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61" r:id="rId2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6" roundtripDataSignature="AMtx7mjBW6aMNmdXjNQscMxd2GSQDoGhu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8A7F3B0-D828-473F-A7AA-0DDA3139FFC6}">
  <a:tblStyle styleId="{D8A7F3B0-D828-473F-A7AA-0DDA3139FFC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customschemas.google.com/relationships/presentationmetadata" Target="meta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fr-FR" sz="1200" b="0" i="0" u="none" strike="noStrike" cap="none">
                <a:solidFill>
                  <a:schemeClr val="dk1"/>
                </a:solidFill>
                <a:latin typeface="Calibri"/>
                <a:ea typeface="Calibri"/>
                <a:cs typeface="Calibri"/>
                <a:sym typeface="Calibri"/>
              </a:rPr>
              <a:t>‹N›</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r-FR"/>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04e1d1c3c9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g104e1d1c3c9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593619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04e1d1c3c9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g104e1d1c3c9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58205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04e1d1c3c9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g104e1d1c3c9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865217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04e1d1c3c9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g104e1d1c3c9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33746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04e1d1c3c9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g104e1d1c3c9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328300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04e1d1c3c9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g104e1d1c3c9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259552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04e1d1c3c9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g104e1d1c3c9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867418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04e1d1c3c9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g104e1d1c3c9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596469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04e1d1c3c9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g104e1d1c3c9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412976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04e1d1c3c9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g104e1d1c3c9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65035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6" name="Google Shape;96;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04e1d1c3c9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g104e1d1c3c9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655649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04e1d1c3c9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g104e1d1c3c9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061238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04e1d1c3c9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g104e1d1c3c9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684441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1" name="Google Shape;131;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4" name="Google Shape;104;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4" name="Google Shape;114;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04e1d1c3c9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g104e1d1c3c9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04e1d1c3c9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g104e1d1c3c9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884628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04e1d1c3c9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g104e1d1c3c9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71141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04e1d1c3c9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g104e1d1c3c9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231704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04e1d1c3c9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g104e1d1c3c9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14506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e de titre" type="title">
  <p:cSld name="TITLE">
    <p:spTree>
      <p:nvGrpSpPr>
        <p:cNvPr id="1" name="Shape 15"/>
        <p:cNvGrpSpPr/>
        <p:nvPr/>
      </p:nvGrpSpPr>
      <p:grpSpPr>
        <a:xfrm>
          <a:off x="0" y="0"/>
          <a:ext cx="0" cy="0"/>
          <a:chOff x="0" y="0"/>
          <a:chExt cx="0" cy="0"/>
        </a:xfrm>
      </p:grpSpPr>
      <p:sp>
        <p:nvSpPr>
          <p:cNvPr id="16" name="Google Shape;16;p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re et texte vertical" type="vertTx">
  <p:cSld name="VERTICAL_TEXT">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6"/>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re vertical et texte" type="vertTitleAndTx">
  <p:cSld name="VERTICAL_TITLE_AND_VERTICAL_TEXT">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7"/>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re et contenu" type="obj">
  <p:cSld name="OBJECT">
    <p:spTree>
      <p:nvGrpSpPr>
        <p:cNvPr id="1" name="Shape 21"/>
        <p:cNvGrpSpPr/>
        <p:nvPr/>
      </p:nvGrpSpPr>
      <p:grpSpPr>
        <a:xfrm>
          <a:off x="0" y="0"/>
          <a:ext cx="0" cy="0"/>
          <a:chOff x="0" y="0"/>
          <a:chExt cx="0" cy="0"/>
        </a:xfrm>
      </p:grpSpPr>
      <p:sp>
        <p:nvSpPr>
          <p:cNvPr id="22" name="Google Shape;22;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re de section" type="secHead">
  <p:cSld name="SECTION_HEADER">
    <p:spTree>
      <p:nvGrpSpPr>
        <p:cNvPr id="1" name="Shape 27"/>
        <p:cNvGrpSpPr/>
        <p:nvPr/>
      </p:nvGrpSpPr>
      <p:grpSpPr>
        <a:xfrm>
          <a:off x="0" y="0"/>
          <a:ext cx="0" cy="0"/>
          <a:chOff x="0" y="0"/>
          <a:chExt cx="0" cy="0"/>
        </a:xfrm>
      </p:grpSpPr>
      <p:sp>
        <p:nvSpPr>
          <p:cNvPr id="28" name="Google Shape;28;p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eux contenus" type="twoObj">
  <p:cSld name="TWO_OBJECTS">
    <p:spTree>
      <p:nvGrpSpPr>
        <p:cNvPr id="1" name="Shape 33"/>
        <p:cNvGrpSpPr/>
        <p:nvPr/>
      </p:nvGrpSpPr>
      <p:grpSpPr>
        <a:xfrm>
          <a:off x="0" y="0"/>
          <a:ext cx="0" cy="0"/>
          <a:chOff x="0" y="0"/>
          <a:chExt cx="0" cy="0"/>
        </a:xfrm>
      </p:grpSpPr>
      <p:sp>
        <p:nvSpPr>
          <p:cNvPr id="34" name="Google Shape;34;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ison" type="twoTxTwoObj">
  <p:cSld name="TWO_OBJECTS_WITH_TEXT">
    <p:spTree>
      <p:nvGrpSpPr>
        <p:cNvPr id="1" name="Shape 40"/>
        <p:cNvGrpSpPr/>
        <p:nvPr/>
      </p:nvGrpSpPr>
      <p:grpSpPr>
        <a:xfrm>
          <a:off x="0" y="0"/>
          <a:ext cx="0" cy="0"/>
          <a:chOff x="0" y="0"/>
          <a:chExt cx="0" cy="0"/>
        </a:xfrm>
      </p:grpSpPr>
      <p:sp>
        <p:nvSpPr>
          <p:cNvPr id="41" name="Google Shape;41;p1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re seul" type="titleOnly">
  <p:cSld name="TITLE_ONLY">
    <p:spTree>
      <p:nvGrpSpPr>
        <p:cNvPr id="1" name="Shape 49"/>
        <p:cNvGrpSpPr/>
        <p:nvPr/>
      </p:nvGrpSpPr>
      <p:grpSpPr>
        <a:xfrm>
          <a:off x="0" y="0"/>
          <a:ext cx="0" cy="0"/>
          <a:chOff x="0" y="0"/>
          <a:chExt cx="0" cy="0"/>
        </a:xfrm>
      </p:grpSpPr>
      <p:sp>
        <p:nvSpPr>
          <p:cNvPr id="50" name="Google Shape;5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Vide" type="blank">
  <p:cSld name="BLANK">
    <p:spTree>
      <p:nvGrpSpPr>
        <p:cNvPr id="1" name="Shape 54"/>
        <p:cNvGrpSpPr/>
        <p:nvPr/>
      </p:nvGrpSpPr>
      <p:grpSpPr>
        <a:xfrm>
          <a:off x="0" y="0"/>
          <a:ext cx="0" cy="0"/>
          <a:chOff x="0" y="0"/>
          <a:chExt cx="0" cy="0"/>
        </a:xfrm>
      </p:grpSpPr>
      <p:sp>
        <p:nvSpPr>
          <p:cNvPr id="55" name="Google Shape;55;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u avec légende" type="objTx">
  <p:cSld name="OBJECT_WITH_CAPTION_TEXT">
    <p:spTree>
      <p:nvGrpSpPr>
        <p:cNvPr id="1" name="Shape 58"/>
        <p:cNvGrpSpPr/>
        <p:nvPr/>
      </p:nvGrpSpPr>
      <p:grpSpPr>
        <a:xfrm>
          <a:off x="0" y="0"/>
          <a:ext cx="0" cy="0"/>
          <a:chOff x="0" y="0"/>
          <a:chExt cx="0" cy="0"/>
        </a:xfrm>
      </p:grpSpPr>
      <p:sp>
        <p:nvSpPr>
          <p:cNvPr id="59" name="Google Shape;59;p1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4"/>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4"/>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 avec légende" type="picTx">
  <p:cSld name="PICTURE_WITH_CAPTION_TEXT">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5"/>
          <p:cNvSpPr>
            <a:spLocks noGrp="1"/>
          </p:cNvSpPr>
          <p:nvPr>
            <p:ph type="pic" idx="2"/>
          </p:nvPr>
        </p:nvSpPr>
        <p:spPr>
          <a:xfrm>
            <a:off x="5183188" y="987425"/>
            <a:ext cx="6172200" cy="4873625"/>
          </a:xfrm>
          <a:prstGeom prst="rect">
            <a:avLst/>
          </a:prstGeom>
          <a:noFill/>
          <a:ln>
            <a:noFill/>
          </a:ln>
        </p:spPr>
      </p:sp>
      <p:sp>
        <p:nvSpPr>
          <p:cNvPr id="68" name="Google Shape;68;p1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2.jp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hyperlink" Target="https://dschool.stanford.edu/" TargetMode="External"/><Relationship Id="rId4" Type="http://schemas.openxmlformats.org/officeDocument/2006/relationships/image" Target="../media/image2.jp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2.jp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2.jp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2.jp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3.xml.rels><?xml version="1.0" encoding="UTF-8" standalone="yes"?>
<Relationships xmlns="http://schemas.openxmlformats.org/package/2006/relationships"><Relationship Id="rId8" Type="http://schemas.openxmlformats.org/officeDocument/2006/relationships/hyperlink" Target="mailto:disk-project@googlegroups.com" TargetMode="External"/><Relationship Id="rId3" Type="http://schemas.openxmlformats.org/officeDocument/2006/relationships/image" Target="../media/image15.png"/><Relationship Id="rId7"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hyperlink" Target="https://diskproject.eu/" TargetMode="External"/><Relationship Id="rId9" Type="http://schemas.openxmlformats.org/officeDocument/2006/relationships/image" Target="../media/image18.pn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89" name="Google Shape;89;p1"/>
          <p:cNvPicPr preferRelativeResize="0"/>
          <p:nvPr/>
        </p:nvPicPr>
        <p:blipFill rotWithShape="1">
          <a:blip r:embed="rId3">
            <a:alphaModFix/>
          </a:blip>
          <a:srcRect/>
          <a:stretch/>
        </p:blipFill>
        <p:spPr>
          <a:xfrm>
            <a:off x="1821122" y="228600"/>
            <a:ext cx="2395220" cy="2438400"/>
          </a:xfrm>
          <a:prstGeom prst="rect">
            <a:avLst/>
          </a:prstGeom>
          <a:solidFill>
            <a:srgbClr val="00B84F"/>
          </a:solidFill>
          <a:ln>
            <a:noFill/>
          </a:ln>
        </p:spPr>
      </p:pic>
      <p:sp>
        <p:nvSpPr>
          <p:cNvPr id="90" name="Google Shape;90;p1"/>
          <p:cNvSpPr txBox="1"/>
          <p:nvPr/>
        </p:nvSpPr>
        <p:spPr>
          <a:xfrm>
            <a:off x="-50224" y="3662630"/>
            <a:ext cx="6138000" cy="193895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fr-FR" sz="3200" b="1" i="0" u="none" strike="noStrike" cap="none" dirty="0">
                <a:solidFill>
                  <a:srgbClr val="00B84F"/>
                </a:solidFill>
                <a:latin typeface="Calibri"/>
                <a:ea typeface="Calibri"/>
                <a:cs typeface="Calibri"/>
                <a:sym typeface="Calibri"/>
              </a:rPr>
              <a:t>Digital Skills for </a:t>
            </a:r>
            <a:r>
              <a:rPr lang="fr-FR" sz="3200" b="1" i="0" u="none" strike="noStrike" cap="none">
                <a:solidFill>
                  <a:srgbClr val="00B84F"/>
                </a:solidFill>
                <a:latin typeface="Calibri"/>
                <a:ea typeface="Calibri"/>
                <a:cs typeface="Calibri"/>
                <a:sym typeface="Calibri"/>
              </a:rPr>
              <a:t>an </a:t>
            </a:r>
            <a:r>
              <a:rPr lang="en-US" sz="3200" b="1" i="0" u="none" strike="noStrike" cap="none" dirty="0" smtClean="0">
                <a:solidFill>
                  <a:srgbClr val="00B84F"/>
                </a:solidFill>
                <a:latin typeface="Calibri"/>
                <a:ea typeface="Calibri"/>
                <a:cs typeface="Calibri"/>
                <a:sym typeface="Calibri"/>
              </a:rPr>
              <a:t>Ageing</a:t>
            </a:r>
            <a:r>
              <a:rPr lang="fr-FR" sz="3200" b="1" i="0" u="none" strike="noStrike" cap="none" dirty="0" smtClean="0">
                <a:solidFill>
                  <a:srgbClr val="00B84F"/>
                </a:solidFill>
                <a:latin typeface="Calibri"/>
                <a:ea typeface="Calibri"/>
                <a:cs typeface="Calibri"/>
                <a:sym typeface="Calibri"/>
              </a:rPr>
              <a:t> </a:t>
            </a:r>
            <a:r>
              <a:rPr lang="fr-FR" sz="3200" b="1" i="0" u="none" strike="noStrike" cap="none" dirty="0">
                <a:solidFill>
                  <a:srgbClr val="00B84F"/>
                </a:solidFill>
                <a:latin typeface="Calibri"/>
                <a:ea typeface="Calibri"/>
                <a:cs typeface="Calibri"/>
                <a:sym typeface="Calibri"/>
              </a:rPr>
              <a:t>Europe</a:t>
            </a:r>
            <a:r>
              <a:rPr lang="fr-FR" sz="2800" b="1" i="0" u="none" strike="noStrike" cap="none" dirty="0">
                <a:solidFill>
                  <a:srgbClr val="00B84F"/>
                </a:solidFill>
                <a:latin typeface="Calibri"/>
                <a:ea typeface="Calibri"/>
                <a:cs typeface="Calibri"/>
                <a:sym typeface="Calibri"/>
              </a:rPr>
              <a:t/>
            </a:r>
            <a:br>
              <a:rPr lang="fr-FR" sz="2800" b="1" i="0" u="none" strike="noStrike" cap="none" dirty="0">
                <a:solidFill>
                  <a:srgbClr val="00B84F"/>
                </a:solidFill>
                <a:latin typeface="Calibri"/>
                <a:ea typeface="Calibri"/>
                <a:cs typeface="Calibri"/>
                <a:sym typeface="Calibri"/>
              </a:rPr>
            </a:br>
            <a:endParaRPr sz="2800" b="1" i="0" u="none" strike="noStrike" cap="none" dirty="0">
              <a:solidFill>
                <a:srgbClr val="00B84F"/>
              </a:solidFill>
              <a:latin typeface="Calibri"/>
              <a:ea typeface="Calibri"/>
              <a:cs typeface="Calibri"/>
              <a:sym typeface="Calibri"/>
            </a:endParaRPr>
          </a:p>
          <a:p>
            <a:pPr lvl="0" algn="ctr"/>
            <a:r>
              <a:rPr lang="en-GB" sz="2000" dirty="0" smtClean="0">
                <a:solidFill>
                  <a:schemeClr val="dk1"/>
                </a:solidFill>
                <a:latin typeface="Calibri"/>
                <a:ea typeface="Calibri"/>
                <a:cs typeface="Calibri"/>
                <a:sym typeface="Calibri"/>
              </a:rPr>
              <a:t>Working </a:t>
            </a:r>
            <a:r>
              <a:rPr lang="en-GB" sz="2000" dirty="0">
                <a:solidFill>
                  <a:schemeClr val="dk1"/>
                </a:solidFill>
                <a:latin typeface="Calibri"/>
                <a:ea typeface="Calibri"/>
                <a:cs typeface="Calibri"/>
                <a:sym typeface="Calibri"/>
              </a:rPr>
              <a:t>on your analytical </a:t>
            </a:r>
            <a:r>
              <a:rPr lang="en-GB" sz="2000" dirty="0" smtClean="0">
                <a:solidFill>
                  <a:schemeClr val="dk1"/>
                </a:solidFill>
                <a:latin typeface="Calibri"/>
                <a:ea typeface="Calibri"/>
                <a:cs typeface="Calibri"/>
                <a:sym typeface="Calibri"/>
              </a:rPr>
              <a:t>skills:</a:t>
            </a:r>
          </a:p>
          <a:p>
            <a:pPr lvl="0" algn="ctr"/>
            <a:r>
              <a:rPr lang="en-GB" sz="2000" dirty="0" smtClean="0">
                <a:solidFill>
                  <a:schemeClr val="dk1"/>
                </a:solidFill>
                <a:latin typeface="Calibri"/>
                <a:ea typeface="Calibri"/>
                <a:cs typeface="Calibri"/>
                <a:sym typeface="Calibri"/>
              </a:rPr>
              <a:t>scenario </a:t>
            </a:r>
            <a:r>
              <a:rPr lang="en-GB" sz="2000" dirty="0">
                <a:solidFill>
                  <a:schemeClr val="dk1"/>
                </a:solidFill>
                <a:latin typeface="Calibri"/>
                <a:ea typeface="Calibri"/>
                <a:cs typeface="Calibri"/>
                <a:sym typeface="Calibri"/>
              </a:rPr>
              <a:t>making for executive cognitive functions </a:t>
            </a:r>
          </a:p>
          <a:p>
            <a:pPr marL="0" marR="0" lvl="0" indent="0" algn="ctr" rtl="0">
              <a:spcBef>
                <a:spcPts val="0"/>
              </a:spcBef>
              <a:spcAft>
                <a:spcPts val="0"/>
              </a:spcAft>
              <a:buNone/>
            </a:pPr>
            <a:endParaRPr sz="2000" b="0" i="0" u="none" strike="noStrike" cap="none" dirty="0">
              <a:solidFill>
                <a:schemeClr val="dk1"/>
              </a:solidFill>
              <a:latin typeface="Calibri"/>
              <a:ea typeface="Calibri"/>
              <a:cs typeface="Calibri"/>
              <a:sym typeface="Calibri"/>
            </a:endParaRPr>
          </a:p>
        </p:txBody>
      </p:sp>
      <p:pic>
        <p:nvPicPr>
          <p:cNvPr id="91" name="Google Shape;91;p1"/>
          <p:cNvPicPr preferRelativeResize="0"/>
          <p:nvPr/>
        </p:nvPicPr>
        <p:blipFill rotWithShape="1">
          <a:blip r:embed="rId4">
            <a:alphaModFix/>
          </a:blip>
          <a:srcRect l="26347" t="4802" r="-1"/>
          <a:stretch/>
        </p:blipFill>
        <p:spPr>
          <a:xfrm>
            <a:off x="8999220" y="5978128"/>
            <a:ext cx="3017520" cy="853440"/>
          </a:xfrm>
          <a:prstGeom prst="rect">
            <a:avLst/>
          </a:prstGeom>
          <a:noFill/>
          <a:ln>
            <a:noFill/>
          </a:ln>
        </p:spPr>
      </p:pic>
      <p:sp>
        <p:nvSpPr>
          <p:cNvPr id="92" name="Google Shape;92;p1"/>
          <p:cNvSpPr txBox="1"/>
          <p:nvPr/>
        </p:nvSpPr>
        <p:spPr>
          <a:xfrm>
            <a:off x="485024" y="6220182"/>
            <a:ext cx="4711816"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800" b="0" i="0" u="none" strike="noStrike" cap="none">
                <a:solidFill>
                  <a:schemeClr val="dk1"/>
                </a:solidFill>
                <a:latin typeface="Calibri"/>
                <a:ea typeface="Calibri"/>
                <a:cs typeface="Calibri"/>
                <a:sym typeface="Calibri"/>
              </a:rPr>
              <a:t>Project number 2020-1-FR01-KA204-079823</a:t>
            </a:r>
            <a:endParaRPr sz="1800">
              <a:solidFill>
                <a:schemeClr val="dk1"/>
              </a:solidFill>
              <a:latin typeface="Calibri"/>
              <a:ea typeface="Calibri"/>
              <a:cs typeface="Calibri"/>
              <a:sym typeface="Calibri"/>
            </a:endParaRPr>
          </a:p>
        </p:txBody>
      </p:sp>
      <p:pic>
        <p:nvPicPr>
          <p:cNvPr id="93" name="Google Shape;93;p1" descr="Overhead view of senior man working on laptop Free Photo"/>
          <p:cNvPicPr preferRelativeResize="0"/>
          <p:nvPr/>
        </p:nvPicPr>
        <p:blipFill rotWithShape="1">
          <a:blip r:embed="rId5">
            <a:alphaModFix/>
          </a:blip>
          <a:srcRect l="12991" t="-10929" r="13216" b="154"/>
          <a:stretch/>
        </p:blipFill>
        <p:spPr>
          <a:xfrm>
            <a:off x="5798819" y="-649144"/>
            <a:ext cx="6400801" cy="6400801"/>
          </a:xfrm>
          <a:prstGeom prst="teardrop">
            <a:avLst>
              <a:gd name="adj" fmla="val 100000"/>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pic>
        <p:nvPicPr>
          <p:cNvPr id="125" name="Google Shape;125;g104e1d1c3c9_0_6"/>
          <p:cNvPicPr preferRelativeResize="0"/>
          <p:nvPr/>
        </p:nvPicPr>
        <p:blipFill rotWithShape="1">
          <a:blip r:embed="rId3">
            <a:alphaModFix/>
          </a:blip>
          <a:srcRect/>
          <a:stretch/>
        </p:blipFill>
        <p:spPr>
          <a:xfrm>
            <a:off x="331940" y="0"/>
            <a:ext cx="1435564" cy="1552183"/>
          </a:xfrm>
          <a:prstGeom prst="rect">
            <a:avLst/>
          </a:prstGeom>
          <a:solidFill>
            <a:srgbClr val="00B84F"/>
          </a:solidFill>
          <a:ln>
            <a:noFill/>
          </a:ln>
        </p:spPr>
      </p:pic>
      <p:pic>
        <p:nvPicPr>
          <p:cNvPr id="126" name="Google Shape;126;g104e1d1c3c9_0_6"/>
          <p:cNvPicPr preferRelativeResize="0"/>
          <p:nvPr/>
        </p:nvPicPr>
        <p:blipFill rotWithShape="1">
          <a:blip r:embed="rId4">
            <a:alphaModFix/>
          </a:blip>
          <a:srcRect l="26346" t="4797" b="9"/>
          <a:stretch/>
        </p:blipFill>
        <p:spPr>
          <a:xfrm>
            <a:off x="8999220" y="5978128"/>
            <a:ext cx="3017520" cy="853440"/>
          </a:xfrm>
          <a:prstGeom prst="rect">
            <a:avLst/>
          </a:prstGeom>
          <a:noFill/>
          <a:ln>
            <a:noFill/>
          </a:ln>
        </p:spPr>
      </p:pic>
      <p:sp>
        <p:nvSpPr>
          <p:cNvPr id="127" name="Google Shape;127;g104e1d1c3c9_0_6"/>
          <p:cNvSpPr txBox="1"/>
          <p:nvPr/>
        </p:nvSpPr>
        <p:spPr>
          <a:xfrm>
            <a:off x="1775512" y="312214"/>
            <a:ext cx="8640976" cy="5850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dirty="0" smtClean="0">
                <a:solidFill>
                  <a:schemeClr val="dk1"/>
                </a:solidFill>
                <a:latin typeface="Calibri"/>
                <a:ea typeface="Calibri"/>
                <a:cs typeface="Calibri"/>
                <a:sym typeface="Calibri"/>
              </a:rPr>
              <a:t>Unit 2. Learning Outcomes</a:t>
            </a:r>
            <a:endParaRPr lang="en-US" sz="3200" b="1" dirty="0">
              <a:solidFill>
                <a:schemeClr val="dk1"/>
              </a:solidFill>
              <a:latin typeface="Calibri"/>
              <a:ea typeface="Calibri"/>
              <a:cs typeface="Calibri"/>
              <a:sym typeface="Calibri"/>
            </a:endParaRPr>
          </a:p>
        </p:txBody>
      </p:sp>
      <p:sp>
        <p:nvSpPr>
          <p:cNvPr id="128" name="Google Shape;128;g104e1d1c3c9_0_6"/>
          <p:cNvSpPr txBox="1"/>
          <p:nvPr/>
        </p:nvSpPr>
        <p:spPr>
          <a:xfrm>
            <a:off x="413359" y="6554569"/>
            <a:ext cx="47118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200">
                <a:solidFill>
                  <a:schemeClr val="dk1"/>
                </a:solidFill>
                <a:latin typeface="Calibri"/>
                <a:ea typeface="Calibri"/>
                <a:cs typeface="Calibri"/>
                <a:sym typeface="Calibri"/>
              </a:rPr>
              <a:t>Project number 2020-1-FR01-KA204-079823</a:t>
            </a:r>
            <a:endParaRPr sz="1200">
              <a:solidFill>
                <a:schemeClr val="dk1"/>
              </a:solidFill>
              <a:latin typeface="Calibri"/>
              <a:ea typeface="Calibri"/>
              <a:cs typeface="Calibri"/>
              <a:sym typeface="Calibri"/>
            </a:endParaRPr>
          </a:p>
        </p:txBody>
      </p:sp>
      <p:sp>
        <p:nvSpPr>
          <p:cNvPr id="6" name="Google Shape;110;p3"/>
          <p:cNvSpPr txBox="1"/>
          <p:nvPr/>
        </p:nvSpPr>
        <p:spPr>
          <a:xfrm>
            <a:off x="1486359" y="1278371"/>
            <a:ext cx="9219282" cy="5262939"/>
          </a:xfrm>
          <a:prstGeom prst="rect">
            <a:avLst/>
          </a:prstGeom>
          <a:noFill/>
          <a:ln>
            <a:noFill/>
          </a:ln>
        </p:spPr>
        <p:txBody>
          <a:bodyPr spcFirstLastPara="1" wrap="square" lIns="91425" tIns="45700" rIns="91425" bIns="45700" anchor="t" anchorCtr="0">
            <a:spAutoFit/>
          </a:bodyPr>
          <a:lstStyle/>
          <a:p>
            <a:pPr lvl="0" algn="just"/>
            <a:r>
              <a:rPr lang="en-GB" sz="2800" b="1" i="1" dirty="0" smtClean="0">
                <a:solidFill>
                  <a:srgbClr val="0070C0"/>
                </a:solidFill>
                <a:latin typeface="Calibri"/>
                <a:ea typeface="Calibri"/>
                <a:cs typeface="Calibri"/>
                <a:sym typeface="Calibri"/>
              </a:rPr>
              <a:t>2.3 Creativity </a:t>
            </a:r>
            <a:endParaRPr lang="en-GB" sz="2800" b="1" i="1" dirty="0">
              <a:solidFill>
                <a:srgbClr val="0070C0"/>
              </a:solidFill>
              <a:latin typeface="Calibri"/>
              <a:ea typeface="Calibri"/>
              <a:cs typeface="Calibri"/>
              <a:sym typeface="Calibri"/>
            </a:endParaRPr>
          </a:p>
          <a:p>
            <a:pPr lvl="0" algn="just"/>
            <a:endParaRPr lang="en-GB" sz="2800" b="1" i="1" dirty="0">
              <a:solidFill>
                <a:srgbClr val="0070C0"/>
              </a:solidFill>
              <a:latin typeface="Calibri"/>
              <a:ea typeface="Calibri"/>
              <a:cs typeface="Calibri"/>
              <a:sym typeface="Calibri"/>
            </a:endParaRPr>
          </a:p>
          <a:p>
            <a:pPr lvl="0" algn="just">
              <a:buClrTx/>
            </a:pPr>
            <a:r>
              <a:rPr lang="en-GB" sz="2800" kern="1200" dirty="0" smtClean="0">
                <a:solidFill>
                  <a:prstClr val="black"/>
                </a:solidFill>
                <a:latin typeface="Calibri" panose="020F0502020204030204"/>
                <a:ea typeface="+mn-ea"/>
                <a:cs typeface="+mn-cs"/>
              </a:rPr>
              <a:t>Creativity </a:t>
            </a:r>
            <a:r>
              <a:rPr lang="en-GB" sz="2800" kern="1200" dirty="0">
                <a:solidFill>
                  <a:prstClr val="black"/>
                </a:solidFill>
                <a:latin typeface="Calibri" panose="020F0502020204030204"/>
                <a:ea typeface="+mn-ea"/>
                <a:cs typeface="+mn-cs"/>
              </a:rPr>
              <a:t>is most commonly defined as the ability of coming up with something </a:t>
            </a:r>
            <a:r>
              <a:rPr lang="en-GB" sz="2800" b="1" kern="1200" dirty="0">
                <a:solidFill>
                  <a:prstClr val="black"/>
                </a:solidFill>
                <a:latin typeface="Calibri" panose="020F0502020204030204"/>
                <a:ea typeface="+mn-ea"/>
                <a:cs typeface="+mn-cs"/>
              </a:rPr>
              <a:t>new</a:t>
            </a:r>
            <a:r>
              <a:rPr lang="en-GB" sz="2800" kern="1200" dirty="0">
                <a:solidFill>
                  <a:prstClr val="black"/>
                </a:solidFill>
                <a:latin typeface="Calibri" panose="020F0502020204030204"/>
                <a:ea typeface="+mn-ea"/>
                <a:cs typeface="+mn-cs"/>
              </a:rPr>
              <a:t>, </a:t>
            </a:r>
            <a:r>
              <a:rPr lang="en-GB" sz="2800" b="1" kern="1200" dirty="0">
                <a:solidFill>
                  <a:prstClr val="black"/>
                </a:solidFill>
                <a:latin typeface="Calibri" panose="020F0502020204030204"/>
                <a:ea typeface="+mn-ea"/>
                <a:cs typeface="+mn-cs"/>
              </a:rPr>
              <a:t>innovative</a:t>
            </a:r>
            <a:r>
              <a:rPr lang="en-GB" sz="2800" kern="1200" dirty="0">
                <a:solidFill>
                  <a:prstClr val="black"/>
                </a:solidFill>
                <a:latin typeface="Calibri" panose="020F0502020204030204"/>
                <a:ea typeface="+mn-ea"/>
                <a:cs typeface="+mn-cs"/>
              </a:rPr>
              <a:t>, and </a:t>
            </a:r>
            <a:r>
              <a:rPr lang="en-GB" sz="2800" b="1" kern="1200" dirty="0">
                <a:solidFill>
                  <a:prstClr val="black"/>
                </a:solidFill>
                <a:latin typeface="Calibri" panose="020F0502020204030204"/>
                <a:ea typeface="+mn-ea"/>
                <a:cs typeface="+mn-cs"/>
              </a:rPr>
              <a:t>unexpected</a:t>
            </a:r>
            <a:r>
              <a:rPr lang="en-GB" sz="2800" kern="1200" dirty="0">
                <a:solidFill>
                  <a:prstClr val="black"/>
                </a:solidFill>
                <a:latin typeface="Calibri" panose="020F0502020204030204"/>
                <a:ea typeface="+mn-ea"/>
                <a:cs typeface="+mn-cs"/>
              </a:rPr>
              <a:t>. </a:t>
            </a:r>
          </a:p>
          <a:p>
            <a:pPr lvl="0" algn="just">
              <a:buClrTx/>
            </a:pPr>
            <a:endParaRPr lang="en-GB" sz="2800" kern="1200" dirty="0">
              <a:solidFill>
                <a:prstClr val="black"/>
              </a:solidFill>
              <a:latin typeface="Calibri" panose="020F0502020204030204"/>
              <a:ea typeface="+mn-ea"/>
              <a:cs typeface="+mn-cs"/>
            </a:endParaRPr>
          </a:p>
          <a:p>
            <a:pPr lvl="0" algn="just">
              <a:buClrTx/>
            </a:pPr>
            <a:r>
              <a:rPr lang="en-GB" sz="2800" kern="1200" dirty="0">
                <a:solidFill>
                  <a:prstClr val="black"/>
                </a:solidFill>
                <a:latin typeface="Calibri" panose="020F0502020204030204"/>
                <a:ea typeface="+mn-ea"/>
                <a:cs typeface="+mn-cs"/>
              </a:rPr>
              <a:t>In the context of scenario making, creativity refers also to the </a:t>
            </a:r>
            <a:r>
              <a:rPr lang="en-GB" sz="2800" kern="1200" dirty="0" smtClean="0">
                <a:solidFill>
                  <a:prstClr val="black"/>
                </a:solidFill>
                <a:latin typeface="Calibri" panose="020F0502020204030204"/>
                <a:ea typeface="+mn-ea"/>
                <a:cs typeface="+mn-cs"/>
              </a:rPr>
              <a:t>person’s </a:t>
            </a:r>
            <a:r>
              <a:rPr lang="en-GB" sz="2800" kern="1200" dirty="0">
                <a:solidFill>
                  <a:prstClr val="black"/>
                </a:solidFill>
                <a:latin typeface="Calibri" panose="020F0502020204030204"/>
                <a:ea typeface="+mn-ea"/>
                <a:cs typeface="+mn-cs"/>
              </a:rPr>
              <a:t>ability to:</a:t>
            </a:r>
          </a:p>
          <a:p>
            <a:pPr lvl="0" algn="just">
              <a:buClrTx/>
            </a:pPr>
            <a:endParaRPr lang="en-GB" sz="2800" kern="1200" dirty="0">
              <a:solidFill>
                <a:prstClr val="black"/>
              </a:solidFill>
              <a:latin typeface="Calibri" panose="020F0502020204030204"/>
              <a:ea typeface="+mn-ea"/>
              <a:cs typeface="+mn-cs"/>
            </a:endParaRPr>
          </a:p>
          <a:p>
            <a:pPr marL="457200" lvl="0" indent="-457200" algn="just">
              <a:buClrTx/>
              <a:buFont typeface="Arial" panose="020B0604020202020204" pitchFamily="34" charset="0"/>
              <a:buChar char="•"/>
            </a:pPr>
            <a:r>
              <a:rPr lang="en-GB" sz="2800" kern="1200" dirty="0">
                <a:solidFill>
                  <a:prstClr val="black"/>
                </a:solidFill>
                <a:latin typeface="Calibri" panose="020F0502020204030204"/>
                <a:ea typeface="+mn-ea"/>
                <a:cs typeface="+mn-cs"/>
              </a:rPr>
              <a:t>Look at things from multiple perspectives</a:t>
            </a:r>
          </a:p>
          <a:p>
            <a:pPr marL="457200" lvl="0" indent="-457200" algn="just">
              <a:buClrTx/>
              <a:buFont typeface="Arial" panose="020B0604020202020204" pitchFamily="34" charset="0"/>
              <a:buChar char="•"/>
            </a:pPr>
            <a:r>
              <a:rPr lang="en-GB" sz="2800" kern="1200" dirty="0">
                <a:solidFill>
                  <a:prstClr val="black"/>
                </a:solidFill>
                <a:latin typeface="Calibri" panose="020F0502020204030204"/>
                <a:ea typeface="+mn-ea"/>
                <a:cs typeface="+mn-cs"/>
              </a:rPr>
              <a:t>Find new meanings to events and peoples’ way(s) of acting</a:t>
            </a:r>
          </a:p>
          <a:p>
            <a:pPr marL="457200" lvl="0" indent="-457200" algn="just">
              <a:buClrTx/>
              <a:buFont typeface="Arial" panose="020B0604020202020204" pitchFamily="34" charset="0"/>
              <a:buChar char="•"/>
            </a:pPr>
            <a:r>
              <a:rPr lang="en-GB" sz="2800" kern="1200" dirty="0">
                <a:solidFill>
                  <a:prstClr val="black"/>
                </a:solidFill>
                <a:latin typeface="Calibri" panose="020F0502020204030204"/>
                <a:ea typeface="+mn-ea"/>
                <a:cs typeface="+mn-cs"/>
              </a:rPr>
              <a:t>Give new purposes to actions   </a:t>
            </a:r>
          </a:p>
          <a:p>
            <a:pPr lvl="0" algn="just">
              <a:buClrTx/>
            </a:pPr>
            <a:endParaRPr lang="en-GB" sz="2800" kern="1200" dirty="0">
              <a:solidFill>
                <a:prstClr val="black"/>
              </a:solidFill>
              <a:latin typeface="Calibri" panose="020F0502020204030204"/>
              <a:ea typeface="+mn-ea"/>
              <a:cs typeface="+mn-cs"/>
            </a:endParaRPr>
          </a:p>
        </p:txBody>
      </p:sp>
      <p:pic>
        <p:nvPicPr>
          <p:cNvPr id="2" name="Immagine 1"/>
          <p:cNvPicPr>
            <a:picLocks noChangeAspect="1"/>
          </p:cNvPicPr>
          <p:nvPr/>
        </p:nvPicPr>
        <p:blipFill>
          <a:blip r:embed="rId5"/>
          <a:stretch>
            <a:fillRect/>
          </a:stretch>
        </p:blipFill>
        <p:spPr>
          <a:xfrm>
            <a:off x="9807898" y="958406"/>
            <a:ext cx="1217179" cy="1217179"/>
          </a:xfrm>
          <a:prstGeom prst="rect">
            <a:avLst/>
          </a:prstGeom>
        </p:spPr>
      </p:pic>
    </p:spTree>
    <p:extLst>
      <p:ext uri="{BB962C8B-B14F-4D97-AF65-F5344CB8AC3E}">
        <p14:creationId xmlns:p14="http://schemas.microsoft.com/office/powerpoint/2010/main" val="3130941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pic>
        <p:nvPicPr>
          <p:cNvPr id="125" name="Google Shape;125;g104e1d1c3c9_0_6"/>
          <p:cNvPicPr preferRelativeResize="0"/>
          <p:nvPr/>
        </p:nvPicPr>
        <p:blipFill rotWithShape="1">
          <a:blip r:embed="rId3">
            <a:alphaModFix/>
          </a:blip>
          <a:srcRect/>
          <a:stretch/>
        </p:blipFill>
        <p:spPr>
          <a:xfrm>
            <a:off x="331940" y="0"/>
            <a:ext cx="1435564" cy="1552183"/>
          </a:xfrm>
          <a:prstGeom prst="rect">
            <a:avLst/>
          </a:prstGeom>
          <a:solidFill>
            <a:srgbClr val="00B84F"/>
          </a:solidFill>
          <a:ln>
            <a:noFill/>
          </a:ln>
        </p:spPr>
      </p:pic>
      <p:pic>
        <p:nvPicPr>
          <p:cNvPr id="126" name="Google Shape;126;g104e1d1c3c9_0_6"/>
          <p:cNvPicPr preferRelativeResize="0"/>
          <p:nvPr/>
        </p:nvPicPr>
        <p:blipFill rotWithShape="1">
          <a:blip r:embed="rId4">
            <a:alphaModFix/>
          </a:blip>
          <a:srcRect l="26346" t="4797" b="9"/>
          <a:stretch/>
        </p:blipFill>
        <p:spPr>
          <a:xfrm>
            <a:off x="8999220" y="5978128"/>
            <a:ext cx="3017520" cy="853440"/>
          </a:xfrm>
          <a:prstGeom prst="rect">
            <a:avLst/>
          </a:prstGeom>
          <a:noFill/>
          <a:ln>
            <a:noFill/>
          </a:ln>
        </p:spPr>
      </p:pic>
      <p:sp>
        <p:nvSpPr>
          <p:cNvPr id="127" name="Google Shape;127;g104e1d1c3c9_0_6"/>
          <p:cNvSpPr txBox="1"/>
          <p:nvPr/>
        </p:nvSpPr>
        <p:spPr>
          <a:xfrm>
            <a:off x="1775512" y="312214"/>
            <a:ext cx="8640976" cy="5850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dirty="0" smtClean="0">
                <a:solidFill>
                  <a:schemeClr val="dk1"/>
                </a:solidFill>
                <a:latin typeface="Calibri"/>
                <a:ea typeface="Calibri"/>
                <a:cs typeface="Calibri"/>
                <a:sym typeface="Calibri"/>
              </a:rPr>
              <a:t>Unit 2. Learning Outcomes</a:t>
            </a:r>
            <a:endParaRPr lang="en-US" sz="3200" b="1" dirty="0">
              <a:solidFill>
                <a:schemeClr val="dk1"/>
              </a:solidFill>
              <a:latin typeface="Calibri"/>
              <a:ea typeface="Calibri"/>
              <a:cs typeface="Calibri"/>
              <a:sym typeface="Calibri"/>
            </a:endParaRPr>
          </a:p>
        </p:txBody>
      </p:sp>
      <p:sp>
        <p:nvSpPr>
          <p:cNvPr id="128" name="Google Shape;128;g104e1d1c3c9_0_6"/>
          <p:cNvSpPr txBox="1"/>
          <p:nvPr/>
        </p:nvSpPr>
        <p:spPr>
          <a:xfrm>
            <a:off x="413359" y="6554569"/>
            <a:ext cx="47118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200">
                <a:solidFill>
                  <a:schemeClr val="dk1"/>
                </a:solidFill>
                <a:latin typeface="Calibri"/>
                <a:ea typeface="Calibri"/>
                <a:cs typeface="Calibri"/>
                <a:sym typeface="Calibri"/>
              </a:rPr>
              <a:t>Project number 2020-1-FR01-KA204-079823</a:t>
            </a:r>
            <a:endParaRPr sz="1200">
              <a:solidFill>
                <a:schemeClr val="dk1"/>
              </a:solidFill>
              <a:latin typeface="Calibri"/>
              <a:ea typeface="Calibri"/>
              <a:cs typeface="Calibri"/>
              <a:sym typeface="Calibri"/>
            </a:endParaRPr>
          </a:p>
        </p:txBody>
      </p:sp>
      <p:sp>
        <p:nvSpPr>
          <p:cNvPr id="6" name="Google Shape;110;p3"/>
          <p:cNvSpPr txBox="1"/>
          <p:nvPr/>
        </p:nvSpPr>
        <p:spPr>
          <a:xfrm>
            <a:off x="1486359" y="1278371"/>
            <a:ext cx="9219282" cy="5262939"/>
          </a:xfrm>
          <a:prstGeom prst="rect">
            <a:avLst/>
          </a:prstGeom>
          <a:noFill/>
          <a:ln>
            <a:noFill/>
          </a:ln>
        </p:spPr>
        <p:txBody>
          <a:bodyPr spcFirstLastPara="1" wrap="square" lIns="91425" tIns="45700" rIns="91425" bIns="45700" anchor="t" anchorCtr="0">
            <a:spAutoFit/>
          </a:bodyPr>
          <a:lstStyle/>
          <a:p>
            <a:pPr lvl="0" algn="just"/>
            <a:r>
              <a:rPr lang="en-GB" sz="2800" b="1" i="1" dirty="0" smtClean="0">
                <a:solidFill>
                  <a:srgbClr val="0070C0"/>
                </a:solidFill>
                <a:latin typeface="Calibri"/>
                <a:ea typeface="Calibri"/>
                <a:cs typeface="Calibri"/>
                <a:sym typeface="Calibri"/>
              </a:rPr>
              <a:t>2.4 Cognitive reactiveness</a:t>
            </a:r>
            <a:endParaRPr lang="en-GB" sz="2800" b="1" i="1" dirty="0">
              <a:solidFill>
                <a:srgbClr val="0070C0"/>
              </a:solidFill>
              <a:latin typeface="Calibri"/>
              <a:ea typeface="Calibri"/>
              <a:cs typeface="Calibri"/>
              <a:sym typeface="Calibri"/>
            </a:endParaRPr>
          </a:p>
          <a:p>
            <a:pPr lvl="0" algn="just"/>
            <a:endParaRPr lang="en-GB" sz="2800" b="1" i="1" dirty="0">
              <a:solidFill>
                <a:srgbClr val="0070C0"/>
              </a:solidFill>
              <a:latin typeface="Calibri"/>
              <a:ea typeface="Calibri"/>
              <a:cs typeface="Calibri"/>
              <a:sym typeface="Calibri"/>
            </a:endParaRPr>
          </a:p>
          <a:p>
            <a:pPr lvl="0" algn="just">
              <a:buClrTx/>
            </a:pPr>
            <a:r>
              <a:rPr lang="en-GB" sz="2800" kern="1200" dirty="0" smtClean="0">
                <a:solidFill>
                  <a:prstClr val="black"/>
                </a:solidFill>
                <a:latin typeface="Calibri" panose="020F0502020204030204"/>
                <a:ea typeface="+mn-ea"/>
                <a:cs typeface="+mn-cs"/>
              </a:rPr>
              <a:t>With </a:t>
            </a:r>
            <a:r>
              <a:rPr lang="en-GB" sz="2800" kern="1200" dirty="0">
                <a:solidFill>
                  <a:prstClr val="black"/>
                </a:solidFill>
                <a:latin typeface="Calibri" panose="020F0502020204030204"/>
                <a:ea typeface="+mn-ea"/>
                <a:cs typeface="+mn-cs"/>
              </a:rPr>
              <a:t>scenario making’s exercises, you have the opportunity to </a:t>
            </a:r>
            <a:r>
              <a:rPr lang="en-GB" sz="2800" b="1" kern="1200" dirty="0">
                <a:solidFill>
                  <a:prstClr val="black"/>
                </a:solidFill>
                <a:latin typeface="Calibri" panose="020F0502020204030204"/>
                <a:ea typeface="+mn-ea"/>
                <a:cs typeface="+mn-cs"/>
              </a:rPr>
              <a:t>trigger</a:t>
            </a:r>
            <a:r>
              <a:rPr lang="en-GB" sz="2800" kern="1200" dirty="0">
                <a:solidFill>
                  <a:prstClr val="black"/>
                </a:solidFill>
                <a:latin typeface="Calibri" panose="020F0502020204030204"/>
                <a:ea typeface="+mn-ea"/>
                <a:cs typeface="+mn-cs"/>
              </a:rPr>
              <a:t> more sophisticated cognitive and behavioural responses to external stimuli in ways that you might have never considered.</a:t>
            </a:r>
          </a:p>
          <a:p>
            <a:pPr lvl="0" algn="just">
              <a:buClrTx/>
            </a:pPr>
            <a:endParaRPr lang="en-GB" sz="2800" kern="1200" dirty="0">
              <a:solidFill>
                <a:prstClr val="black"/>
              </a:solidFill>
              <a:latin typeface="Calibri" panose="020F0502020204030204"/>
              <a:ea typeface="+mn-ea"/>
              <a:cs typeface="+mn-cs"/>
            </a:endParaRPr>
          </a:p>
          <a:p>
            <a:pPr lvl="0" algn="just">
              <a:buClrTx/>
            </a:pPr>
            <a:r>
              <a:rPr lang="en-GB" sz="2800" kern="1200" dirty="0">
                <a:solidFill>
                  <a:prstClr val="black"/>
                </a:solidFill>
                <a:latin typeface="Calibri" panose="020F0502020204030204"/>
                <a:ea typeface="+mn-ea"/>
                <a:cs typeface="+mn-cs"/>
              </a:rPr>
              <a:t>In other words, scenario making’s exercises help you in consolidating a renewed </a:t>
            </a:r>
            <a:r>
              <a:rPr lang="en-GB" sz="2800" b="1" kern="1200" dirty="0" smtClean="0">
                <a:solidFill>
                  <a:prstClr val="black"/>
                </a:solidFill>
                <a:latin typeface="Calibri" panose="020F0502020204030204"/>
                <a:ea typeface="+mn-ea"/>
                <a:cs typeface="+mn-cs"/>
              </a:rPr>
              <a:t>mind-set</a:t>
            </a:r>
            <a:r>
              <a:rPr lang="en-GB" sz="2800" kern="1200" dirty="0" smtClean="0">
                <a:solidFill>
                  <a:prstClr val="black"/>
                </a:solidFill>
                <a:latin typeface="Calibri" panose="020F0502020204030204"/>
                <a:ea typeface="+mn-ea"/>
                <a:cs typeface="+mn-cs"/>
              </a:rPr>
              <a:t> </a:t>
            </a:r>
            <a:r>
              <a:rPr lang="en-GB" sz="2800" kern="1200" dirty="0">
                <a:solidFill>
                  <a:prstClr val="black"/>
                </a:solidFill>
                <a:latin typeface="Calibri" panose="020F0502020204030204"/>
                <a:ea typeface="+mn-ea"/>
                <a:cs typeface="+mn-cs"/>
              </a:rPr>
              <a:t>through which you interface and approach both complex and ordinary daily-life experiences.  </a:t>
            </a:r>
          </a:p>
          <a:p>
            <a:pPr lvl="0" algn="just">
              <a:buClrTx/>
            </a:pPr>
            <a:endParaRPr lang="en-GB" sz="2800" kern="1200" dirty="0">
              <a:solidFill>
                <a:prstClr val="black"/>
              </a:solidFill>
              <a:latin typeface="Calibri" panose="020F0502020204030204"/>
              <a:ea typeface="+mn-ea"/>
              <a:cs typeface="+mn-cs"/>
            </a:endParaRPr>
          </a:p>
        </p:txBody>
      </p:sp>
      <p:pic>
        <p:nvPicPr>
          <p:cNvPr id="2" name="Immagine 1"/>
          <p:cNvPicPr>
            <a:picLocks noChangeAspect="1"/>
          </p:cNvPicPr>
          <p:nvPr/>
        </p:nvPicPr>
        <p:blipFill>
          <a:blip r:embed="rId5"/>
          <a:stretch>
            <a:fillRect/>
          </a:stretch>
        </p:blipFill>
        <p:spPr>
          <a:xfrm>
            <a:off x="9534002" y="1021243"/>
            <a:ext cx="1171639" cy="1171639"/>
          </a:xfrm>
          <a:prstGeom prst="rect">
            <a:avLst/>
          </a:prstGeom>
        </p:spPr>
      </p:pic>
    </p:spTree>
    <p:extLst>
      <p:ext uri="{BB962C8B-B14F-4D97-AF65-F5344CB8AC3E}">
        <p14:creationId xmlns:p14="http://schemas.microsoft.com/office/powerpoint/2010/main" val="4041554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pic>
        <p:nvPicPr>
          <p:cNvPr id="125" name="Google Shape;125;g104e1d1c3c9_0_6"/>
          <p:cNvPicPr preferRelativeResize="0"/>
          <p:nvPr/>
        </p:nvPicPr>
        <p:blipFill rotWithShape="1">
          <a:blip r:embed="rId3">
            <a:alphaModFix/>
          </a:blip>
          <a:srcRect/>
          <a:stretch/>
        </p:blipFill>
        <p:spPr>
          <a:xfrm>
            <a:off x="331940" y="0"/>
            <a:ext cx="1435564" cy="1552183"/>
          </a:xfrm>
          <a:prstGeom prst="rect">
            <a:avLst/>
          </a:prstGeom>
          <a:solidFill>
            <a:srgbClr val="00B84F"/>
          </a:solidFill>
          <a:ln>
            <a:noFill/>
          </a:ln>
        </p:spPr>
      </p:pic>
      <p:pic>
        <p:nvPicPr>
          <p:cNvPr id="126" name="Google Shape;126;g104e1d1c3c9_0_6"/>
          <p:cNvPicPr preferRelativeResize="0"/>
          <p:nvPr/>
        </p:nvPicPr>
        <p:blipFill rotWithShape="1">
          <a:blip r:embed="rId4">
            <a:alphaModFix/>
          </a:blip>
          <a:srcRect l="26346" t="4797" b="9"/>
          <a:stretch/>
        </p:blipFill>
        <p:spPr>
          <a:xfrm>
            <a:off x="8999220" y="5978128"/>
            <a:ext cx="3017520" cy="853440"/>
          </a:xfrm>
          <a:prstGeom prst="rect">
            <a:avLst/>
          </a:prstGeom>
          <a:noFill/>
          <a:ln>
            <a:noFill/>
          </a:ln>
        </p:spPr>
      </p:pic>
      <p:sp>
        <p:nvSpPr>
          <p:cNvPr id="127" name="Google Shape;127;g104e1d1c3c9_0_6"/>
          <p:cNvSpPr txBox="1"/>
          <p:nvPr/>
        </p:nvSpPr>
        <p:spPr>
          <a:xfrm>
            <a:off x="1775512" y="312214"/>
            <a:ext cx="8640976" cy="5850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dirty="0" smtClean="0">
                <a:solidFill>
                  <a:schemeClr val="dk1"/>
                </a:solidFill>
                <a:latin typeface="Calibri"/>
                <a:ea typeface="Calibri"/>
                <a:cs typeface="Calibri"/>
                <a:sym typeface="Calibri"/>
              </a:rPr>
              <a:t>Unit 2. Learning Outcomes</a:t>
            </a:r>
            <a:endParaRPr lang="en-US" sz="3200" b="1" dirty="0">
              <a:solidFill>
                <a:schemeClr val="dk1"/>
              </a:solidFill>
              <a:latin typeface="Calibri"/>
              <a:ea typeface="Calibri"/>
              <a:cs typeface="Calibri"/>
              <a:sym typeface="Calibri"/>
            </a:endParaRPr>
          </a:p>
        </p:txBody>
      </p:sp>
      <p:sp>
        <p:nvSpPr>
          <p:cNvPr id="128" name="Google Shape;128;g104e1d1c3c9_0_6"/>
          <p:cNvSpPr txBox="1"/>
          <p:nvPr/>
        </p:nvSpPr>
        <p:spPr>
          <a:xfrm>
            <a:off x="413359" y="6554569"/>
            <a:ext cx="47118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200">
                <a:solidFill>
                  <a:schemeClr val="dk1"/>
                </a:solidFill>
                <a:latin typeface="Calibri"/>
                <a:ea typeface="Calibri"/>
                <a:cs typeface="Calibri"/>
                <a:sym typeface="Calibri"/>
              </a:rPr>
              <a:t>Project number 2020-1-FR01-KA204-079823</a:t>
            </a:r>
            <a:endParaRPr sz="1200">
              <a:solidFill>
                <a:schemeClr val="dk1"/>
              </a:solidFill>
              <a:latin typeface="Calibri"/>
              <a:ea typeface="Calibri"/>
              <a:cs typeface="Calibri"/>
              <a:sym typeface="Calibri"/>
            </a:endParaRPr>
          </a:p>
        </p:txBody>
      </p:sp>
      <p:sp>
        <p:nvSpPr>
          <p:cNvPr id="6" name="Google Shape;110;p3"/>
          <p:cNvSpPr txBox="1"/>
          <p:nvPr/>
        </p:nvSpPr>
        <p:spPr>
          <a:xfrm>
            <a:off x="1486359" y="1278371"/>
            <a:ext cx="4840550" cy="4401164"/>
          </a:xfrm>
          <a:prstGeom prst="rect">
            <a:avLst/>
          </a:prstGeom>
          <a:noFill/>
          <a:ln>
            <a:noFill/>
          </a:ln>
        </p:spPr>
        <p:txBody>
          <a:bodyPr spcFirstLastPara="1" wrap="square" lIns="91425" tIns="45700" rIns="91425" bIns="45700" anchor="t" anchorCtr="0">
            <a:spAutoFit/>
          </a:bodyPr>
          <a:lstStyle/>
          <a:p>
            <a:pPr lvl="0" algn="just"/>
            <a:r>
              <a:rPr lang="en-GB" sz="2800" b="1" i="1" dirty="0" smtClean="0">
                <a:solidFill>
                  <a:srgbClr val="0070C0"/>
                </a:solidFill>
                <a:latin typeface="Calibri"/>
                <a:ea typeface="Calibri"/>
                <a:cs typeface="Calibri"/>
                <a:sym typeface="Calibri"/>
              </a:rPr>
              <a:t>2.5 Design Thinking </a:t>
            </a:r>
            <a:endParaRPr lang="en-GB" sz="2800" b="1" i="1" dirty="0">
              <a:solidFill>
                <a:srgbClr val="0070C0"/>
              </a:solidFill>
              <a:latin typeface="Calibri"/>
              <a:ea typeface="Calibri"/>
              <a:cs typeface="Calibri"/>
              <a:sym typeface="Calibri"/>
            </a:endParaRPr>
          </a:p>
          <a:p>
            <a:pPr lvl="0" algn="just">
              <a:buClrTx/>
            </a:pPr>
            <a:endParaRPr lang="en-GB" sz="2800" b="1" i="1" dirty="0" smtClean="0">
              <a:solidFill>
                <a:srgbClr val="0070C0"/>
              </a:solidFill>
              <a:latin typeface="Calibri"/>
              <a:ea typeface="+mn-ea"/>
              <a:cs typeface="Calibri"/>
              <a:sym typeface="Calibri"/>
            </a:endParaRPr>
          </a:p>
          <a:p>
            <a:pPr lvl="0" algn="just">
              <a:buClrTx/>
            </a:pPr>
            <a:r>
              <a:rPr lang="en-GB" sz="2800" kern="1200" dirty="0" smtClean="0">
                <a:solidFill>
                  <a:prstClr val="black"/>
                </a:solidFill>
                <a:latin typeface="Calibri" panose="020F0502020204030204"/>
                <a:ea typeface="+mn-ea"/>
                <a:cs typeface="+mn-cs"/>
              </a:rPr>
              <a:t>According </a:t>
            </a:r>
            <a:r>
              <a:rPr lang="en-GB" sz="2800" kern="1200" dirty="0">
                <a:solidFill>
                  <a:prstClr val="black"/>
                </a:solidFill>
                <a:latin typeface="Calibri" panose="020F0502020204030204"/>
                <a:ea typeface="+mn-ea"/>
                <a:cs typeface="+mn-cs"/>
              </a:rPr>
              <a:t>to a common definition, design thinking is about </a:t>
            </a:r>
            <a:r>
              <a:rPr lang="en-GB" sz="2800" b="1" kern="1200" dirty="0">
                <a:solidFill>
                  <a:srgbClr val="0070C0"/>
                </a:solidFill>
                <a:latin typeface="Calibri" panose="020F0502020204030204"/>
                <a:ea typeface="+mn-ea"/>
                <a:cs typeface="+mn-cs"/>
              </a:rPr>
              <a:t>stimulating ideas that generate value</a:t>
            </a:r>
            <a:r>
              <a:rPr lang="en-GB" sz="2800" kern="1200" dirty="0">
                <a:solidFill>
                  <a:prstClr val="black"/>
                </a:solidFill>
                <a:latin typeface="Calibri" panose="020F0502020204030204"/>
                <a:ea typeface="+mn-ea"/>
                <a:cs typeface="+mn-cs"/>
              </a:rPr>
              <a:t>. </a:t>
            </a:r>
          </a:p>
          <a:p>
            <a:pPr lvl="0" algn="just">
              <a:buClrTx/>
            </a:pPr>
            <a:endParaRPr lang="en-GB" sz="2800" kern="1200" dirty="0">
              <a:solidFill>
                <a:prstClr val="black"/>
              </a:solidFill>
              <a:latin typeface="Calibri" panose="020F0502020204030204"/>
              <a:ea typeface="+mn-ea"/>
              <a:cs typeface="+mn-cs"/>
            </a:endParaRPr>
          </a:p>
          <a:p>
            <a:pPr lvl="0" algn="just">
              <a:buClrTx/>
            </a:pPr>
            <a:r>
              <a:rPr lang="en-GB" sz="2800" kern="1200" dirty="0">
                <a:solidFill>
                  <a:prstClr val="black"/>
                </a:solidFill>
                <a:latin typeface="Calibri" panose="020F0502020204030204"/>
                <a:ea typeface="+mn-ea"/>
                <a:cs typeface="+mn-cs"/>
              </a:rPr>
              <a:t>The essential reference model is provided by the </a:t>
            </a:r>
            <a:r>
              <a:rPr lang="en-GB" sz="2800" kern="1200" dirty="0">
                <a:solidFill>
                  <a:prstClr val="black"/>
                </a:solidFill>
                <a:latin typeface="Calibri" panose="020F0502020204030204"/>
                <a:ea typeface="+mn-ea"/>
                <a:cs typeface="+mn-cs"/>
                <a:hlinkClick r:id="rId5"/>
              </a:rPr>
              <a:t>Design Thinking Lab</a:t>
            </a:r>
            <a:r>
              <a:rPr lang="en-GB" sz="2800" kern="1200" dirty="0">
                <a:solidFill>
                  <a:prstClr val="black"/>
                </a:solidFill>
                <a:latin typeface="Calibri" panose="020F0502020204030204"/>
                <a:ea typeface="+mn-ea"/>
                <a:cs typeface="+mn-cs"/>
              </a:rPr>
              <a:t> of Stanford University. </a:t>
            </a:r>
          </a:p>
        </p:txBody>
      </p:sp>
      <p:pic>
        <p:nvPicPr>
          <p:cNvPr id="7" name="Picture 2" descr="Da dove arriva il Design Thinking - Train De Vie Factory"/>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326909" y="2276326"/>
            <a:ext cx="5437745" cy="2711311"/>
          </a:xfrm>
          <a:prstGeom prst="rect">
            <a:avLst/>
          </a:prstGeom>
          <a:noFill/>
          <a:extLst>
            <a:ext uri="{909E8E84-426E-40DD-AFC4-6F175D3DCCD1}">
              <a14:hiddenFill xmlns:a14="http://schemas.microsoft.com/office/drawing/2010/main">
                <a:solidFill>
                  <a:srgbClr val="FFFFFF"/>
                </a:solidFill>
              </a14:hiddenFill>
            </a:ext>
          </a:extLst>
        </p:spPr>
      </p:pic>
      <p:sp>
        <p:nvSpPr>
          <p:cNvPr id="8" name="CasellaDiTesto 7"/>
          <p:cNvSpPr txBox="1"/>
          <p:nvPr/>
        </p:nvSpPr>
        <p:spPr>
          <a:xfrm>
            <a:off x="7258227" y="4987637"/>
            <a:ext cx="3869267" cy="369332"/>
          </a:xfrm>
          <a:prstGeom prst="rect">
            <a:avLst/>
          </a:prstGeom>
          <a:noFill/>
        </p:spPr>
        <p:txBody>
          <a:bodyPr wrap="square" rtlCol="0">
            <a:spAutoFit/>
          </a:bodyPr>
          <a:lstStyle/>
          <a:p>
            <a:r>
              <a:rPr lang="en-GB" dirty="0"/>
              <a:t>Source: d.school (Stanford University)</a:t>
            </a:r>
          </a:p>
        </p:txBody>
      </p:sp>
      <p:pic>
        <p:nvPicPr>
          <p:cNvPr id="2" name="Immagine 1"/>
          <p:cNvPicPr>
            <a:picLocks noChangeAspect="1"/>
          </p:cNvPicPr>
          <p:nvPr/>
        </p:nvPicPr>
        <p:blipFill>
          <a:blip r:embed="rId7"/>
          <a:stretch>
            <a:fillRect/>
          </a:stretch>
        </p:blipFill>
        <p:spPr>
          <a:xfrm>
            <a:off x="5344886" y="1341318"/>
            <a:ext cx="1081964" cy="819291"/>
          </a:xfrm>
          <a:prstGeom prst="rect">
            <a:avLst/>
          </a:prstGeom>
        </p:spPr>
      </p:pic>
    </p:spTree>
    <p:extLst>
      <p:ext uri="{BB962C8B-B14F-4D97-AF65-F5344CB8AC3E}">
        <p14:creationId xmlns:p14="http://schemas.microsoft.com/office/powerpoint/2010/main" val="1840861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pic>
        <p:nvPicPr>
          <p:cNvPr id="125" name="Google Shape;125;g104e1d1c3c9_0_6"/>
          <p:cNvPicPr preferRelativeResize="0"/>
          <p:nvPr/>
        </p:nvPicPr>
        <p:blipFill rotWithShape="1">
          <a:blip r:embed="rId3">
            <a:alphaModFix/>
          </a:blip>
          <a:srcRect/>
          <a:stretch/>
        </p:blipFill>
        <p:spPr>
          <a:xfrm>
            <a:off x="331940" y="0"/>
            <a:ext cx="1435564" cy="1552183"/>
          </a:xfrm>
          <a:prstGeom prst="rect">
            <a:avLst/>
          </a:prstGeom>
          <a:solidFill>
            <a:srgbClr val="00B84F"/>
          </a:solidFill>
          <a:ln>
            <a:noFill/>
          </a:ln>
        </p:spPr>
      </p:pic>
      <p:pic>
        <p:nvPicPr>
          <p:cNvPr id="126" name="Google Shape;126;g104e1d1c3c9_0_6"/>
          <p:cNvPicPr preferRelativeResize="0"/>
          <p:nvPr/>
        </p:nvPicPr>
        <p:blipFill rotWithShape="1">
          <a:blip r:embed="rId4">
            <a:alphaModFix/>
          </a:blip>
          <a:srcRect l="26346" t="4797" b="9"/>
          <a:stretch/>
        </p:blipFill>
        <p:spPr>
          <a:xfrm>
            <a:off x="8999220" y="5978128"/>
            <a:ext cx="3017520" cy="853440"/>
          </a:xfrm>
          <a:prstGeom prst="rect">
            <a:avLst/>
          </a:prstGeom>
          <a:noFill/>
          <a:ln>
            <a:noFill/>
          </a:ln>
        </p:spPr>
      </p:pic>
      <p:sp>
        <p:nvSpPr>
          <p:cNvPr id="127" name="Google Shape;127;g104e1d1c3c9_0_6"/>
          <p:cNvSpPr txBox="1"/>
          <p:nvPr/>
        </p:nvSpPr>
        <p:spPr>
          <a:xfrm>
            <a:off x="1775512" y="312214"/>
            <a:ext cx="8640976" cy="5850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dirty="0" smtClean="0">
                <a:solidFill>
                  <a:schemeClr val="dk1"/>
                </a:solidFill>
                <a:latin typeface="Calibri"/>
                <a:ea typeface="Calibri"/>
                <a:cs typeface="Calibri"/>
                <a:sym typeface="Calibri"/>
              </a:rPr>
              <a:t>Unit 3. The Scenario Making exercise</a:t>
            </a:r>
            <a:endParaRPr lang="en-US" sz="3200" b="1" dirty="0">
              <a:solidFill>
                <a:schemeClr val="dk1"/>
              </a:solidFill>
              <a:latin typeface="Calibri"/>
              <a:ea typeface="Calibri"/>
              <a:cs typeface="Calibri"/>
              <a:sym typeface="Calibri"/>
            </a:endParaRPr>
          </a:p>
        </p:txBody>
      </p:sp>
      <p:sp>
        <p:nvSpPr>
          <p:cNvPr id="128" name="Google Shape;128;g104e1d1c3c9_0_6"/>
          <p:cNvSpPr txBox="1"/>
          <p:nvPr/>
        </p:nvSpPr>
        <p:spPr>
          <a:xfrm>
            <a:off x="413359" y="6554569"/>
            <a:ext cx="47118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200">
                <a:solidFill>
                  <a:schemeClr val="dk1"/>
                </a:solidFill>
                <a:latin typeface="Calibri"/>
                <a:ea typeface="Calibri"/>
                <a:cs typeface="Calibri"/>
                <a:sym typeface="Calibri"/>
              </a:rPr>
              <a:t>Project number 2020-1-FR01-KA204-079823</a:t>
            </a:r>
            <a:endParaRPr sz="1200">
              <a:solidFill>
                <a:schemeClr val="dk1"/>
              </a:solidFill>
              <a:latin typeface="Calibri"/>
              <a:ea typeface="Calibri"/>
              <a:cs typeface="Calibri"/>
              <a:sym typeface="Calibri"/>
            </a:endParaRPr>
          </a:p>
        </p:txBody>
      </p:sp>
      <p:sp>
        <p:nvSpPr>
          <p:cNvPr id="6" name="Google Shape;110;p3"/>
          <p:cNvSpPr txBox="1"/>
          <p:nvPr/>
        </p:nvSpPr>
        <p:spPr>
          <a:xfrm>
            <a:off x="1486359" y="1278371"/>
            <a:ext cx="9219282" cy="5262939"/>
          </a:xfrm>
          <a:prstGeom prst="rect">
            <a:avLst/>
          </a:prstGeom>
          <a:noFill/>
          <a:ln>
            <a:noFill/>
          </a:ln>
        </p:spPr>
        <p:txBody>
          <a:bodyPr spcFirstLastPara="1" wrap="square" lIns="91425" tIns="45700" rIns="91425" bIns="45700" anchor="t" anchorCtr="0">
            <a:spAutoFit/>
          </a:bodyPr>
          <a:lstStyle/>
          <a:p>
            <a:pPr lvl="0" algn="just"/>
            <a:r>
              <a:rPr lang="en-GB" sz="2800" b="1" i="1" dirty="0" smtClean="0">
                <a:solidFill>
                  <a:srgbClr val="0070C0"/>
                </a:solidFill>
                <a:latin typeface="Calibri"/>
                <a:ea typeface="Calibri"/>
                <a:cs typeface="Calibri"/>
                <a:sym typeface="Calibri"/>
              </a:rPr>
              <a:t>3.1 How </a:t>
            </a:r>
            <a:r>
              <a:rPr lang="en-GB" sz="2800" b="1" i="1" dirty="0">
                <a:solidFill>
                  <a:srgbClr val="0070C0"/>
                </a:solidFill>
                <a:latin typeface="Calibri"/>
                <a:ea typeface="Calibri"/>
                <a:cs typeface="Calibri"/>
                <a:sym typeface="Calibri"/>
              </a:rPr>
              <a:t>do you define a scenario?</a:t>
            </a:r>
          </a:p>
          <a:p>
            <a:pPr lvl="0" algn="just"/>
            <a:endParaRPr lang="en-GB" sz="2800" b="1" i="1" dirty="0">
              <a:solidFill>
                <a:srgbClr val="0070C0"/>
              </a:solidFill>
              <a:latin typeface="Calibri"/>
              <a:ea typeface="Calibri"/>
              <a:cs typeface="Calibri"/>
              <a:sym typeface="Calibri"/>
            </a:endParaRPr>
          </a:p>
          <a:p>
            <a:pPr lvl="0" algn="just">
              <a:buClrTx/>
            </a:pPr>
            <a:r>
              <a:rPr lang="en-GB" sz="2800" kern="1200" dirty="0">
                <a:solidFill>
                  <a:prstClr val="black"/>
                </a:solidFill>
                <a:latin typeface="Calibri" panose="020F0502020204030204"/>
                <a:ea typeface="+mn-ea"/>
                <a:cs typeface="+mn-cs"/>
              </a:rPr>
              <a:t>Regardless of the specific context in which the scenario </a:t>
            </a:r>
            <a:r>
              <a:rPr lang="en-GB" sz="2800" kern="1200" dirty="0" smtClean="0">
                <a:solidFill>
                  <a:prstClr val="black"/>
                </a:solidFill>
                <a:latin typeface="Calibri" panose="020F0502020204030204"/>
                <a:ea typeface="+mn-ea"/>
                <a:cs typeface="+mn-cs"/>
              </a:rPr>
              <a:t>applies, scenario </a:t>
            </a:r>
            <a:r>
              <a:rPr lang="en-GB" sz="2800" kern="1200" dirty="0">
                <a:solidFill>
                  <a:prstClr val="black"/>
                </a:solidFill>
                <a:latin typeface="Calibri" panose="020F0502020204030204"/>
                <a:ea typeface="+mn-ea"/>
                <a:cs typeface="+mn-cs"/>
              </a:rPr>
              <a:t>making is really about 4 </a:t>
            </a:r>
            <a:r>
              <a:rPr lang="en-GB" sz="2800" b="1" kern="1200" dirty="0">
                <a:solidFill>
                  <a:prstClr val="black"/>
                </a:solidFill>
                <a:latin typeface="Calibri" panose="020F0502020204030204"/>
                <a:ea typeface="+mn-ea"/>
                <a:cs typeface="+mn-cs"/>
              </a:rPr>
              <a:t>key steps</a:t>
            </a:r>
            <a:r>
              <a:rPr lang="en-GB" sz="2800" kern="1200" dirty="0">
                <a:solidFill>
                  <a:prstClr val="black"/>
                </a:solidFill>
                <a:latin typeface="Calibri" panose="020F0502020204030204"/>
                <a:ea typeface="+mn-ea"/>
                <a:cs typeface="+mn-cs"/>
              </a:rPr>
              <a:t>: </a:t>
            </a:r>
          </a:p>
          <a:p>
            <a:pPr lvl="0" algn="just">
              <a:buClrTx/>
            </a:pPr>
            <a:endParaRPr lang="en-GB" sz="2800" kern="1200" dirty="0">
              <a:solidFill>
                <a:prstClr val="black"/>
              </a:solidFill>
              <a:latin typeface="Calibri" panose="020F0502020204030204"/>
              <a:ea typeface="+mn-ea"/>
              <a:cs typeface="+mn-cs"/>
            </a:endParaRPr>
          </a:p>
          <a:p>
            <a:pPr marL="514350" lvl="0" indent="-514350" algn="just">
              <a:buClrTx/>
              <a:buFont typeface="+mj-lt"/>
              <a:buAutoNum type="arabicPeriod"/>
            </a:pPr>
            <a:r>
              <a:rPr lang="en-GB" sz="2800" kern="1200" dirty="0">
                <a:solidFill>
                  <a:prstClr val="black"/>
                </a:solidFill>
                <a:latin typeface="Calibri" panose="020F0502020204030204"/>
                <a:ea typeface="+mn-ea"/>
                <a:cs typeface="+mn-cs"/>
              </a:rPr>
              <a:t>Define the issue (i.e., starting point)</a:t>
            </a:r>
          </a:p>
          <a:p>
            <a:pPr marL="514350" lvl="0" indent="-514350" algn="just">
              <a:buClrTx/>
              <a:buFont typeface="+mj-lt"/>
              <a:buAutoNum type="arabicPeriod"/>
            </a:pPr>
            <a:r>
              <a:rPr lang="en-GB" sz="2800" kern="1200" dirty="0">
                <a:solidFill>
                  <a:prstClr val="black"/>
                </a:solidFill>
                <a:latin typeface="Calibri" panose="020F0502020204030204"/>
                <a:ea typeface="+mn-ea"/>
                <a:cs typeface="+mn-cs"/>
              </a:rPr>
              <a:t>Gather data (i.e., resources)</a:t>
            </a:r>
          </a:p>
          <a:p>
            <a:pPr marL="514350" lvl="0" indent="-514350" algn="just">
              <a:buClrTx/>
              <a:buFont typeface="+mj-lt"/>
              <a:buAutoNum type="arabicPeriod"/>
            </a:pPr>
            <a:r>
              <a:rPr lang="en-GB" sz="2800" kern="1200" dirty="0">
                <a:solidFill>
                  <a:prstClr val="black"/>
                </a:solidFill>
                <a:latin typeface="Calibri" panose="020F0502020204030204"/>
                <a:ea typeface="+mn-ea"/>
                <a:cs typeface="+mn-cs"/>
              </a:rPr>
              <a:t>Separate certainties from uncertainties (i.e., variables on which you can have an influence VS those on which you can’t)</a:t>
            </a:r>
          </a:p>
          <a:p>
            <a:pPr marL="514350" lvl="0" indent="-514350" algn="just">
              <a:buClrTx/>
              <a:buFont typeface="+mj-lt"/>
              <a:buAutoNum type="arabicPeriod"/>
            </a:pPr>
            <a:r>
              <a:rPr lang="en-GB" sz="2800" kern="1200" dirty="0">
                <a:solidFill>
                  <a:prstClr val="black"/>
                </a:solidFill>
                <a:latin typeface="Calibri" panose="020F0502020204030204"/>
                <a:ea typeface="+mn-ea"/>
                <a:cs typeface="+mn-cs"/>
              </a:rPr>
              <a:t>Evaluate </a:t>
            </a:r>
            <a:r>
              <a:rPr lang="en-GB" sz="2800" i="1" kern="1200" dirty="0">
                <a:solidFill>
                  <a:prstClr val="black"/>
                </a:solidFill>
                <a:latin typeface="Calibri" panose="020F0502020204030204"/>
                <a:ea typeface="+mn-ea"/>
                <a:cs typeface="+mn-cs"/>
              </a:rPr>
              <a:t>what might happen if…</a:t>
            </a:r>
          </a:p>
          <a:p>
            <a:pPr lvl="0" algn="just">
              <a:buClrTx/>
            </a:pPr>
            <a:endParaRPr lang="en-GB" sz="2800" kern="1200" dirty="0">
              <a:solidFill>
                <a:prstClr val="black"/>
              </a:solidFill>
              <a:latin typeface="Calibri" panose="020F0502020204030204"/>
              <a:ea typeface="+mn-ea"/>
              <a:cs typeface="+mn-cs"/>
            </a:endParaRPr>
          </a:p>
        </p:txBody>
      </p:sp>
    </p:spTree>
    <p:extLst>
      <p:ext uri="{BB962C8B-B14F-4D97-AF65-F5344CB8AC3E}">
        <p14:creationId xmlns:p14="http://schemas.microsoft.com/office/powerpoint/2010/main" val="823252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pic>
        <p:nvPicPr>
          <p:cNvPr id="125" name="Google Shape;125;g104e1d1c3c9_0_6"/>
          <p:cNvPicPr preferRelativeResize="0"/>
          <p:nvPr/>
        </p:nvPicPr>
        <p:blipFill rotWithShape="1">
          <a:blip r:embed="rId3">
            <a:alphaModFix/>
          </a:blip>
          <a:srcRect/>
          <a:stretch/>
        </p:blipFill>
        <p:spPr>
          <a:xfrm>
            <a:off x="331940" y="0"/>
            <a:ext cx="1435564" cy="1552183"/>
          </a:xfrm>
          <a:prstGeom prst="rect">
            <a:avLst/>
          </a:prstGeom>
          <a:solidFill>
            <a:srgbClr val="00B84F"/>
          </a:solidFill>
          <a:ln>
            <a:noFill/>
          </a:ln>
        </p:spPr>
      </p:pic>
      <p:pic>
        <p:nvPicPr>
          <p:cNvPr id="126" name="Google Shape;126;g104e1d1c3c9_0_6"/>
          <p:cNvPicPr preferRelativeResize="0"/>
          <p:nvPr/>
        </p:nvPicPr>
        <p:blipFill rotWithShape="1">
          <a:blip r:embed="rId4">
            <a:alphaModFix/>
          </a:blip>
          <a:srcRect l="26346" t="4797" b="9"/>
          <a:stretch/>
        </p:blipFill>
        <p:spPr>
          <a:xfrm>
            <a:off x="8999220" y="5978128"/>
            <a:ext cx="3017520" cy="853440"/>
          </a:xfrm>
          <a:prstGeom prst="rect">
            <a:avLst/>
          </a:prstGeom>
          <a:noFill/>
          <a:ln>
            <a:noFill/>
          </a:ln>
        </p:spPr>
      </p:pic>
      <p:sp>
        <p:nvSpPr>
          <p:cNvPr id="127" name="Google Shape;127;g104e1d1c3c9_0_6"/>
          <p:cNvSpPr txBox="1"/>
          <p:nvPr/>
        </p:nvSpPr>
        <p:spPr>
          <a:xfrm>
            <a:off x="1775512" y="312214"/>
            <a:ext cx="8640976" cy="5850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dirty="0" smtClean="0">
                <a:solidFill>
                  <a:schemeClr val="dk1"/>
                </a:solidFill>
                <a:latin typeface="Calibri"/>
                <a:ea typeface="Calibri"/>
                <a:cs typeface="Calibri"/>
                <a:sym typeface="Calibri"/>
              </a:rPr>
              <a:t>Unit 3. The Scenario Making exercise</a:t>
            </a:r>
            <a:endParaRPr lang="en-US" sz="3200" b="1" dirty="0">
              <a:solidFill>
                <a:schemeClr val="dk1"/>
              </a:solidFill>
              <a:latin typeface="Calibri"/>
              <a:ea typeface="Calibri"/>
              <a:cs typeface="Calibri"/>
              <a:sym typeface="Calibri"/>
            </a:endParaRPr>
          </a:p>
        </p:txBody>
      </p:sp>
      <p:sp>
        <p:nvSpPr>
          <p:cNvPr id="128" name="Google Shape;128;g104e1d1c3c9_0_6"/>
          <p:cNvSpPr txBox="1"/>
          <p:nvPr/>
        </p:nvSpPr>
        <p:spPr>
          <a:xfrm>
            <a:off x="413359" y="6554569"/>
            <a:ext cx="47118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200">
                <a:solidFill>
                  <a:schemeClr val="dk1"/>
                </a:solidFill>
                <a:latin typeface="Calibri"/>
                <a:ea typeface="Calibri"/>
                <a:cs typeface="Calibri"/>
                <a:sym typeface="Calibri"/>
              </a:rPr>
              <a:t>Project number 2020-1-FR01-KA204-079823</a:t>
            </a:r>
            <a:endParaRPr sz="1200">
              <a:solidFill>
                <a:schemeClr val="dk1"/>
              </a:solidFill>
              <a:latin typeface="Calibri"/>
              <a:ea typeface="Calibri"/>
              <a:cs typeface="Calibri"/>
              <a:sym typeface="Calibri"/>
            </a:endParaRPr>
          </a:p>
        </p:txBody>
      </p:sp>
      <p:sp>
        <p:nvSpPr>
          <p:cNvPr id="6" name="Google Shape;110;p3"/>
          <p:cNvSpPr txBox="1"/>
          <p:nvPr/>
        </p:nvSpPr>
        <p:spPr>
          <a:xfrm>
            <a:off x="1486359" y="1278371"/>
            <a:ext cx="9219282" cy="5693826"/>
          </a:xfrm>
          <a:prstGeom prst="rect">
            <a:avLst/>
          </a:prstGeom>
          <a:noFill/>
          <a:ln>
            <a:noFill/>
          </a:ln>
        </p:spPr>
        <p:txBody>
          <a:bodyPr spcFirstLastPara="1" wrap="square" lIns="91425" tIns="45700" rIns="91425" bIns="45700" anchor="t" anchorCtr="0">
            <a:spAutoFit/>
          </a:bodyPr>
          <a:lstStyle/>
          <a:p>
            <a:pPr lvl="0" algn="just"/>
            <a:r>
              <a:rPr lang="en-GB" sz="2800" b="1" i="1" dirty="0" smtClean="0">
                <a:solidFill>
                  <a:srgbClr val="0070C0"/>
                </a:solidFill>
                <a:latin typeface="Calibri"/>
                <a:ea typeface="Calibri"/>
                <a:cs typeface="Calibri"/>
                <a:sym typeface="Calibri"/>
              </a:rPr>
              <a:t>3.2 A taxonomy of scenarios</a:t>
            </a:r>
            <a:endParaRPr lang="en-GB" sz="2800" b="1" i="1" dirty="0">
              <a:solidFill>
                <a:srgbClr val="0070C0"/>
              </a:solidFill>
              <a:latin typeface="Calibri"/>
              <a:ea typeface="Calibri"/>
              <a:cs typeface="Calibri"/>
              <a:sym typeface="Calibri"/>
            </a:endParaRPr>
          </a:p>
          <a:p>
            <a:pPr lvl="0" algn="just"/>
            <a:endParaRPr lang="en-GB" sz="2800" b="1" i="1" dirty="0">
              <a:solidFill>
                <a:srgbClr val="0070C0"/>
              </a:solidFill>
              <a:latin typeface="Calibri"/>
              <a:ea typeface="Calibri"/>
              <a:cs typeface="Calibri"/>
              <a:sym typeface="Calibri"/>
            </a:endParaRPr>
          </a:p>
          <a:p>
            <a:pPr lvl="0" algn="just">
              <a:buClrTx/>
            </a:pPr>
            <a:r>
              <a:rPr lang="en-GB" sz="2800" kern="1200" dirty="0" smtClean="0">
                <a:solidFill>
                  <a:prstClr val="black"/>
                </a:solidFill>
                <a:latin typeface="Calibri" panose="020F0502020204030204"/>
                <a:ea typeface="+mn-ea"/>
                <a:cs typeface="+mn-cs"/>
              </a:rPr>
              <a:t>Scenarios </a:t>
            </a:r>
            <a:r>
              <a:rPr lang="en-GB" sz="2800" kern="1200" dirty="0">
                <a:solidFill>
                  <a:prstClr val="black"/>
                </a:solidFill>
                <a:latin typeface="Calibri" panose="020F0502020204030204"/>
                <a:ea typeface="+mn-ea"/>
                <a:cs typeface="+mn-cs"/>
              </a:rPr>
              <a:t>can be of 4 kind:</a:t>
            </a:r>
          </a:p>
          <a:p>
            <a:pPr lvl="0" algn="just">
              <a:buClrTx/>
            </a:pPr>
            <a:endParaRPr lang="en-GB" sz="2800" kern="1200" dirty="0">
              <a:solidFill>
                <a:prstClr val="black"/>
              </a:solidFill>
              <a:latin typeface="Calibri" panose="020F0502020204030204"/>
              <a:ea typeface="+mn-ea"/>
              <a:cs typeface="+mn-cs"/>
            </a:endParaRPr>
          </a:p>
          <a:p>
            <a:pPr marL="514350" lvl="0" indent="-514350" algn="just">
              <a:buClrTx/>
              <a:buFont typeface="Arial" panose="020B0604020202020204" pitchFamily="34" charset="0"/>
              <a:buChar char="•"/>
            </a:pPr>
            <a:r>
              <a:rPr lang="en-GB" sz="2800" kern="1200" dirty="0">
                <a:solidFill>
                  <a:prstClr val="black"/>
                </a:solidFill>
                <a:latin typeface="Calibri" panose="020F0502020204030204"/>
                <a:ea typeface="+mn-ea"/>
                <a:cs typeface="+mn-cs"/>
              </a:rPr>
              <a:t>Evolution</a:t>
            </a:r>
          </a:p>
          <a:p>
            <a:pPr marL="514350" lvl="0" indent="-514350" algn="just">
              <a:buClrTx/>
              <a:buFont typeface="Arial" panose="020B0604020202020204" pitchFamily="34" charset="0"/>
              <a:buChar char="•"/>
            </a:pPr>
            <a:r>
              <a:rPr lang="en-GB" sz="2800" kern="1200" dirty="0">
                <a:solidFill>
                  <a:prstClr val="black"/>
                </a:solidFill>
                <a:latin typeface="Calibri" panose="020F0502020204030204"/>
                <a:ea typeface="+mn-ea"/>
                <a:cs typeface="+mn-cs"/>
              </a:rPr>
              <a:t>Revolution</a:t>
            </a:r>
          </a:p>
          <a:p>
            <a:pPr marL="514350" lvl="0" indent="-514350" algn="just">
              <a:buClrTx/>
              <a:buFont typeface="Arial" panose="020B0604020202020204" pitchFamily="34" charset="0"/>
              <a:buChar char="•"/>
            </a:pPr>
            <a:r>
              <a:rPr lang="en-GB" sz="2800" kern="1200" dirty="0">
                <a:solidFill>
                  <a:prstClr val="black"/>
                </a:solidFill>
                <a:latin typeface="Calibri" panose="020F0502020204030204"/>
                <a:ea typeface="+mn-ea"/>
                <a:cs typeface="+mn-cs"/>
              </a:rPr>
              <a:t>Cycles</a:t>
            </a:r>
          </a:p>
          <a:p>
            <a:pPr marL="514350" lvl="0" indent="-514350" algn="just">
              <a:buClrTx/>
              <a:buFont typeface="Arial" panose="020B0604020202020204" pitchFamily="34" charset="0"/>
              <a:buChar char="•"/>
            </a:pPr>
            <a:r>
              <a:rPr lang="en-GB" sz="2800" kern="1200" dirty="0">
                <a:solidFill>
                  <a:prstClr val="black"/>
                </a:solidFill>
                <a:latin typeface="Calibri" panose="020F0502020204030204"/>
                <a:ea typeface="+mn-ea"/>
                <a:cs typeface="+mn-cs"/>
              </a:rPr>
              <a:t>Long ranger</a:t>
            </a:r>
          </a:p>
          <a:p>
            <a:pPr marL="514350" lvl="0" indent="-514350" algn="just">
              <a:buClrTx/>
              <a:buFont typeface="+mj-lt"/>
              <a:buAutoNum type="arabicPeriod"/>
            </a:pPr>
            <a:endParaRPr lang="en-GB" sz="2800" kern="1200" dirty="0">
              <a:solidFill>
                <a:prstClr val="black"/>
              </a:solidFill>
              <a:latin typeface="Calibri" panose="020F0502020204030204"/>
              <a:ea typeface="+mn-ea"/>
              <a:cs typeface="+mn-cs"/>
            </a:endParaRPr>
          </a:p>
          <a:p>
            <a:pPr lvl="0" algn="just">
              <a:buClrTx/>
            </a:pPr>
            <a:r>
              <a:rPr lang="en-GB" sz="2800" kern="1200" dirty="0">
                <a:solidFill>
                  <a:prstClr val="black"/>
                </a:solidFill>
                <a:latin typeface="Calibri" panose="020F0502020204030204"/>
                <a:ea typeface="+mn-ea"/>
                <a:cs typeface="+mn-cs"/>
              </a:rPr>
              <a:t>The most suitable decision(s) to navigate each one of them depends on your expectations and the situation you are currently in.</a:t>
            </a:r>
          </a:p>
          <a:p>
            <a:pPr lvl="0" algn="just">
              <a:buClrTx/>
            </a:pPr>
            <a:endParaRPr lang="en-GB" sz="2800" kern="1200" dirty="0">
              <a:solidFill>
                <a:prstClr val="black"/>
              </a:solidFill>
              <a:latin typeface="Calibri" panose="020F0502020204030204"/>
              <a:ea typeface="+mn-ea"/>
              <a:cs typeface="+mn-cs"/>
            </a:endParaRPr>
          </a:p>
        </p:txBody>
      </p:sp>
    </p:spTree>
    <p:extLst>
      <p:ext uri="{BB962C8B-B14F-4D97-AF65-F5344CB8AC3E}">
        <p14:creationId xmlns:p14="http://schemas.microsoft.com/office/powerpoint/2010/main" val="33057430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pic>
        <p:nvPicPr>
          <p:cNvPr id="125" name="Google Shape;125;g104e1d1c3c9_0_6"/>
          <p:cNvPicPr preferRelativeResize="0"/>
          <p:nvPr/>
        </p:nvPicPr>
        <p:blipFill rotWithShape="1">
          <a:blip r:embed="rId3">
            <a:alphaModFix/>
          </a:blip>
          <a:srcRect/>
          <a:stretch/>
        </p:blipFill>
        <p:spPr>
          <a:xfrm>
            <a:off x="331940" y="0"/>
            <a:ext cx="1435564" cy="1552183"/>
          </a:xfrm>
          <a:prstGeom prst="rect">
            <a:avLst/>
          </a:prstGeom>
          <a:solidFill>
            <a:srgbClr val="00B84F"/>
          </a:solidFill>
          <a:ln>
            <a:noFill/>
          </a:ln>
        </p:spPr>
      </p:pic>
      <p:pic>
        <p:nvPicPr>
          <p:cNvPr id="126" name="Google Shape;126;g104e1d1c3c9_0_6"/>
          <p:cNvPicPr preferRelativeResize="0"/>
          <p:nvPr/>
        </p:nvPicPr>
        <p:blipFill rotWithShape="1">
          <a:blip r:embed="rId4">
            <a:alphaModFix/>
          </a:blip>
          <a:srcRect l="26346" t="4797" b="9"/>
          <a:stretch/>
        </p:blipFill>
        <p:spPr>
          <a:xfrm>
            <a:off x="8999220" y="5978128"/>
            <a:ext cx="3017520" cy="853440"/>
          </a:xfrm>
          <a:prstGeom prst="rect">
            <a:avLst/>
          </a:prstGeom>
          <a:noFill/>
          <a:ln>
            <a:noFill/>
          </a:ln>
        </p:spPr>
      </p:pic>
      <p:sp>
        <p:nvSpPr>
          <p:cNvPr id="127" name="Google Shape;127;g104e1d1c3c9_0_6"/>
          <p:cNvSpPr txBox="1"/>
          <p:nvPr/>
        </p:nvSpPr>
        <p:spPr>
          <a:xfrm>
            <a:off x="1775512" y="312214"/>
            <a:ext cx="8640976" cy="5850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dirty="0" smtClean="0">
                <a:solidFill>
                  <a:schemeClr val="dk1"/>
                </a:solidFill>
                <a:latin typeface="Calibri"/>
                <a:ea typeface="Calibri"/>
                <a:cs typeface="Calibri"/>
                <a:sym typeface="Calibri"/>
              </a:rPr>
              <a:t>Unit 3. The Scenario Making exercise</a:t>
            </a:r>
            <a:endParaRPr lang="en-US" sz="3200" b="1" dirty="0">
              <a:solidFill>
                <a:schemeClr val="dk1"/>
              </a:solidFill>
              <a:latin typeface="Calibri"/>
              <a:ea typeface="Calibri"/>
              <a:cs typeface="Calibri"/>
              <a:sym typeface="Calibri"/>
            </a:endParaRPr>
          </a:p>
        </p:txBody>
      </p:sp>
      <p:sp>
        <p:nvSpPr>
          <p:cNvPr id="128" name="Google Shape;128;g104e1d1c3c9_0_6"/>
          <p:cNvSpPr txBox="1"/>
          <p:nvPr/>
        </p:nvSpPr>
        <p:spPr>
          <a:xfrm>
            <a:off x="413359" y="6554569"/>
            <a:ext cx="47118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200">
                <a:solidFill>
                  <a:schemeClr val="dk1"/>
                </a:solidFill>
                <a:latin typeface="Calibri"/>
                <a:ea typeface="Calibri"/>
                <a:cs typeface="Calibri"/>
                <a:sym typeface="Calibri"/>
              </a:rPr>
              <a:t>Project number 2020-1-FR01-KA204-079823</a:t>
            </a:r>
            <a:endParaRPr sz="1200">
              <a:solidFill>
                <a:schemeClr val="dk1"/>
              </a:solidFill>
              <a:latin typeface="Calibri"/>
              <a:ea typeface="Calibri"/>
              <a:cs typeface="Calibri"/>
              <a:sym typeface="Calibri"/>
            </a:endParaRPr>
          </a:p>
        </p:txBody>
      </p:sp>
      <p:sp>
        <p:nvSpPr>
          <p:cNvPr id="6" name="Google Shape;110;p3"/>
          <p:cNvSpPr txBox="1"/>
          <p:nvPr/>
        </p:nvSpPr>
        <p:spPr>
          <a:xfrm>
            <a:off x="1486359" y="1278371"/>
            <a:ext cx="9219282" cy="3970277"/>
          </a:xfrm>
          <a:prstGeom prst="rect">
            <a:avLst/>
          </a:prstGeom>
          <a:noFill/>
          <a:ln>
            <a:noFill/>
          </a:ln>
        </p:spPr>
        <p:txBody>
          <a:bodyPr spcFirstLastPara="1" wrap="square" lIns="91425" tIns="45700" rIns="91425" bIns="45700" anchor="t" anchorCtr="0">
            <a:spAutoFit/>
          </a:bodyPr>
          <a:lstStyle/>
          <a:p>
            <a:pPr lvl="0" algn="just"/>
            <a:r>
              <a:rPr lang="en-GB" sz="2800" b="1" i="1" dirty="0" smtClean="0">
                <a:solidFill>
                  <a:srgbClr val="0070C0"/>
                </a:solidFill>
                <a:latin typeface="Calibri"/>
                <a:ea typeface="Calibri"/>
                <a:cs typeface="Calibri"/>
                <a:sym typeface="Calibri"/>
              </a:rPr>
              <a:t>3.3 EVOLUTION</a:t>
            </a:r>
            <a:endParaRPr lang="en-GB" sz="2800" b="1" i="1" dirty="0">
              <a:solidFill>
                <a:srgbClr val="0070C0"/>
              </a:solidFill>
              <a:latin typeface="Calibri"/>
              <a:ea typeface="Calibri"/>
              <a:cs typeface="Calibri"/>
              <a:sym typeface="Calibri"/>
            </a:endParaRPr>
          </a:p>
          <a:p>
            <a:pPr lvl="0" algn="just"/>
            <a:endParaRPr lang="en-GB" sz="2800" b="1" i="1" dirty="0">
              <a:solidFill>
                <a:srgbClr val="0070C0"/>
              </a:solidFill>
              <a:latin typeface="Calibri"/>
              <a:ea typeface="Calibri"/>
              <a:cs typeface="Calibri"/>
              <a:sym typeface="Calibri"/>
            </a:endParaRPr>
          </a:p>
          <a:p>
            <a:pPr lvl="0" algn="just">
              <a:buClrTx/>
            </a:pPr>
            <a:r>
              <a:rPr lang="en-GB" sz="2800" kern="1200" dirty="0">
                <a:solidFill>
                  <a:prstClr val="black"/>
                </a:solidFill>
                <a:latin typeface="Calibri" panose="020F0502020204030204"/>
                <a:ea typeface="+mn-ea"/>
                <a:cs typeface="+mn-cs"/>
              </a:rPr>
              <a:t>Evolutionary scenarios are those in which the given circumstances remain the same and are reinforced by specific actions/decision aimed at retaining the status quo. </a:t>
            </a:r>
          </a:p>
          <a:p>
            <a:pPr lvl="0" algn="just">
              <a:buClrTx/>
            </a:pPr>
            <a:endParaRPr lang="en-GB" sz="2800" kern="1200" dirty="0">
              <a:solidFill>
                <a:prstClr val="black"/>
              </a:solidFill>
              <a:latin typeface="Calibri" panose="020F0502020204030204"/>
              <a:ea typeface="+mn-ea"/>
              <a:cs typeface="+mn-cs"/>
            </a:endParaRPr>
          </a:p>
          <a:p>
            <a:pPr lvl="0" algn="just">
              <a:buClrTx/>
            </a:pPr>
            <a:r>
              <a:rPr lang="en-GB" sz="2800" kern="1200" dirty="0">
                <a:solidFill>
                  <a:prstClr val="black"/>
                </a:solidFill>
                <a:latin typeface="Calibri" panose="020F0502020204030204"/>
                <a:ea typeface="+mn-ea"/>
                <a:cs typeface="+mn-cs"/>
              </a:rPr>
              <a:t>Evolution-based decisions are those you will rely on in the case the scenario you are faced with is favourable and positive</a:t>
            </a:r>
            <a:r>
              <a:rPr lang="en-GB" sz="2800" kern="1200" dirty="0" smtClean="0">
                <a:solidFill>
                  <a:prstClr val="black"/>
                </a:solidFill>
                <a:latin typeface="Calibri" panose="020F0502020204030204"/>
                <a:ea typeface="+mn-ea"/>
                <a:cs typeface="+mn-cs"/>
              </a:rPr>
              <a:t>.</a:t>
            </a:r>
            <a:endParaRPr lang="en-GB" sz="2800" kern="1200" dirty="0">
              <a:solidFill>
                <a:prstClr val="black"/>
              </a:solidFill>
              <a:latin typeface="Calibri" panose="020F0502020204030204"/>
              <a:ea typeface="+mn-ea"/>
              <a:cs typeface="+mn-cs"/>
            </a:endParaRPr>
          </a:p>
        </p:txBody>
      </p:sp>
      <p:pic>
        <p:nvPicPr>
          <p:cNvPr id="4" name="Immagine 3"/>
          <p:cNvPicPr>
            <a:picLocks noChangeAspect="1"/>
          </p:cNvPicPr>
          <p:nvPr/>
        </p:nvPicPr>
        <p:blipFill>
          <a:blip r:embed="rId5"/>
          <a:stretch>
            <a:fillRect/>
          </a:stretch>
        </p:blipFill>
        <p:spPr>
          <a:xfrm>
            <a:off x="4017818" y="865939"/>
            <a:ext cx="2535814" cy="1368472"/>
          </a:xfrm>
          <a:prstGeom prst="rect">
            <a:avLst/>
          </a:prstGeom>
        </p:spPr>
      </p:pic>
    </p:spTree>
    <p:extLst>
      <p:ext uri="{BB962C8B-B14F-4D97-AF65-F5344CB8AC3E}">
        <p14:creationId xmlns:p14="http://schemas.microsoft.com/office/powerpoint/2010/main" val="14602005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pic>
        <p:nvPicPr>
          <p:cNvPr id="125" name="Google Shape;125;g104e1d1c3c9_0_6"/>
          <p:cNvPicPr preferRelativeResize="0"/>
          <p:nvPr/>
        </p:nvPicPr>
        <p:blipFill rotWithShape="1">
          <a:blip r:embed="rId3">
            <a:alphaModFix/>
          </a:blip>
          <a:srcRect/>
          <a:stretch/>
        </p:blipFill>
        <p:spPr>
          <a:xfrm>
            <a:off x="331940" y="0"/>
            <a:ext cx="1435564" cy="1552183"/>
          </a:xfrm>
          <a:prstGeom prst="rect">
            <a:avLst/>
          </a:prstGeom>
          <a:solidFill>
            <a:srgbClr val="00B84F"/>
          </a:solidFill>
          <a:ln>
            <a:noFill/>
          </a:ln>
        </p:spPr>
      </p:pic>
      <p:pic>
        <p:nvPicPr>
          <p:cNvPr id="126" name="Google Shape;126;g104e1d1c3c9_0_6"/>
          <p:cNvPicPr preferRelativeResize="0"/>
          <p:nvPr/>
        </p:nvPicPr>
        <p:blipFill rotWithShape="1">
          <a:blip r:embed="rId4">
            <a:alphaModFix/>
          </a:blip>
          <a:srcRect l="26346" t="4797" b="9"/>
          <a:stretch/>
        </p:blipFill>
        <p:spPr>
          <a:xfrm>
            <a:off x="8999220" y="5978128"/>
            <a:ext cx="3017520" cy="853440"/>
          </a:xfrm>
          <a:prstGeom prst="rect">
            <a:avLst/>
          </a:prstGeom>
          <a:noFill/>
          <a:ln>
            <a:noFill/>
          </a:ln>
        </p:spPr>
      </p:pic>
      <p:sp>
        <p:nvSpPr>
          <p:cNvPr id="127" name="Google Shape;127;g104e1d1c3c9_0_6"/>
          <p:cNvSpPr txBox="1"/>
          <p:nvPr/>
        </p:nvSpPr>
        <p:spPr>
          <a:xfrm>
            <a:off x="1775512" y="312214"/>
            <a:ext cx="8640976" cy="5850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dirty="0" smtClean="0">
                <a:solidFill>
                  <a:schemeClr val="dk1"/>
                </a:solidFill>
                <a:latin typeface="Calibri"/>
                <a:ea typeface="Calibri"/>
                <a:cs typeface="Calibri"/>
                <a:sym typeface="Calibri"/>
              </a:rPr>
              <a:t>Unit 3. The Scenario Making exercise</a:t>
            </a:r>
            <a:endParaRPr lang="en-US" sz="3200" b="1" dirty="0">
              <a:solidFill>
                <a:schemeClr val="dk1"/>
              </a:solidFill>
              <a:latin typeface="Calibri"/>
              <a:ea typeface="Calibri"/>
              <a:cs typeface="Calibri"/>
              <a:sym typeface="Calibri"/>
            </a:endParaRPr>
          </a:p>
        </p:txBody>
      </p:sp>
      <p:sp>
        <p:nvSpPr>
          <p:cNvPr id="128" name="Google Shape;128;g104e1d1c3c9_0_6"/>
          <p:cNvSpPr txBox="1"/>
          <p:nvPr/>
        </p:nvSpPr>
        <p:spPr>
          <a:xfrm>
            <a:off x="413359" y="6554569"/>
            <a:ext cx="47118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200">
                <a:solidFill>
                  <a:schemeClr val="dk1"/>
                </a:solidFill>
                <a:latin typeface="Calibri"/>
                <a:ea typeface="Calibri"/>
                <a:cs typeface="Calibri"/>
                <a:sym typeface="Calibri"/>
              </a:rPr>
              <a:t>Project number 2020-1-FR01-KA204-079823</a:t>
            </a:r>
            <a:endParaRPr sz="1200">
              <a:solidFill>
                <a:schemeClr val="dk1"/>
              </a:solidFill>
              <a:latin typeface="Calibri"/>
              <a:ea typeface="Calibri"/>
              <a:cs typeface="Calibri"/>
              <a:sym typeface="Calibri"/>
            </a:endParaRPr>
          </a:p>
        </p:txBody>
      </p:sp>
      <p:sp>
        <p:nvSpPr>
          <p:cNvPr id="6" name="Google Shape;110;p3"/>
          <p:cNvSpPr txBox="1"/>
          <p:nvPr/>
        </p:nvSpPr>
        <p:spPr>
          <a:xfrm>
            <a:off x="1486359" y="1278371"/>
            <a:ext cx="9219282" cy="3970277"/>
          </a:xfrm>
          <a:prstGeom prst="rect">
            <a:avLst/>
          </a:prstGeom>
          <a:noFill/>
          <a:ln>
            <a:noFill/>
          </a:ln>
        </p:spPr>
        <p:txBody>
          <a:bodyPr spcFirstLastPara="1" wrap="square" lIns="91425" tIns="45700" rIns="91425" bIns="45700" anchor="t" anchorCtr="0">
            <a:spAutoFit/>
          </a:bodyPr>
          <a:lstStyle/>
          <a:p>
            <a:pPr lvl="0" algn="just"/>
            <a:r>
              <a:rPr lang="en-GB" sz="2800" b="1" i="1" dirty="0" smtClean="0">
                <a:solidFill>
                  <a:srgbClr val="0070C0"/>
                </a:solidFill>
                <a:latin typeface="Calibri"/>
                <a:ea typeface="Calibri"/>
                <a:cs typeface="Calibri"/>
                <a:sym typeface="Calibri"/>
              </a:rPr>
              <a:t>EVOLUTION - example</a:t>
            </a:r>
            <a:endParaRPr lang="en-GB" sz="2800" b="1" i="1" dirty="0">
              <a:solidFill>
                <a:srgbClr val="0070C0"/>
              </a:solidFill>
              <a:latin typeface="Calibri"/>
              <a:ea typeface="Calibri"/>
              <a:cs typeface="Calibri"/>
              <a:sym typeface="Calibri"/>
            </a:endParaRPr>
          </a:p>
          <a:p>
            <a:pPr lvl="0" algn="just"/>
            <a:endParaRPr lang="en-GB" sz="2800" b="1" i="1" dirty="0">
              <a:solidFill>
                <a:srgbClr val="0070C0"/>
              </a:solidFill>
              <a:latin typeface="Calibri"/>
              <a:ea typeface="Calibri"/>
              <a:cs typeface="Calibri"/>
              <a:sym typeface="Calibri"/>
            </a:endParaRPr>
          </a:p>
          <a:p>
            <a:pPr lvl="0" algn="just">
              <a:buClrTx/>
            </a:pPr>
            <a:r>
              <a:rPr lang="en-GB" sz="2800" i="1" kern="1200" dirty="0">
                <a:solidFill>
                  <a:schemeClr val="tx1"/>
                </a:solidFill>
                <a:latin typeface="Calibri" panose="020F0502020204030204"/>
                <a:ea typeface="+mn-ea"/>
                <a:cs typeface="+mn-cs"/>
              </a:rPr>
              <a:t>The </a:t>
            </a:r>
            <a:r>
              <a:rPr lang="en-GB" sz="2800" i="1" kern="1200" dirty="0" smtClean="0">
                <a:solidFill>
                  <a:schemeClr val="tx1"/>
                </a:solidFill>
                <a:latin typeface="Calibri" panose="020F0502020204030204"/>
                <a:ea typeface="+mn-ea"/>
                <a:cs typeface="+mn-cs"/>
              </a:rPr>
              <a:t>sentimental relation between you </a:t>
            </a:r>
            <a:r>
              <a:rPr lang="en-GB" sz="2800" i="1" kern="1200" dirty="0">
                <a:solidFill>
                  <a:schemeClr val="tx1"/>
                </a:solidFill>
                <a:latin typeface="Calibri" panose="020F0502020204030204"/>
                <a:ea typeface="+mn-ea"/>
                <a:cs typeface="+mn-cs"/>
              </a:rPr>
              <a:t>partner is doing great, you are very engaged in your sentimental </a:t>
            </a:r>
            <a:r>
              <a:rPr lang="en-GB" sz="2800" i="1" kern="1200" dirty="0" smtClean="0">
                <a:solidFill>
                  <a:schemeClr val="tx1"/>
                </a:solidFill>
                <a:latin typeface="Calibri" panose="020F0502020204030204"/>
                <a:ea typeface="+mn-ea"/>
                <a:cs typeface="+mn-cs"/>
              </a:rPr>
              <a:t>commitment….</a:t>
            </a:r>
          </a:p>
          <a:p>
            <a:pPr lvl="0" algn="just">
              <a:buClrTx/>
            </a:pPr>
            <a:endParaRPr lang="en-GB" sz="2800" i="1" kern="1200" dirty="0">
              <a:solidFill>
                <a:schemeClr val="tx1"/>
              </a:solidFill>
              <a:latin typeface="Calibri" panose="020F0502020204030204"/>
              <a:ea typeface="+mn-ea"/>
              <a:cs typeface="+mn-cs"/>
            </a:endParaRPr>
          </a:p>
          <a:p>
            <a:pPr lvl="0" algn="just">
              <a:buClrTx/>
            </a:pPr>
            <a:r>
              <a:rPr lang="en-GB" sz="2800" i="1" kern="1200" dirty="0" smtClean="0">
                <a:solidFill>
                  <a:schemeClr val="tx1"/>
                </a:solidFill>
                <a:latin typeface="Calibri" panose="020F0502020204030204"/>
                <a:ea typeface="+mn-ea"/>
                <a:cs typeface="+mn-cs"/>
              </a:rPr>
              <a:t>…What </a:t>
            </a:r>
            <a:r>
              <a:rPr lang="en-GB" sz="2800" i="1" kern="1200" dirty="0">
                <a:solidFill>
                  <a:schemeClr val="tx1"/>
                </a:solidFill>
                <a:latin typeface="Calibri" panose="020F0502020204030204"/>
                <a:ea typeface="+mn-ea"/>
                <a:cs typeface="+mn-cs"/>
              </a:rPr>
              <a:t>can you do to keep up with the same energies</a:t>
            </a:r>
            <a:r>
              <a:rPr lang="en-GB" sz="2800" i="1" kern="1200" dirty="0" smtClean="0">
                <a:solidFill>
                  <a:schemeClr val="tx1"/>
                </a:solidFill>
                <a:latin typeface="Calibri" panose="020F0502020204030204"/>
                <a:ea typeface="+mn-ea"/>
                <a:cs typeface="+mn-cs"/>
              </a:rPr>
              <a:t>?</a:t>
            </a:r>
          </a:p>
          <a:p>
            <a:pPr lvl="0" algn="just">
              <a:buClrTx/>
            </a:pPr>
            <a:endParaRPr lang="en-GB" sz="2800" i="1" kern="1200" dirty="0">
              <a:solidFill>
                <a:schemeClr val="tx1"/>
              </a:solidFill>
              <a:latin typeface="Calibri" panose="020F0502020204030204"/>
              <a:ea typeface="+mn-ea"/>
              <a:cs typeface="+mn-cs"/>
            </a:endParaRPr>
          </a:p>
          <a:p>
            <a:pPr lvl="0" algn="just">
              <a:buClrTx/>
            </a:pPr>
            <a:r>
              <a:rPr lang="en-GB" sz="2200" kern="1200" dirty="0" smtClean="0">
                <a:solidFill>
                  <a:srgbClr val="00B0F0"/>
                </a:solidFill>
                <a:latin typeface="Calibri" panose="020F0502020204030204"/>
                <a:ea typeface="+mn-ea"/>
                <a:cs typeface="+mn-cs"/>
              </a:rPr>
              <a:t>Please, feel free to indicate a series of potential alternatives / options</a:t>
            </a:r>
            <a:endParaRPr lang="en-GB" sz="2200" kern="1200" dirty="0">
              <a:solidFill>
                <a:srgbClr val="00B0F0"/>
              </a:solidFill>
              <a:latin typeface="Calibri" panose="020F0502020204030204"/>
              <a:ea typeface="+mn-ea"/>
              <a:cs typeface="+mn-cs"/>
            </a:endParaRPr>
          </a:p>
          <a:p>
            <a:pPr lvl="0" algn="just">
              <a:buClrTx/>
            </a:pPr>
            <a:endParaRPr lang="en-GB" sz="2800" kern="1200" dirty="0">
              <a:solidFill>
                <a:prstClr val="black"/>
              </a:solidFill>
              <a:latin typeface="Calibri" panose="020F0502020204030204"/>
              <a:ea typeface="+mn-ea"/>
              <a:cs typeface="+mn-cs"/>
            </a:endParaRPr>
          </a:p>
        </p:txBody>
      </p:sp>
    </p:spTree>
    <p:extLst>
      <p:ext uri="{BB962C8B-B14F-4D97-AF65-F5344CB8AC3E}">
        <p14:creationId xmlns:p14="http://schemas.microsoft.com/office/powerpoint/2010/main" val="40646183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pic>
        <p:nvPicPr>
          <p:cNvPr id="125" name="Google Shape;125;g104e1d1c3c9_0_6"/>
          <p:cNvPicPr preferRelativeResize="0"/>
          <p:nvPr/>
        </p:nvPicPr>
        <p:blipFill rotWithShape="1">
          <a:blip r:embed="rId3">
            <a:alphaModFix/>
          </a:blip>
          <a:srcRect/>
          <a:stretch/>
        </p:blipFill>
        <p:spPr>
          <a:xfrm>
            <a:off x="331940" y="0"/>
            <a:ext cx="1435564" cy="1552183"/>
          </a:xfrm>
          <a:prstGeom prst="rect">
            <a:avLst/>
          </a:prstGeom>
          <a:solidFill>
            <a:srgbClr val="00B84F"/>
          </a:solidFill>
          <a:ln>
            <a:noFill/>
          </a:ln>
        </p:spPr>
      </p:pic>
      <p:pic>
        <p:nvPicPr>
          <p:cNvPr id="126" name="Google Shape;126;g104e1d1c3c9_0_6"/>
          <p:cNvPicPr preferRelativeResize="0"/>
          <p:nvPr/>
        </p:nvPicPr>
        <p:blipFill rotWithShape="1">
          <a:blip r:embed="rId4">
            <a:alphaModFix/>
          </a:blip>
          <a:srcRect l="26346" t="4797" b="9"/>
          <a:stretch/>
        </p:blipFill>
        <p:spPr>
          <a:xfrm>
            <a:off x="8999220" y="5978128"/>
            <a:ext cx="3017520" cy="853440"/>
          </a:xfrm>
          <a:prstGeom prst="rect">
            <a:avLst/>
          </a:prstGeom>
          <a:noFill/>
          <a:ln>
            <a:noFill/>
          </a:ln>
        </p:spPr>
      </p:pic>
      <p:sp>
        <p:nvSpPr>
          <p:cNvPr id="127" name="Google Shape;127;g104e1d1c3c9_0_6"/>
          <p:cNvSpPr txBox="1"/>
          <p:nvPr/>
        </p:nvSpPr>
        <p:spPr>
          <a:xfrm>
            <a:off x="1775512" y="312214"/>
            <a:ext cx="8640976" cy="5850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dirty="0" smtClean="0">
                <a:solidFill>
                  <a:schemeClr val="dk1"/>
                </a:solidFill>
                <a:latin typeface="Calibri"/>
                <a:ea typeface="Calibri"/>
                <a:cs typeface="Calibri"/>
                <a:sym typeface="Calibri"/>
              </a:rPr>
              <a:t>Unit 3. The Scenario Making exercise</a:t>
            </a:r>
            <a:endParaRPr lang="en-US" sz="3200" b="1" dirty="0">
              <a:solidFill>
                <a:schemeClr val="dk1"/>
              </a:solidFill>
              <a:latin typeface="Calibri"/>
              <a:ea typeface="Calibri"/>
              <a:cs typeface="Calibri"/>
              <a:sym typeface="Calibri"/>
            </a:endParaRPr>
          </a:p>
        </p:txBody>
      </p:sp>
      <p:sp>
        <p:nvSpPr>
          <p:cNvPr id="128" name="Google Shape;128;g104e1d1c3c9_0_6"/>
          <p:cNvSpPr txBox="1"/>
          <p:nvPr/>
        </p:nvSpPr>
        <p:spPr>
          <a:xfrm>
            <a:off x="413359" y="6554569"/>
            <a:ext cx="47118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200">
                <a:solidFill>
                  <a:schemeClr val="dk1"/>
                </a:solidFill>
                <a:latin typeface="Calibri"/>
                <a:ea typeface="Calibri"/>
                <a:cs typeface="Calibri"/>
                <a:sym typeface="Calibri"/>
              </a:rPr>
              <a:t>Project number 2020-1-FR01-KA204-079823</a:t>
            </a:r>
            <a:endParaRPr sz="1200">
              <a:solidFill>
                <a:schemeClr val="dk1"/>
              </a:solidFill>
              <a:latin typeface="Calibri"/>
              <a:ea typeface="Calibri"/>
              <a:cs typeface="Calibri"/>
              <a:sym typeface="Calibri"/>
            </a:endParaRPr>
          </a:p>
        </p:txBody>
      </p:sp>
      <p:sp>
        <p:nvSpPr>
          <p:cNvPr id="6" name="Google Shape;110;p3"/>
          <p:cNvSpPr txBox="1"/>
          <p:nvPr/>
        </p:nvSpPr>
        <p:spPr>
          <a:xfrm>
            <a:off x="1486359" y="1278371"/>
            <a:ext cx="9219282" cy="3539390"/>
          </a:xfrm>
          <a:prstGeom prst="rect">
            <a:avLst/>
          </a:prstGeom>
          <a:noFill/>
          <a:ln>
            <a:noFill/>
          </a:ln>
        </p:spPr>
        <p:txBody>
          <a:bodyPr spcFirstLastPara="1" wrap="square" lIns="91425" tIns="45700" rIns="91425" bIns="45700" anchor="t" anchorCtr="0">
            <a:spAutoFit/>
          </a:bodyPr>
          <a:lstStyle/>
          <a:p>
            <a:pPr lvl="0" algn="just"/>
            <a:r>
              <a:rPr lang="en-GB" sz="2800" b="1" i="1" dirty="0" smtClean="0">
                <a:solidFill>
                  <a:srgbClr val="0070C0"/>
                </a:solidFill>
                <a:latin typeface="Calibri"/>
                <a:ea typeface="Calibri"/>
                <a:cs typeface="Calibri"/>
                <a:sym typeface="Calibri"/>
              </a:rPr>
              <a:t>3.4 REVOLUTION</a:t>
            </a:r>
            <a:endParaRPr lang="en-GB" sz="2800" b="1" i="1" dirty="0">
              <a:solidFill>
                <a:srgbClr val="0070C0"/>
              </a:solidFill>
              <a:latin typeface="Calibri"/>
              <a:ea typeface="Calibri"/>
              <a:cs typeface="Calibri"/>
              <a:sym typeface="Calibri"/>
            </a:endParaRPr>
          </a:p>
          <a:p>
            <a:pPr lvl="0" algn="just"/>
            <a:endParaRPr lang="en-GB" sz="2800" b="1" i="1" dirty="0">
              <a:solidFill>
                <a:srgbClr val="0070C0"/>
              </a:solidFill>
              <a:latin typeface="Calibri"/>
              <a:ea typeface="Calibri"/>
              <a:cs typeface="Calibri"/>
              <a:sym typeface="Calibri"/>
            </a:endParaRPr>
          </a:p>
          <a:p>
            <a:pPr lvl="0" algn="just">
              <a:buClrTx/>
            </a:pPr>
            <a:r>
              <a:rPr lang="en-GB" sz="2800" kern="1200" dirty="0" smtClean="0">
                <a:solidFill>
                  <a:prstClr val="black"/>
                </a:solidFill>
                <a:latin typeface="Calibri" panose="020F0502020204030204"/>
                <a:ea typeface="+mn-ea"/>
                <a:cs typeface="+mn-cs"/>
              </a:rPr>
              <a:t>On </a:t>
            </a:r>
            <a:r>
              <a:rPr lang="en-GB" sz="2800" kern="1200" dirty="0">
                <a:solidFill>
                  <a:prstClr val="black"/>
                </a:solidFill>
                <a:latin typeface="Calibri" panose="020F0502020204030204"/>
                <a:ea typeface="+mn-ea"/>
                <a:cs typeface="+mn-cs"/>
              </a:rPr>
              <a:t>the contrary, revolutionary scenarios are those that disrupt the current dynamics and flow of events.</a:t>
            </a:r>
          </a:p>
          <a:p>
            <a:pPr lvl="0" algn="just">
              <a:buClrTx/>
            </a:pPr>
            <a:endParaRPr lang="en-GB" sz="2800" kern="1200" dirty="0">
              <a:solidFill>
                <a:prstClr val="black"/>
              </a:solidFill>
              <a:latin typeface="Calibri" panose="020F0502020204030204"/>
              <a:ea typeface="+mn-ea"/>
              <a:cs typeface="+mn-cs"/>
            </a:endParaRPr>
          </a:p>
          <a:p>
            <a:pPr lvl="0" algn="just">
              <a:buClrTx/>
            </a:pPr>
            <a:r>
              <a:rPr lang="en-GB" sz="2800" kern="1200" dirty="0">
                <a:solidFill>
                  <a:prstClr val="black"/>
                </a:solidFill>
                <a:latin typeface="Calibri" panose="020F0502020204030204"/>
                <a:ea typeface="+mn-ea"/>
                <a:cs typeface="+mn-cs"/>
              </a:rPr>
              <a:t>Revolution-based actions and decision are desired when you wish to generate a change for the better. </a:t>
            </a:r>
          </a:p>
          <a:p>
            <a:pPr lvl="0" algn="just">
              <a:buClrTx/>
            </a:pPr>
            <a:endParaRPr lang="en-GB" sz="2800" kern="1200" dirty="0">
              <a:solidFill>
                <a:prstClr val="black"/>
              </a:solidFill>
              <a:latin typeface="Calibri" panose="020F0502020204030204"/>
              <a:ea typeface="+mn-ea"/>
              <a:cs typeface="+mn-cs"/>
            </a:endParaRPr>
          </a:p>
        </p:txBody>
      </p:sp>
      <p:pic>
        <p:nvPicPr>
          <p:cNvPr id="2" name="Immagine 1"/>
          <p:cNvPicPr>
            <a:picLocks noChangeAspect="1"/>
          </p:cNvPicPr>
          <p:nvPr/>
        </p:nvPicPr>
        <p:blipFill>
          <a:blip r:embed="rId5"/>
          <a:stretch>
            <a:fillRect/>
          </a:stretch>
        </p:blipFill>
        <p:spPr>
          <a:xfrm>
            <a:off x="4146918" y="861314"/>
            <a:ext cx="1393103" cy="1232167"/>
          </a:xfrm>
          <a:prstGeom prst="rect">
            <a:avLst/>
          </a:prstGeom>
        </p:spPr>
      </p:pic>
    </p:spTree>
    <p:extLst>
      <p:ext uri="{BB962C8B-B14F-4D97-AF65-F5344CB8AC3E}">
        <p14:creationId xmlns:p14="http://schemas.microsoft.com/office/powerpoint/2010/main" val="33916273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pic>
        <p:nvPicPr>
          <p:cNvPr id="125" name="Google Shape;125;g104e1d1c3c9_0_6"/>
          <p:cNvPicPr preferRelativeResize="0"/>
          <p:nvPr/>
        </p:nvPicPr>
        <p:blipFill rotWithShape="1">
          <a:blip r:embed="rId3">
            <a:alphaModFix/>
          </a:blip>
          <a:srcRect/>
          <a:stretch/>
        </p:blipFill>
        <p:spPr>
          <a:xfrm>
            <a:off x="331940" y="0"/>
            <a:ext cx="1435564" cy="1552183"/>
          </a:xfrm>
          <a:prstGeom prst="rect">
            <a:avLst/>
          </a:prstGeom>
          <a:solidFill>
            <a:srgbClr val="00B84F"/>
          </a:solidFill>
          <a:ln>
            <a:noFill/>
          </a:ln>
        </p:spPr>
      </p:pic>
      <p:pic>
        <p:nvPicPr>
          <p:cNvPr id="126" name="Google Shape;126;g104e1d1c3c9_0_6"/>
          <p:cNvPicPr preferRelativeResize="0"/>
          <p:nvPr/>
        </p:nvPicPr>
        <p:blipFill rotWithShape="1">
          <a:blip r:embed="rId4">
            <a:alphaModFix/>
          </a:blip>
          <a:srcRect l="26346" t="4797" b="9"/>
          <a:stretch/>
        </p:blipFill>
        <p:spPr>
          <a:xfrm>
            <a:off x="8999220" y="5978128"/>
            <a:ext cx="3017520" cy="853440"/>
          </a:xfrm>
          <a:prstGeom prst="rect">
            <a:avLst/>
          </a:prstGeom>
          <a:noFill/>
          <a:ln>
            <a:noFill/>
          </a:ln>
        </p:spPr>
      </p:pic>
      <p:sp>
        <p:nvSpPr>
          <p:cNvPr id="127" name="Google Shape;127;g104e1d1c3c9_0_6"/>
          <p:cNvSpPr txBox="1"/>
          <p:nvPr/>
        </p:nvSpPr>
        <p:spPr>
          <a:xfrm>
            <a:off x="1775512" y="312214"/>
            <a:ext cx="8640976" cy="5850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dirty="0" smtClean="0">
                <a:solidFill>
                  <a:schemeClr val="dk1"/>
                </a:solidFill>
                <a:latin typeface="Calibri"/>
                <a:ea typeface="Calibri"/>
                <a:cs typeface="Calibri"/>
                <a:sym typeface="Calibri"/>
              </a:rPr>
              <a:t>Unit 3. The Scenario Making exercise</a:t>
            </a:r>
            <a:endParaRPr lang="en-US" sz="3200" b="1" dirty="0">
              <a:solidFill>
                <a:schemeClr val="dk1"/>
              </a:solidFill>
              <a:latin typeface="Calibri"/>
              <a:ea typeface="Calibri"/>
              <a:cs typeface="Calibri"/>
              <a:sym typeface="Calibri"/>
            </a:endParaRPr>
          </a:p>
        </p:txBody>
      </p:sp>
      <p:sp>
        <p:nvSpPr>
          <p:cNvPr id="128" name="Google Shape;128;g104e1d1c3c9_0_6"/>
          <p:cNvSpPr txBox="1"/>
          <p:nvPr/>
        </p:nvSpPr>
        <p:spPr>
          <a:xfrm>
            <a:off x="413359" y="6554569"/>
            <a:ext cx="47118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200">
                <a:solidFill>
                  <a:schemeClr val="dk1"/>
                </a:solidFill>
                <a:latin typeface="Calibri"/>
                <a:ea typeface="Calibri"/>
                <a:cs typeface="Calibri"/>
                <a:sym typeface="Calibri"/>
              </a:rPr>
              <a:t>Project number 2020-1-FR01-KA204-079823</a:t>
            </a:r>
            <a:endParaRPr sz="1200">
              <a:solidFill>
                <a:schemeClr val="dk1"/>
              </a:solidFill>
              <a:latin typeface="Calibri"/>
              <a:ea typeface="Calibri"/>
              <a:cs typeface="Calibri"/>
              <a:sym typeface="Calibri"/>
            </a:endParaRPr>
          </a:p>
        </p:txBody>
      </p:sp>
      <p:sp>
        <p:nvSpPr>
          <p:cNvPr id="6" name="Google Shape;110;p3"/>
          <p:cNvSpPr txBox="1"/>
          <p:nvPr/>
        </p:nvSpPr>
        <p:spPr>
          <a:xfrm>
            <a:off x="1486359" y="1278371"/>
            <a:ext cx="9219282" cy="3447057"/>
          </a:xfrm>
          <a:prstGeom prst="rect">
            <a:avLst/>
          </a:prstGeom>
          <a:noFill/>
          <a:ln>
            <a:noFill/>
          </a:ln>
        </p:spPr>
        <p:txBody>
          <a:bodyPr spcFirstLastPara="1" wrap="square" lIns="91425" tIns="45700" rIns="91425" bIns="45700" anchor="t" anchorCtr="0">
            <a:spAutoFit/>
          </a:bodyPr>
          <a:lstStyle/>
          <a:p>
            <a:pPr lvl="0" algn="just"/>
            <a:r>
              <a:rPr lang="en-GB" sz="2800" b="1" i="1" dirty="0" smtClean="0">
                <a:solidFill>
                  <a:srgbClr val="0070C0"/>
                </a:solidFill>
                <a:latin typeface="Calibri"/>
                <a:ea typeface="Calibri"/>
                <a:cs typeface="Calibri"/>
                <a:sym typeface="Calibri"/>
              </a:rPr>
              <a:t>REVOLUTION - example</a:t>
            </a:r>
            <a:endParaRPr lang="en-GB" sz="2800" b="1" i="1" dirty="0">
              <a:solidFill>
                <a:srgbClr val="0070C0"/>
              </a:solidFill>
              <a:latin typeface="Calibri"/>
              <a:ea typeface="Calibri"/>
              <a:cs typeface="Calibri"/>
              <a:sym typeface="Calibri"/>
            </a:endParaRPr>
          </a:p>
          <a:p>
            <a:pPr lvl="0" algn="just"/>
            <a:endParaRPr lang="en-GB" sz="2800" b="1" i="1" dirty="0">
              <a:solidFill>
                <a:srgbClr val="0070C0"/>
              </a:solidFill>
              <a:latin typeface="Calibri"/>
              <a:ea typeface="Calibri"/>
              <a:cs typeface="Calibri"/>
              <a:sym typeface="Calibri"/>
            </a:endParaRPr>
          </a:p>
          <a:p>
            <a:pPr lvl="0" algn="just">
              <a:buClrTx/>
            </a:pPr>
            <a:r>
              <a:rPr lang="en-GB" sz="2800" i="1" kern="1200" dirty="0" smtClean="0">
                <a:solidFill>
                  <a:schemeClr val="tx1"/>
                </a:solidFill>
                <a:latin typeface="Calibri" panose="020F0502020204030204"/>
                <a:ea typeface="+mn-ea"/>
                <a:cs typeface="+mn-cs"/>
              </a:rPr>
              <a:t>Your son / daughter </a:t>
            </a:r>
            <a:r>
              <a:rPr lang="en-GB" sz="2800" i="1" kern="1200" dirty="0">
                <a:solidFill>
                  <a:schemeClr val="tx1"/>
                </a:solidFill>
                <a:latin typeface="Calibri" panose="020F0502020204030204"/>
                <a:ea typeface="+mn-ea"/>
                <a:cs typeface="+mn-cs"/>
              </a:rPr>
              <a:t>has a poor performance at </a:t>
            </a:r>
            <a:r>
              <a:rPr lang="en-GB" sz="2800" i="1" kern="1200" dirty="0" smtClean="0">
                <a:solidFill>
                  <a:schemeClr val="tx1"/>
                </a:solidFill>
                <a:latin typeface="Calibri" panose="020F0502020204030204"/>
                <a:ea typeface="+mn-ea"/>
                <a:cs typeface="+mn-cs"/>
              </a:rPr>
              <a:t>school…</a:t>
            </a:r>
          </a:p>
          <a:p>
            <a:pPr lvl="0" algn="just">
              <a:buClrTx/>
            </a:pPr>
            <a:endParaRPr lang="en-GB" sz="2800" i="1" kern="1200" dirty="0">
              <a:solidFill>
                <a:schemeClr val="tx1"/>
              </a:solidFill>
              <a:latin typeface="Calibri" panose="020F0502020204030204"/>
              <a:ea typeface="+mn-ea"/>
              <a:cs typeface="+mn-cs"/>
            </a:endParaRPr>
          </a:p>
          <a:p>
            <a:pPr lvl="0" algn="just">
              <a:buClrTx/>
            </a:pPr>
            <a:r>
              <a:rPr lang="en-GB" sz="2800" i="1" kern="1200" dirty="0" smtClean="0">
                <a:solidFill>
                  <a:schemeClr val="tx1"/>
                </a:solidFill>
                <a:latin typeface="Calibri" panose="020F0502020204030204"/>
                <a:ea typeface="+mn-ea"/>
                <a:cs typeface="+mn-cs"/>
              </a:rPr>
              <a:t>…what </a:t>
            </a:r>
            <a:r>
              <a:rPr lang="en-GB" sz="2800" i="1" kern="1200" dirty="0">
                <a:solidFill>
                  <a:schemeClr val="tx1"/>
                </a:solidFill>
                <a:latin typeface="Calibri" panose="020F0502020204030204"/>
                <a:ea typeface="+mn-ea"/>
                <a:cs typeface="+mn-cs"/>
              </a:rPr>
              <a:t>can you </a:t>
            </a:r>
            <a:r>
              <a:rPr lang="en-GB" sz="2800" i="1" kern="1200" dirty="0" smtClean="0">
                <a:solidFill>
                  <a:schemeClr val="tx1"/>
                </a:solidFill>
                <a:latin typeface="Calibri" panose="020F0502020204030204"/>
                <a:ea typeface="+mn-ea"/>
                <a:cs typeface="+mn-cs"/>
              </a:rPr>
              <a:t>do to </a:t>
            </a:r>
            <a:r>
              <a:rPr lang="en-GB" sz="2800" i="1" kern="1200" dirty="0">
                <a:solidFill>
                  <a:schemeClr val="tx1"/>
                </a:solidFill>
                <a:latin typeface="Calibri" panose="020F0502020204030204"/>
                <a:ea typeface="+mn-ea"/>
                <a:cs typeface="+mn-cs"/>
              </a:rPr>
              <a:t>be </a:t>
            </a:r>
            <a:r>
              <a:rPr lang="en-GB" sz="2800" i="1" kern="1200" dirty="0" smtClean="0">
                <a:solidFill>
                  <a:schemeClr val="tx1"/>
                </a:solidFill>
                <a:latin typeface="Calibri" panose="020F0502020204030204"/>
                <a:ea typeface="+mn-ea"/>
                <a:cs typeface="+mn-cs"/>
              </a:rPr>
              <a:t>in their support?</a:t>
            </a:r>
            <a:endParaRPr lang="en-GB" sz="2800" i="1" kern="1200" dirty="0">
              <a:solidFill>
                <a:schemeClr val="tx1"/>
              </a:solidFill>
              <a:latin typeface="Calibri" panose="020F0502020204030204"/>
              <a:ea typeface="+mn-ea"/>
              <a:cs typeface="+mn-cs"/>
            </a:endParaRPr>
          </a:p>
          <a:p>
            <a:pPr lvl="0" algn="just">
              <a:buClrTx/>
            </a:pPr>
            <a:endParaRPr lang="en-GB" sz="2800" i="1" kern="1200" dirty="0">
              <a:solidFill>
                <a:schemeClr val="tx1"/>
              </a:solidFill>
              <a:latin typeface="Calibri" panose="020F0502020204030204"/>
              <a:ea typeface="+mn-ea"/>
              <a:cs typeface="+mn-cs"/>
            </a:endParaRPr>
          </a:p>
          <a:p>
            <a:pPr lvl="0" algn="just">
              <a:buClrTx/>
            </a:pPr>
            <a:r>
              <a:rPr lang="en-GB" sz="2200" kern="1200" dirty="0" smtClean="0">
                <a:solidFill>
                  <a:srgbClr val="00B0F0"/>
                </a:solidFill>
                <a:latin typeface="Calibri" panose="020F0502020204030204"/>
                <a:ea typeface="+mn-ea"/>
                <a:cs typeface="+mn-cs"/>
              </a:rPr>
              <a:t>Please, feel free to indicate a series of potential alternatives / options</a:t>
            </a:r>
            <a:endParaRPr lang="en-GB" sz="2200" kern="1200" dirty="0">
              <a:solidFill>
                <a:srgbClr val="00B0F0"/>
              </a:solidFill>
              <a:latin typeface="Calibri" panose="020F0502020204030204"/>
              <a:ea typeface="+mn-ea"/>
              <a:cs typeface="+mn-cs"/>
            </a:endParaRPr>
          </a:p>
          <a:p>
            <a:pPr lvl="0" algn="just">
              <a:buClrTx/>
            </a:pPr>
            <a:endParaRPr lang="en-GB" sz="2800" kern="1200" dirty="0">
              <a:solidFill>
                <a:prstClr val="black"/>
              </a:solidFill>
              <a:latin typeface="Calibri" panose="020F0502020204030204"/>
              <a:ea typeface="+mn-ea"/>
              <a:cs typeface="+mn-cs"/>
            </a:endParaRPr>
          </a:p>
        </p:txBody>
      </p:sp>
    </p:spTree>
    <p:extLst>
      <p:ext uri="{BB962C8B-B14F-4D97-AF65-F5344CB8AC3E}">
        <p14:creationId xmlns:p14="http://schemas.microsoft.com/office/powerpoint/2010/main" val="8099679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pic>
        <p:nvPicPr>
          <p:cNvPr id="125" name="Google Shape;125;g104e1d1c3c9_0_6"/>
          <p:cNvPicPr preferRelativeResize="0"/>
          <p:nvPr/>
        </p:nvPicPr>
        <p:blipFill rotWithShape="1">
          <a:blip r:embed="rId3">
            <a:alphaModFix/>
          </a:blip>
          <a:srcRect/>
          <a:stretch/>
        </p:blipFill>
        <p:spPr>
          <a:xfrm>
            <a:off x="331940" y="0"/>
            <a:ext cx="1435564" cy="1552183"/>
          </a:xfrm>
          <a:prstGeom prst="rect">
            <a:avLst/>
          </a:prstGeom>
          <a:solidFill>
            <a:srgbClr val="00B84F"/>
          </a:solidFill>
          <a:ln>
            <a:noFill/>
          </a:ln>
        </p:spPr>
      </p:pic>
      <p:pic>
        <p:nvPicPr>
          <p:cNvPr id="126" name="Google Shape;126;g104e1d1c3c9_0_6"/>
          <p:cNvPicPr preferRelativeResize="0"/>
          <p:nvPr/>
        </p:nvPicPr>
        <p:blipFill rotWithShape="1">
          <a:blip r:embed="rId4">
            <a:alphaModFix/>
          </a:blip>
          <a:srcRect l="26346" t="4797" b="9"/>
          <a:stretch/>
        </p:blipFill>
        <p:spPr>
          <a:xfrm>
            <a:off x="8999220" y="5978128"/>
            <a:ext cx="3017520" cy="853440"/>
          </a:xfrm>
          <a:prstGeom prst="rect">
            <a:avLst/>
          </a:prstGeom>
          <a:noFill/>
          <a:ln>
            <a:noFill/>
          </a:ln>
        </p:spPr>
      </p:pic>
      <p:sp>
        <p:nvSpPr>
          <p:cNvPr id="127" name="Google Shape;127;g104e1d1c3c9_0_6"/>
          <p:cNvSpPr txBox="1"/>
          <p:nvPr/>
        </p:nvSpPr>
        <p:spPr>
          <a:xfrm>
            <a:off x="1775512" y="312214"/>
            <a:ext cx="8640976" cy="5850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dirty="0" smtClean="0">
                <a:solidFill>
                  <a:schemeClr val="dk1"/>
                </a:solidFill>
                <a:latin typeface="Calibri"/>
                <a:ea typeface="Calibri"/>
                <a:cs typeface="Calibri"/>
                <a:sym typeface="Calibri"/>
              </a:rPr>
              <a:t>Unit 3. The Scenario Making exercise</a:t>
            </a:r>
            <a:endParaRPr lang="en-US" sz="3200" b="1" dirty="0">
              <a:solidFill>
                <a:schemeClr val="dk1"/>
              </a:solidFill>
              <a:latin typeface="Calibri"/>
              <a:ea typeface="Calibri"/>
              <a:cs typeface="Calibri"/>
              <a:sym typeface="Calibri"/>
            </a:endParaRPr>
          </a:p>
        </p:txBody>
      </p:sp>
      <p:sp>
        <p:nvSpPr>
          <p:cNvPr id="128" name="Google Shape;128;g104e1d1c3c9_0_6"/>
          <p:cNvSpPr txBox="1"/>
          <p:nvPr/>
        </p:nvSpPr>
        <p:spPr>
          <a:xfrm>
            <a:off x="413359" y="6554569"/>
            <a:ext cx="47118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200">
                <a:solidFill>
                  <a:schemeClr val="dk1"/>
                </a:solidFill>
                <a:latin typeface="Calibri"/>
                <a:ea typeface="Calibri"/>
                <a:cs typeface="Calibri"/>
                <a:sym typeface="Calibri"/>
              </a:rPr>
              <a:t>Project number 2020-1-FR01-KA204-079823</a:t>
            </a:r>
            <a:endParaRPr sz="1200">
              <a:solidFill>
                <a:schemeClr val="dk1"/>
              </a:solidFill>
              <a:latin typeface="Calibri"/>
              <a:ea typeface="Calibri"/>
              <a:cs typeface="Calibri"/>
              <a:sym typeface="Calibri"/>
            </a:endParaRPr>
          </a:p>
        </p:txBody>
      </p:sp>
      <p:sp>
        <p:nvSpPr>
          <p:cNvPr id="6" name="Google Shape;110;p3"/>
          <p:cNvSpPr txBox="1"/>
          <p:nvPr/>
        </p:nvSpPr>
        <p:spPr>
          <a:xfrm>
            <a:off x="1486359" y="1278371"/>
            <a:ext cx="9219282" cy="5262939"/>
          </a:xfrm>
          <a:prstGeom prst="rect">
            <a:avLst/>
          </a:prstGeom>
          <a:noFill/>
          <a:ln>
            <a:noFill/>
          </a:ln>
        </p:spPr>
        <p:txBody>
          <a:bodyPr spcFirstLastPara="1" wrap="square" lIns="91425" tIns="45700" rIns="91425" bIns="45700" anchor="t" anchorCtr="0">
            <a:spAutoFit/>
          </a:bodyPr>
          <a:lstStyle/>
          <a:p>
            <a:pPr lvl="0" algn="just"/>
            <a:r>
              <a:rPr lang="en-GB" sz="2800" b="1" i="1" dirty="0" smtClean="0">
                <a:solidFill>
                  <a:srgbClr val="0070C0"/>
                </a:solidFill>
                <a:latin typeface="Calibri"/>
                <a:ea typeface="Calibri"/>
                <a:cs typeface="Calibri"/>
                <a:sym typeface="Calibri"/>
              </a:rPr>
              <a:t>3.5 CYCLE</a:t>
            </a:r>
            <a:endParaRPr lang="en-GB" sz="2800" b="1" i="1" dirty="0">
              <a:solidFill>
                <a:srgbClr val="0070C0"/>
              </a:solidFill>
              <a:latin typeface="Calibri"/>
              <a:ea typeface="Calibri"/>
              <a:cs typeface="Calibri"/>
              <a:sym typeface="Calibri"/>
            </a:endParaRPr>
          </a:p>
          <a:p>
            <a:pPr lvl="0" algn="just"/>
            <a:endParaRPr lang="en-GB" sz="2800" b="1" i="1" dirty="0">
              <a:solidFill>
                <a:srgbClr val="0070C0"/>
              </a:solidFill>
              <a:latin typeface="Calibri"/>
              <a:ea typeface="Calibri"/>
              <a:cs typeface="Calibri"/>
              <a:sym typeface="Calibri"/>
            </a:endParaRPr>
          </a:p>
          <a:p>
            <a:pPr lvl="0" algn="just">
              <a:buClrTx/>
            </a:pPr>
            <a:r>
              <a:rPr lang="en-GB" sz="2800" kern="1200" dirty="0" smtClean="0">
                <a:solidFill>
                  <a:prstClr val="black"/>
                </a:solidFill>
                <a:latin typeface="Calibri" panose="020F0502020204030204"/>
                <a:ea typeface="+mn-ea"/>
                <a:cs typeface="+mn-cs"/>
              </a:rPr>
              <a:t>Cycle-based </a:t>
            </a:r>
            <a:r>
              <a:rPr lang="en-GB" sz="2800" kern="1200" dirty="0">
                <a:solidFill>
                  <a:prstClr val="black"/>
                </a:solidFill>
                <a:latin typeface="Calibri" panose="020F0502020204030204"/>
                <a:ea typeface="+mn-ea"/>
                <a:cs typeface="+mn-cs"/>
              </a:rPr>
              <a:t>actions imply the conscious decision of </a:t>
            </a:r>
            <a:r>
              <a:rPr lang="en-GB" sz="2800" b="1" kern="1200" dirty="0">
                <a:solidFill>
                  <a:prstClr val="black"/>
                </a:solidFill>
                <a:latin typeface="Calibri" panose="020F0502020204030204"/>
                <a:ea typeface="+mn-ea"/>
                <a:cs typeface="+mn-cs"/>
              </a:rPr>
              <a:t>NOT</a:t>
            </a:r>
            <a:r>
              <a:rPr lang="en-GB" sz="2800" kern="1200" dirty="0">
                <a:solidFill>
                  <a:prstClr val="black"/>
                </a:solidFill>
                <a:latin typeface="Calibri" panose="020F0502020204030204"/>
                <a:ea typeface="+mn-ea"/>
                <a:cs typeface="+mn-cs"/>
              </a:rPr>
              <a:t> reacting and waiting for things to happen. This might seems at first as a surrender to events. However, cycle-based (non) actions are not necessarily a bad option when:</a:t>
            </a:r>
          </a:p>
          <a:p>
            <a:pPr lvl="0" algn="just">
              <a:buClrTx/>
            </a:pPr>
            <a:endParaRPr lang="en-GB" sz="2800" kern="1200" dirty="0">
              <a:solidFill>
                <a:prstClr val="black"/>
              </a:solidFill>
              <a:latin typeface="Calibri" panose="020F0502020204030204"/>
              <a:ea typeface="+mn-ea"/>
              <a:cs typeface="+mn-cs"/>
            </a:endParaRPr>
          </a:p>
          <a:p>
            <a:pPr marL="457200" lvl="0" indent="-457200" algn="just">
              <a:buClrTx/>
              <a:buFont typeface="Arial" panose="020B0604020202020204" pitchFamily="34" charset="0"/>
              <a:buChar char="•"/>
            </a:pPr>
            <a:r>
              <a:rPr lang="en-GB" sz="2800" kern="1200" dirty="0">
                <a:solidFill>
                  <a:prstClr val="black"/>
                </a:solidFill>
                <a:latin typeface="Calibri" panose="020F0502020204030204"/>
                <a:ea typeface="+mn-ea"/>
                <a:cs typeface="+mn-cs"/>
              </a:rPr>
              <a:t>Our decision(s) might cause more damage than benefits</a:t>
            </a:r>
          </a:p>
          <a:p>
            <a:pPr marL="457200" lvl="0" indent="-457200" algn="just">
              <a:buClrTx/>
              <a:buFont typeface="Arial" panose="020B0604020202020204" pitchFamily="34" charset="0"/>
              <a:buChar char="•"/>
            </a:pPr>
            <a:r>
              <a:rPr lang="en-GB" sz="2800" kern="1200" dirty="0">
                <a:solidFill>
                  <a:prstClr val="black"/>
                </a:solidFill>
                <a:latin typeface="Calibri" panose="020F0502020204030204"/>
                <a:ea typeface="+mn-ea"/>
                <a:cs typeface="+mn-cs"/>
              </a:rPr>
              <a:t>There is a lack of enough information to take any position</a:t>
            </a:r>
          </a:p>
          <a:p>
            <a:pPr marL="457200" lvl="0" indent="-457200" algn="just">
              <a:buClrTx/>
              <a:buFont typeface="Arial" panose="020B0604020202020204" pitchFamily="34" charset="0"/>
              <a:buChar char="•"/>
            </a:pPr>
            <a:r>
              <a:rPr lang="en-GB" sz="2800" kern="1200" dirty="0">
                <a:solidFill>
                  <a:prstClr val="black"/>
                </a:solidFill>
                <a:latin typeface="Calibri" panose="020F0502020204030204"/>
                <a:ea typeface="+mn-ea"/>
                <a:cs typeface="+mn-cs"/>
              </a:rPr>
              <a:t>Contextual variables outnumber the ones we can have an influence on</a:t>
            </a:r>
          </a:p>
          <a:p>
            <a:pPr lvl="0" algn="just">
              <a:buClrTx/>
            </a:pPr>
            <a:endParaRPr lang="en-GB" sz="2800" kern="1200" dirty="0">
              <a:solidFill>
                <a:prstClr val="black"/>
              </a:solidFill>
              <a:latin typeface="Calibri" panose="020F0502020204030204"/>
              <a:ea typeface="+mn-ea"/>
              <a:cs typeface="+mn-cs"/>
            </a:endParaRPr>
          </a:p>
        </p:txBody>
      </p:sp>
      <p:pic>
        <p:nvPicPr>
          <p:cNvPr id="2" name="Immagine 1"/>
          <p:cNvPicPr>
            <a:picLocks noChangeAspect="1"/>
          </p:cNvPicPr>
          <p:nvPr/>
        </p:nvPicPr>
        <p:blipFill>
          <a:blip r:embed="rId5"/>
          <a:stretch>
            <a:fillRect/>
          </a:stretch>
        </p:blipFill>
        <p:spPr>
          <a:xfrm>
            <a:off x="3121353" y="957869"/>
            <a:ext cx="1217716" cy="1217716"/>
          </a:xfrm>
          <a:prstGeom prst="rect">
            <a:avLst/>
          </a:prstGeom>
        </p:spPr>
      </p:pic>
    </p:spTree>
    <p:extLst>
      <p:ext uri="{BB962C8B-B14F-4D97-AF65-F5344CB8AC3E}">
        <p14:creationId xmlns:p14="http://schemas.microsoft.com/office/powerpoint/2010/main" val="2747742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pic>
        <p:nvPicPr>
          <p:cNvPr id="98" name="Google Shape;98;p2"/>
          <p:cNvPicPr preferRelativeResize="0"/>
          <p:nvPr/>
        </p:nvPicPr>
        <p:blipFill rotWithShape="1">
          <a:blip r:embed="rId3">
            <a:alphaModFix/>
          </a:blip>
          <a:srcRect/>
          <a:stretch/>
        </p:blipFill>
        <p:spPr>
          <a:xfrm>
            <a:off x="331940" y="0"/>
            <a:ext cx="1435564" cy="1552183"/>
          </a:xfrm>
          <a:prstGeom prst="rect">
            <a:avLst/>
          </a:prstGeom>
          <a:solidFill>
            <a:srgbClr val="00B84F"/>
          </a:solidFill>
          <a:ln>
            <a:noFill/>
          </a:ln>
        </p:spPr>
      </p:pic>
      <p:pic>
        <p:nvPicPr>
          <p:cNvPr id="99" name="Google Shape;99;p2"/>
          <p:cNvPicPr preferRelativeResize="0"/>
          <p:nvPr/>
        </p:nvPicPr>
        <p:blipFill rotWithShape="1">
          <a:blip r:embed="rId4">
            <a:alphaModFix/>
          </a:blip>
          <a:srcRect l="26347" t="4802" r="-1"/>
          <a:stretch/>
        </p:blipFill>
        <p:spPr>
          <a:xfrm>
            <a:off x="8999220" y="5978128"/>
            <a:ext cx="3017520" cy="853440"/>
          </a:xfrm>
          <a:prstGeom prst="rect">
            <a:avLst/>
          </a:prstGeom>
          <a:noFill/>
          <a:ln>
            <a:noFill/>
          </a:ln>
        </p:spPr>
      </p:pic>
      <p:sp>
        <p:nvSpPr>
          <p:cNvPr id="100" name="Google Shape;100;p2"/>
          <p:cNvSpPr txBox="1"/>
          <p:nvPr/>
        </p:nvSpPr>
        <p:spPr>
          <a:xfrm>
            <a:off x="3800919" y="404812"/>
            <a:ext cx="5198301" cy="5847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fr-FR" sz="3200" b="1">
                <a:solidFill>
                  <a:schemeClr val="dk1"/>
                </a:solidFill>
                <a:latin typeface="Calibri"/>
                <a:ea typeface="Calibri"/>
                <a:cs typeface="Calibri"/>
                <a:sym typeface="Calibri"/>
              </a:rPr>
              <a:t>Summary</a:t>
            </a:r>
            <a:endParaRPr sz="3200" b="1">
              <a:solidFill>
                <a:schemeClr val="dk1"/>
              </a:solidFill>
              <a:latin typeface="Calibri"/>
              <a:ea typeface="Calibri"/>
              <a:cs typeface="Calibri"/>
              <a:sym typeface="Calibri"/>
            </a:endParaRPr>
          </a:p>
        </p:txBody>
      </p:sp>
      <p:sp>
        <p:nvSpPr>
          <p:cNvPr id="101" name="Google Shape;101;p2"/>
          <p:cNvSpPr txBox="1"/>
          <p:nvPr/>
        </p:nvSpPr>
        <p:spPr>
          <a:xfrm>
            <a:off x="2261886" y="1552183"/>
            <a:ext cx="7668228" cy="4985940"/>
          </a:xfrm>
          <a:prstGeom prst="rect">
            <a:avLst/>
          </a:prstGeom>
          <a:noFill/>
          <a:ln>
            <a:noFill/>
          </a:ln>
        </p:spPr>
        <p:txBody>
          <a:bodyPr spcFirstLastPara="1" wrap="square" lIns="91425" tIns="45700" rIns="91425" bIns="45700" anchor="t" anchorCtr="0">
            <a:spAutoFit/>
          </a:bodyPr>
          <a:lstStyle/>
          <a:p>
            <a:pPr marL="342900" marR="0" lvl="0" indent="-342900" algn="just" rtl="0">
              <a:spcBef>
                <a:spcPts val="0"/>
              </a:spcBef>
              <a:spcAft>
                <a:spcPts val="0"/>
              </a:spcAft>
              <a:buClr>
                <a:schemeClr val="dk1"/>
              </a:buClr>
              <a:buSzPts val="2000"/>
              <a:buFont typeface="Arial" panose="020B0604020202020204" pitchFamily="34" charset="0"/>
              <a:buChar char="•"/>
            </a:pPr>
            <a:r>
              <a:rPr lang="en-US" sz="2000" b="1" dirty="0" smtClean="0">
                <a:solidFill>
                  <a:schemeClr val="dk1"/>
                </a:solidFill>
                <a:latin typeface="Calibri"/>
                <a:ea typeface="Calibri"/>
                <a:cs typeface="Calibri"/>
                <a:sym typeface="Calibri"/>
              </a:rPr>
              <a:t>Glossary</a:t>
            </a:r>
            <a:endParaRPr lang="en-US" sz="2000" dirty="0" smtClean="0">
              <a:solidFill>
                <a:schemeClr val="dk1"/>
              </a:solidFill>
              <a:latin typeface="Calibri"/>
              <a:ea typeface="Calibri"/>
              <a:cs typeface="Calibri"/>
              <a:sym typeface="Calibri"/>
            </a:endParaRPr>
          </a:p>
          <a:p>
            <a:pPr marL="342900" marR="0" lvl="0" indent="-342900" algn="just" rtl="0">
              <a:spcBef>
                <a:spcPts val="0"/>
              </a:spcBef>
              <a:spcAft>
                <a:spcPts val="0"/>
              </a:spcAft>
              <a:buClr>
                <a:schemeClr val="dk1"/>
              </a:buClr>
              <a:buSzPts val="2000"/>
              <a:buFont typeface="Arial" panose="020B0604020202020204" pitchFamily="34" charset="0"/>
              <a:buChar char="•"/>
            </a:pPr>
            <a:r>
              <a:rPr lang="fr-FR" sz="2000" b="1" dirty="0" smtClean="0">
                <a:solidFill>
                  <a:schemeClr val="dk1"/>
                </a:solidFill>
                <a:latin typeface="Calibri"/>
                <a:cs typeface="Calibri"/>
                <a:sym typeface="Calibri"/>
              </a:rPr>
              <a:t>Introduction</a:t>
            </a:r>
          </a:p>
          <a:p>
            <a:pPr marL="342900" marR="0" lvl="0" indent="-342900" algn="just" rtl="0">
              <a:spcBef>
                <a:spcPts val="0"/>
              </a:spcBef>
              <a:spcAft>
                <a:spcPts val="0"/>
              </a:spcAft>
              <a:buClr>
                <a:schemeClr val="dk1"/>
              </a:buClr>
              <a:buSzPts val="2000"/>
              <a:buFont typeface="Arial" panose="020B0604020202020204" pitchFamily="34" charset="0"/>
              <a:buChar char="•"/>
            </a:pPr>
            <a:r>
              <a:rPr lang="it-IT" sz="2000" b="1" dirty="0" smtClean="0">
                <a:latin typeface="Calibri" panose="020F0502020204030204" pitchFamily="34" charset="0"/>
                <a:cs typeface="Calibri" panose="020F0502020204030204" pitchFamily="34" charset="0"/>
              </a:rPr>
              <a:t>Unit 1 – </a:t>
            </a:r>
            <a:r>
              <a:rPr lang="en-US" sz="2000" b="1" dirty="0" smtClean="0">
                <a:latin typeface="Calibri" panose="020F0502020204030204" pitchFamily="34" charset="0"/>
                <a:cs typeface="Calibri" panose="020F0502020204030204" pitchFamily="34" charset="0"/>
              </a:rPr>
              <a:t>About Scenario Making</a:t>
            </a:r>
          </a:p>
          <a:p>
            <a:pPr marL="342900" marR="0" lvl="0" indent="-342900" algn="just" rtl="0">
              <a:spcBef>
                <a:spcPts val="0"/>
              </a:spcBef>
              <a:spcAft>
                <a:spcPts val="0"/>
              </a:spcAft>
              <a:buClr>
                <a:schemeClr val="dk1"/>
              </a:buClr>
              <a:buSzPts val="2000"/>
              <a:buFont typeface="Arial" panose="020B0604020202020204" pitchFamily="34" charset="0"/>
              <a:buChar char="•"/>
            </a:pPr>
            <a:r>
              <a:rPr lang="en-US" sz="2000" b="1" dirty="0" smtClean="0">
                <a:latin typeface="Calibri" panose="020F0502020204030204" pitchFamily="34" charset="0"/>
                <a:cs typeface="Calibri" panose="020F0502020204030204" pitchFamily="34" charset="0"/>
              </a:rPr>
              <a:t>Unit 2 – Learning Outcomes</a:t>
            </a:r>
          </a:p>
          <a:p>
            <a:pPr marR="0" lvl="0" algn="just" rtl="0">
              <a:spcBef>
                <a:spcPts val="0"/>
              </a:spcBef>
              <a:spcAft>
                <a:spcPts val="0"/>
              </a:spcAft>
              <a:buClr>
                <a:schemeClr val="dk1"/>
              </a:buClr>
              <a:buSzPts val="2000"/>
            </a:pPr>
            <a:r>
              <a:rPr lang="en-US" sz="1800" b="1" i="1" dirty="0">
                <a:latin typeface="Calibri" panose="020F0502020204030204" pitchFamily="34" charset="0"/>
                <a:cs typeface="Calibri" panose="020F0502020204030204" pitchFamily="34" charset="0"/>
              </a:rPr>
              <a:t>	</a:t>
            </a:r>
            <a:r>
              <a:rPr lang="en-US" sz="1800" b="1" i="1" dirty="0" smtClean="0">
                <a:latin typeface="Calibri" panose="020F0502020204030204" pitchFamily="34" charset="0"/>
                <a:cs typeface="Calibri" panose="020F0502020204030204" pitchFamily="34" charset="0"/>
              </a:rPr>
              <a:t>2.1 Critical and Analytical Thinking </a:t>
            </a:r>
          </a:p>
          <a:p>
            <a:pPr marR="0" lvl="0" algn="just" rtl="0">
              <a:spcBef>
                <a:spcPts val="0"/>
              </a:spcBef>
              <a:spcAft>
                <a:spcPts val="0"/>
              </a:spcAft>
              <a:buClr>
                <a:schemeClr val="dk1"/>
              </a:buClr>
              <a:buSzPts val="2000"/>
            </a:pPr>
            <a:r>
              <a:rPr lang="en-US" sz="1800" b="1" i="1" dirty="0">
                <a:latin typeface="Calibri" panose="020F0502020204030204" pitchFamily="34" charset="0"/>
                <a:cs typeface="Calibri" panose="020F0502020204030204" pitchFamily="34" charset="0"/>
              </a:rPr>
              <a:t>	</a:t>
            </a:r>
            <a:r>
              <a:rPr lang="en-US" sz="1800" b="1" i="1" dirty="0" smtClean="0">
                <a:latin typeface="Calibri" panose="020F0502020204030204" pitchFamily="34" charset="0"/>
                <a:cs typeface="Calibri" panose="020F0502020204030204" pitchFamily="34" charset="0"/>
              </a:rPr>
              <a:t>2.2 Problem Solving</a:t>
            </a:r>
          </a:p>
          <a:p>
            <a:pPr marR="0" lvl="0" algn="just" rtl="0">
              <a:spcBef>
                <a:spcPts val="0"/>
              </a:spcBef>
              <a:spcAft>
                <a:spcPts val="0"/>
              </a:spcAft>
              <a:buClr>
                <a:schemeClr val="dk1"/>
              </a:buClr>
              <a:buSzPts val="2000"/>
            </a:pPr>
            <a:r>
              <a:rPr lang="en-US" sz="1800" b="1" i="1" dirty="0">
                <a:latin typeface="Calibri" panose="020F0502020204030204" pitchFamily="34" charset="0"/>
                <a:cs typeface="Calibri" panose="020F0502020204030204" pitchFamily="34" charset="0"/>
              </a:rPr>
              <a:t>	</a:t>
            </a:r>
            <a:r>
              <a:rPr lang="en-US" sz="1800" b="1" i="1" dirty="0" smtClean="0">
                <a:latin typeface="Calibri" panose="020F0502020204030204" pitchFamily="34" charset="0"/>
                <a:cs typeface="Calibri" panose="020F0502020204030204" pitchFamily="34" charset="0"/>
              </a:rPr>
              <a:t>2.3 Creativity</a:t>
            </a:r>
          </a:p>
          <a:p>
            <a:pPr marR="0" lvl="0" algn="just" rtl="0">
              <a:spcBef>
                <a:spcPts val="0"/>
              </a:spcBef>
              <a:spcAft>
                <a:spcPts val="0"/>
              </a:spcAft>
              <a:buClr>
                <a:schemeClr val="dk1"/>
              </a:buClr>
              <a:buSzPts val="2000"/>
            </a:pPr>
            <a:r>
              <a:rPr lang="en-US" sz="1800" b="1" i="1" dirty="0">
                <a:latin typeface="Calibri" panose="020F0502020204030204" pitchFamily="34" charset="0"/>
                <a:cs typeface="Calibri" panose="020F0502020204030204" pitchFamily="34" charset="0"/>
              </a:rPr>
              <a:t>	</a:t>
            </a:r>
            <a:r>
              <a:rPr lang="en-US" sz="1800" b="1" i="1" dirty="0" smtClean="0">
                <a:latin typeface="Calibri" panose="020F0502020204030204" pitchFamily="34" charset="0"/>
                <a:cs typeface="Calibri" panose="020F0502020204030204" pitchFamily="34" charset="0"/>
              </a:rPr>
              <a:t>2.4 Cognitive Reactiveness</a:t>
            </a:r>
          </a:p>
          <a:p>
            <a:pPr marR="0" lvl="0" algn="just" rtl="0">
              <a:spcBef>
                <a:spcPts val="0"/>
              </a:spcBef>
              <a:spcAft>
                <a:spcPts val="0"/>
              </a:spcAft>
              <a:buClr>
                <a:schemeClr val="dk1"/>
              </a:buClr>
              <a:buSzPts val="2000"/>
            </a:pPr>
            <a:r>
              <a:rPr lang="en-US" sz="1800" b="1" i="1" dirty="0" smtClean="0">
                <a:latin typeface="Calibri" panose="020F0502020204030204" pitchFamily="34" charset="0"/>
                <a:cs typeface="Calibri" panose="020F0502020204030204" pitchFamily="34" charset="0"/>
              </a:rPr>
              <a:t>	2.5 Design Thinking </a:t>
            </a:r>
          </a:p>
          <a:p>
            <a:pPr marL="342900" marR="0" lvl="0" indent="-342900" algn="just" rtl="0">
              <a:spcBef>
                <a:spcPts val="0"/>
              </a:spcBef>
              <a:spcAft>
                <a:spcPts val="0"/>
              </a:spcAft>
              <a:buClr>
                <a:schemeClr val="dk1"/>
              </a:buClr>
              <a:buSzPts val="2000"/>
              <a:buFont typeface="Arial" panose="020B0604020202020204" pitchFamily="34" charset="0"/>
              <a:buChar char="•"/>
            </a:pPr>
            <a:r>
              <a:rPr lang="en-US" sz="2000" b="1" dirty="0" smtClean="0">
                <a:latin typeface="Calibri" panose="020F0502020204030204" pitchFamily="34" charset="0"/>
                <a:cs typeface="Calibri" panose="020F0502020204030204" pitchFamily="34" charset="0"/>
              </a:rPr>
              <a:t>Unit 3 – The Scenario Making exercise</a:t>
            </a:r>
          </a:p>
          <a:p>
            <a:pPr marR="0" lvl="0" algn="just" rtl="0">
              <a:spcBef>
                <a:spcPts val="0"/>
              </a:spcBef>
              <a:spcAft>
                <a:spcPts val="0"/>
              </a:spcAft>
              <a:buClr>
                <a:schemeClr val="dk1"/>
              </a:buClr>
              <a:buSzPts val="2000"/>
            </a:pPr>
            <a:r>
              <a:rPr lang="en-US" sz="1800" b="1" i="1" dirty="0">
                <a:latin typeface="Calibri" panose="020F0502020204030204" pitchFamily="34" charset="0"/>
                <a:cs typeface="Calibri" panose="020F0502020204030204" pitchFamily="34" charset="0"/>
              </a:rPr>
              <a:t>	</a:t>
            </a:r>
            <a:r>
              <a:rPr lang="en-US" sz="1800" b="1" i="1" dirty="0" smtClean="0">
                <a:latin typeface="Calibri" panose="020F0502020204030204" pitchFamily="34" charset="0"/>
                <a:cs typeface="Calibri" panose="020F0502020204030204" pitchFamily="34" charset="0"/>
              </a:rPr>
              <a:t>3.1 How do you define a scenario</a:t>
            </a:r>
          </a:p>
          <a:p>
            <a:pPr lvl="0" algn="just">
              <a:buClr>
                <a:schemeClr val="dk1"/>
              </a:buClr>
              <a:buSzPts val="2000"/>
            </a:pPr>
            <a:r>
              <a:rPr lang="en-US" sz="1800" b="1" i="1" dirty="0">
                <a:latin typeface="Calibri" panose="020F0502020204030204" pitchFamily="34" charset="0"/>
                <a:cs typeface="Calibri" panose="020F0502020204030204" pitchFamily="34" charset="0"/>
              </a:rPr>
              <a:t>	</a:t>
            </a:r>
            <a:r>
              <a:rPr lang="en-GB" sz="1800" b="1" i="1" dirty="0">
                <a:latin typeface="Calibri" panose="020F0502020204030204" pitchFamily="34" charset="0"/>
                <a:cs typeface="Calibri" panose="020F0502020204030204" pitchFamily="34" charset="0"/>
              </a:rPr>
              <a:t>3.2 A taxonomy of </a:t>
            </a:r>
            <a:r>
              <a:rPr lang="en-GB" sz="1800" b="1" i="1" dirty="0" smtClean="0">
                <a:latin typeface="Calibri" panose="020F0502020204030204" pitchFamily="34" charset="0"/>
                <a:cs typeface="Calibri" panose="020F0502020204030204" pitchFamily="34" charset="0"/>
              </a:rPr>
              <a:t>scenarios</a:t>
            </a:r>
          </a:p>
          <a:p>
            <a:pPr lvl="0" algn="just">
              <a:buClr>
                <a:schemeClr val="dk1"/>
              </a:buClr>
              <a:buSzPts val="2000"/>
            </a:pPr>
            <a:r>
              <a:rPr lang="en-GB" sz="1800" b="1" i="1" dirty="0">
                <a:latin typeface="Calibri" panose="020F0502020204030204" pitchFamily="34" charset="0"/>
                <a:cs typeface="Calibri" panose="020F0502020204030204" pitchFamily="34" charset="0"/>
              </a:rPr>
              <a:t>	3.3 </a:t>
            </a:r>
            <a:r>
              <a:rPr lang="en-GB" sz="1800" b="1" i="1" dirty="0" smtClean="0">
                <a:latin typeface="Calibri" panose="020F0502020204030204" pitchFamily="34" charset="0"/>
                <a:cs typeface="Calibri" panose="020F0502020204030204" pitchFamily="34" charset="0"/>
              </a:rPr>
              <a:t>Evolution</a:t>
            </a:r>
            <a:endParaRPr lang="en-GB" sz="1800" b="1" i="1" dirty="0">
              <a:latin typeface="Calibri" panose="020F0502020204030204" pitchFamily="34" charset="0"/>
              <a:cs typeface="Calibri" panose="020F0502020204030204" pitchFamily="34" charset="0"/>
            </a:endParaRPr>
          </a:p>
          <a:p>
            <a:pPr lvl="0" algn="just">
              <a:buClr>
                <a:schemeClr val="dk1"/>
              </a:buClr>
              <a:buSzPts val="2000"/>
            </a:pPr>
            <a:r>
              <a:rPr lang="en-GB" sz="1800" b="1" i="1" dirty="0" smtClean="0">
                <a:latin typeface="Calibri" panose="020F0502020204030204" pitchFamily="34" charset="0"/>
                <a:cs typeface="Calibri" panose="020F0502020204030204" pitchFamily="34" charset="0"/>
              </a:rPr>
              <a:t>	3.4 Revolution</a:t>
            </a:r>
            <a:endParaRPr lang="en-GB" sz="1800" b="1" i="1" dirty="0">
              <a:latin typeface="Calibri" panose="020F0502020204030204" pitchFamily="34" charset="0"/>
              <a:cs typeface="Calibri" panose="020F0502020204030204" pitchFamily="34" charset="0"/>
            </a:endParaRPr>
          </a:p>
          <a:p>
            <a:pPr lvl="0" algn="just">
              <a:buClr>
                <a:schemeClr val="dk1"/>
              </a:buClr>
              <a:buSzPts val="2000"/>
            </a:pPr>
            <a:r>
              <a:rPr lang="en-US" sz="1800" b="1" i="1" dirty="0">
                <a:latin typeface="Calibri" panose="020F0502020204030204" pitchFamily="34" charset="0"/>
                <a:cs typeface="Calibri" panose="020F0502020204030204" pitchFamily="34" charset="0"/>
              </a:rPr>
              <a:t>	3.5 </a:t>
            </a:r>
            <a:r>
              <a:rPr lang="en-US" sz="1800" b="1" i="1" dirty="0" smtClean="0">
                <a:latin typeface="Calibri" panose="020F0502020204030204" pitchFamily="34" charset="0"/>
                <a:cs typeface="Calibri" panose="020F0502020204030204" pitchFamily="34" charset="0"/>
              </a:rPr>
              <a:t>Cycle</a:t>
            </a:r>
            <a:endParaRPr lang="en-US" sz="1800" b="1" i="1" dirty="0">
              <a:latin typeface="Calibri" panose="020F0502020204030204" pitchFamily="34" charset="0"/>
              <a:cs typeface="Calibri" panose="020F0502020204030204" pitchFamily="34" charset="0"/>
            </a:endParaRPr>
          </a:p>
          <a:p>
            <a:pPr marR="0" lvl="0" algn="just" rtl="0">
              <a:spcBef>
                <a:spcPts val="0"/>
              </a:spcBef>
              <a:spcAft>
                <a:spcPts val="0"/>
              </a:spcAft>
              <a:buClr>
                <a:schemeClr val="dk1"/>
              </a:buClr>
              <a:buSzPts val="2000"/>
            </a:pPr>
            <a:r>
              <a:rPr lang="en-US" sz="1800" b="1" i="1" dirty="0" smtClean="0">
                <a:latin typeface="Calibri" panose="020F0502020204030204" pitchFamily="34" charset="0"/>
                <a:cs typeface="Calibri" panose="020F0502020204030204" pitchFamily="34" charset="0"/>
              </a:rPr>
              <a:t>	3.6 Long ranger</a:t>
            </a:r>
          </a:p>
          <a:p>
            <a:pPr marR="0" lvl="0" algn="just" rtl="0">
              <a:spcBef>
                <a:spcPts val="0"/>
              </a:spcBef>
              <a:spcAft>
                <a:spcPts val="0"/>
              </a:spcAft>
              <a:buClr>
                <a:schemeClr val="dk1"/>
              </a:buClr>
              <a:buSzPts val="2000"/>
            </a:pPr>
            <a:endParaRPr sz="2000" b="1" dirty="0">
              <a:solidFill>
                <a:schemeClr val="dk1"/>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pic>
        <p:nvPicPr>
          <p:cNvPr id="125" name="Google Shape;125;g104e1d1c3c9_0_6"/>
          <p:cNvPicPr preferRelativeResize="0"/>
          <p:nvPr/>
        </p:nvPicPr>
        <p:blipFill rotWithShape="1">
          <a:blip r:embed="rId3">
            <a:alphaModFix/>
          </a:blip>
          <a:srcRect/>
          <a:stretch/>
        </p:blipFill>
        <p:spPr>
          <a:xfrm>
            <a:off x="331940" y="0"/>
            <a:ext cx="1435564" cy="1552183"/>
          </a:xfrm>
          <a:prstGeom prst="rect">
            <a:avLst/>
          </a:prstGeom>
          <a:solidFill>
            <a:srgbClr val="00B84F"/>
          </a:solidFill>
          <a:ln>
            <a:noFill/>
          </a:ln>
        </p:spPr>
      </p:pic>
      <p:pic>
        <p:nvPicPr>
          <p:cNvPr id="126" name="Google Shape;126;g104e1d1c3c9_0_6"/>
          <p:cNvPicPr preferRelativeResize="0"/>
          <p:nvPr/>
        </p:nvPicPr>
        <p:blipFill rotWithShape="1">
          <a:blip r:embed="rId4">
            <a:alphaModFix/>
          </a:blip>
          <a:srcRect l="26346" t="4797" b="9"/>
          <a:stretch/>
        </p:blipFill>
        <p:spPr>
          <a:xfrm>
            <a:off x="8999220" y="5978128"/>
            <a:ext cx="3017520" cy="853440"/>
          </a:xfrm>
          <a:prstGeom prst="rect">
            <a:avLst/>
          </a:prstGeom>
          <a:noFill/>
          <a:ln>
            <a:noFill/>
          </a:ln>
        </p:spPr>
      </p:pic>
      <p:sp>
        <p:nvSpPr>
          <p:cNvPr id="127" name="Google Shape;127;g104e1d1c3c9_0_6"/>
          <p:cNvSpPr txBox="1"/>
          <p:nvPr/>
        </p:nvSpPr>
        <p:spPr>
          <a:xfrm>
            <a:off x="1775512" y="312214"/>
            <a:ext cx="8640976" cy="5850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dirty="0" smtClean="0">
                <a:solidFill>
                  <a:schemeClr val="dk1"/>
                </a:solidFill>
                <a:latin typeface="Calibri"/>
                <a:ea typeface="Calibri"/>
                <a:cs typeface="Calibri"/>
                <a:sym typeface="Calibri"/>
              </a:rPr>
              <a:t>Unit 3. The Scenario Making exercise</a:t>
            </a:r>
            <a:endParaRPr lang="en-US" sz="3200" b="1" dirty="0">
              <a:solidFill>
                <a:schemeClr val="dk1"/>
              </a:solidFill>
              <a:latin typeface="Calibri"/>
              <a:ea typeface="Calibri"/>
              <a:cs typeface="Calibri"/>
              <a:sym typeface="Calibri"/>
            </a:endParaRPr>
          </a:p>
        </p:txBody>
      </p:sp>
      <p:sp>
        <p:nvSpPr>
          <p:cNvPr id="128" name="Google Shape;128;g104e1d1c3c9_0_6"/>
          <p:cNvSpPr txBox="1"/>
          <p:nvPr/>
        </p:nvSpPr>
        <p:spPr>
          <a:xfrm>
            <a:off x="413359" y="6554569"/>
            <a:ext cx="47118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200">
                <a:solidFill>
                  <a:schemeClr val="dk1"/>
                </a:solidFill>
                <a:latin typeface="Calibri"/>
                <a:ea typeface="Calibri"/>
                <a:cs typeface="Calibri"/>
                <a:sym typeface="Calibri"/>
              </a:rPr>
              <a:t>Project number 2020-1-FR01-KA204-079823</a:t>
            </a:r>
            <a:endParaRPr sz="1200">
              <a:solidFill>
                <a:schemeClr val="dk1"/>
              </a:solidFill>
              <a:latin typeface="Calibri"/>
              <a:ea typeface="Calibri"/>
              <a:cs typeface="Calibri"/>
              <a:sym typeface="Calibri"/>
            </a:endParaRPr>
          </a:p>
        </p:txBody>
      </p:sp>
      <p:sp>
        <p:nvSpPr>
          <p:cNvPr id="6" name="Google Shape;110;p3"/>
          <p:cNvSpPr txBox="1"/>
          <p:nvPr/>
        </p:nvSpPr>
        <p:spPr>
          <a:xfrm>
            <a:off x="1486359" y="1278371"/>
            <a:ext cx="9219282" cy="3877944"/>
          </a:xfrm>
          <a:prstGeom prst="rect">
            <a:avLst/>
          </a:prstGeom>
          <a:noFill/>
          <a:ln>
            <a:noFill/>
          </a:ln>
        </p:spPr>
        <p:txBody>
          <a:bodyPr spcFirstLastPara="1" wrap="square" lIns="91425" tIns="45700" rIns="91425" bIns="45700" anchor="t" anchorCtr="0">
            <a:spAutoFit/>
          </a:bodyPr>
          <a:lstStyle/>
          <a:p>
            <a:pPr lvl="0" algn="just"/>
            <a:r>
              <a:rPr lang="en-GB" sz="2800" b="1" i="1" dirty="0" smtClean="0">
                <a:solidFill>
                  <a:srgbClr val="0070C0"/>
                </a:solidFill>
                <a:latin typeface="Calibri"/>
                <a:ea typeface="Calibri"/>
                <a:cs typeface="Calibri"/>
                <a:sym typeface="Calibri"/>
              </a:rPr>
              <a:t>CYCLE - example</a:t>
            </a:r>
            <a:endParaRPr lang="en-GB" sz="2800" b="1" i="1" dirty="0">
              <a:solidFill>
                <a:srgbClr val="0070C0"/>
              </a:solidFill>
              <a:latin typeface="Calibri"/>
              <a:ea typeface="Calibri"/>
              <a:cs typeface="Calibri"/>
              <a:sym typeface="Calibri"/>
            </a:endParaRPr>
          </a:p>
          <a:p>
            <a:pPr lvl="0" algn="just"/>
            <a:endParaRPr lang="en-GB" sz="2800" b="1" i="1" dirty="0">
              <a:solidFill>
                <a:srgbClr val="0070C0"/>
              </a:solidFill>
              <a:latin typeface="Calibri"/>
              <a:ea typeface="Calibri"/>
              <a:cs typeface="Calibri"/>
              <a:sym typeface="Calibri"/>
            </a:endParaRPr>
          </a:p>
          <a:p>
            <a:pPr lvl="0" algn="just">
              <a:buClrTx/>
            </a:pPr>
            <a:r>
              <a:rPr lang="en-GB" sz="2800" i="1" kern="1200" dirty="0" smtClean="0">
                <a:solidFill>
                  <a:schemeClr val="tx1"/>
                </a:solidFill>
                <a:latin typeface="Calibri" panose="020F0502020204030204"/>
                <a:ea typeface="+mn-ea"/>
                <a:cs typeface="+mn-cs"/>
              </a:rPr>
              <a:t>Your </a:t>
            </a:r>
            <a:r>
              <a:rPr lang="en-GB" sz="2800" i="1" kern="1200" dirty="0">
                <a:solidFill>
                  <a:schemeClr val="tx1"/>
                </a:solidFill>
                <a:latin typeface="Calibri" panose="020F0502020204030204"/>
                <a:ea typeface="+mn-ea"/>
                <a:cs typeface="+mn-cs"/>
              </a:rPr>
              <a:t>team colleagues are receiving the </a:t>
            </a:r>
            <a:r>
              <a:rPr lang="en-GB" sz="2800" i="1" kern="1200" dirty="0" smtClean="0">
                <a:solidFill>
                  <a:schemeClr val="tx1"/>
                </a:solidFill>
                <a:latin typeface="Calibri" panose="020F0502020204030204"/>
                <a:ea typeface="+mn-ea"/>
                <a:cs typeface="+mn-cs"/>
              </a:rPr>
              <a:t>news </a:t>
            </a:r>
            <a:r>
              <a:rPr lang="en-GB" sz="2800" i="1" kern="1200" dirty="0">
                <a:solidFill>
                  <a:schemeClr val="tx1"/>
                </a:solidFill>
                <a:latin typeface="Calibri" panose="020F0502020204030204"/>
                <a:ea typeface="+mn-ea"/>
                <a:cs typeface="+mn-cs"/>
              </a:rPr>
              <a:t>of a promotion but the HR department is still silent on your case</a:t>
            </a:r>
            <a:r>
              <a:rPr lang="en-GB" sz="2800" i="1" kern="1200" dirty="0" smtClean="0">
                <a:solidFill>
                  <a:schemeClr val="tx1"/>
                </a:solidFill>
                <a:latin typeface="Calibri" panose="020F0502020204030204"/>
                <a:ea typeface="+mn-ea"/>
                <a:cs typeface="+mn-cs"/>
              </a:rPr>
              <a:t>…</a:t>
            </a:r>
          </a:p>
          <a:p>
            <a:pPr lvl="0" algn="just">
              <a:buClrTx/>
            </a:pPr>
            <a:endParaRPr lang="en-GB" sz="2800" i="1" kern="1200" dirty="0">
              <a:solidFill>
                <a:schemeClr val="tx1"/>
              </a:solidFill>
              <a:latin typeface="Calibri" panose="020F0502020204030204"/>
              <a:ea typeface="+mn-ea"/>
              <a:cs typeface="+mn-cs"/>
            </a:endParaRPr>
          </a:p>
          <a:p>
            <a:pPr lvl="0" algn="just">
              <a:buClrTx/>
            </a:pPr>
            <a:r>
              <a:rPr lang="en-GB" sz="2800" i="1" kern="1200" dirty="0" smtClean="0">
                <a:solidFill>
                  <a:schemeClr val="tx1"/>
                </a:solidFill>
                <a:latin typeface="Calibri" panose="020F0502020204030204"/>
                <a:ea typeface="+mn-ea"/>
                <a:cs typeface="+mn-cs"/>
              </a:rPr>
              <a:t>…how </a:t>
            </a:r>
            <a:r>
              <a:rPr lang="en-GB" sz="2800" i="1" kern="1200" dirty="0">
                <a:solidFill>
                  <a:schemeClr val="tx1"/>
                </a:solidFill>
                <a:latin typeface="Calibri" panose="020F0502020204030204"/>
                <a:ea typeface="+mn-ea"/>
                <a:cs typeface="+mn-cs"/>
              </a:rPr>
              <a:t>do you react to that</a:t>
            </a:r>
            <a:r>
              <a:rPr lang="en-GB" sz="2800" i="1" kern="1200" dirty="0" smtClean="0">
                <a:solidFill>
                  <a:schemeClr val="tx1"/>
                </a:solidFill>
                <a:latin typeface="Calibri" panose="020F0502020204030204"/>
                <a:ea typeface="+mn-ea"/>
                <a:cs typeface="+mn-cs"/>
              </a:rPr>
              <a:t>?</a:t>
            </a:r>
          </a:p>
          <a:p>
            <a:pPr lvl="0" algn="just">
              <a:buClrTx/>
            </a:pPr>
            <a:endParaRPr lang="en-GB" sz="2800" i="1" kern="1200" dirty="0">
              <a:solidFill>
                <a:schemeClr val="tx1"/>
              </a:solidFill>
              <a:latin typeface="Calibri" panose="020F0502020204030204"/>
              <a:ea typeface="+mn-ea"/>
              <a:cs typeface="+mn-cs"/>
            </a:endParaRPr>
          </a:p>
          <a:p>
            <a:pPr lvl="0" algn="just">
              <a:buClrTx/>
            </a:pPr>
            <a:r>
              <a:rPr lang="en-GB" sz="2200" kern="1200" dirty="0" smtClean="0">
                <a:solidFill>
                  <a:srgbClr val="00B0F0"/>
                </a:solidFill>
                <a:latin typeface="Calibri" panose="020F0502020204030204"/>
                <a:ea typeface="+mn-ea"/>
                <a:cs typeface="+mn-cs"/>
              </a:rPr>
              <a:t>Please, feel free to indicate a series of potential alternatives / options</a:t>
            </a:r>
            <a:endParaRPr lang="en-GB" sz="2200" kern="1200" dirty="0">
              <a:solidFill>
                <a:srgbClr val="00B0F0"/>
              </a:solidFill>
              <a:latin typeface="Calibri" panose="020F0502020204030204"/>
              <a:ea typeface="+mn-ea"/>
              <a:cs typeface="+mn-cs"/>
            </a:endParaRPr>
          </a:p>
          <a:p>
            <a:pPr lvl="0" algn="just">
              <a:buClrTx/>
            </a:pPr>
            <a:endParaRPr lang="en-GB" sz="2800" kern="1200" dirty="0">
              <a:solidFill>
                <a:prstClr val="black"/>
              </a:solidFill>
              <a:latin typeface="Calibri" panose="020F0502020204030204"/>
              <a:ea typeface="+mn-ea"/>
              <a:cs typeface="+mn-cs"/>
            </a:endParaRPr>
          </a:p>
        </p:txBody>
      </p:sp>
    </p:spTree>
    <p:extLst>
      <p:ext uri="{BB962C8B-B14F-4D97-AF65-F5344CB8AC3E}">
        <p14:creationId xmlns:p14="http://schemas.microsoft.com/office/powerpoint/2010/main" val="3324609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pic>
        <p:nvPicPr>
          <p:cNvPr id="125" name="Google Shape;125;g104e1d1c3c9_0_6"/>
          <p:cNvPicPr preferRelativeResize="0"/>
          <p:nvPr/>
        </p:nvPicPr>
        <p:blipFill rotWithShape="1">
          <a:blip r:embed="rId3">
            <a:alphaModFix/>
          </a:blip>
          <a:srcRect/>
          <a:stretch/>
        </p:blipFill>
        <p:spPr>
          <a:xfrm>
            <a:off x="331940" y="0"/>
            <a:ext cx="1435564" cy="1552183"/>
          </a:xfrm>
          <a:prstGeom prst="rect">
            <a:avLst/>
          </a:prstGeom>
          <a:solidFill>
            <a:srgbClr val="00B84F"/>
          </a:solidFill>
          <a:ln>
            <a:noFill/>
          </a:ln>
        </p:spPr>
      </p:pic>
      <p:pic>
        <p:nvPicPr>
          <p:cNvPr id="126" name="Google Shape;126;g104e1d1c3c9_0_6"/>
          <p:cNvPicPr preferRelativeResize="0"/>
          <p:nvPr/>
        </p:nvPicPr>
        <p:blipFill rotWithShape="1">
          <a:blip r:embed="rId4">
            <a:alphaModFix/>
          </a:blip>
          <a:srcRect l="26346" t="4797" b="9"/>
          <a:stretch/>
        </p:blipFill>
        <p:spPr>
          <a:xfrm>
            <a:off x="8999220" y="5978128"/>
            <a:ext cx="3017520" cy="853440"/>
          </a:xfrm>
          <a:prstGeom prst="rect">
            <a:avLst/>
          </a:prstGeom>
          <a:noFill/>
          <a:ln>
            <a:noFill/>
          </a:ln>
        </p:spPr>
      </p:pic>
      <p:sp>
        <p:nvSpPr>
          <p:cNvPr id="127" name="Google Shape;127;g104e1d1c3c9_0_6"/>
          <p:cNvSpPr txBox="1"/>
          <p:nvPr/>
        </p:nvSpPr>
        <p:spPr>
          <a:xfrm>
            <a:off x="1775512" y="312214"/>
            <a:ext cx="8640976" cy="5850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dirty="0" smtClean="0">
                <a:solidFill>
                  <a:schemeClr val="dk1"/>
                </a:solidFill>
                <a:latin typeface="Calibri"/>
                <a:ea typeface="Calibri"/>
                <a:cs typeface="Calibri"/>
                <a:sym typeface="Calibri"/>
              </a:rPr>
              <a:t>Unit 3. The Scenario Making exercise</a:t>
            </a:r>
            <a:endParaRPr lang="en-US" sz="3200" b="1" dirty="0">
              <a:solidFill>
                <a:schemeClr val="dk1"/>
              </a:solidFill>
              <a:latin typeface="Calibri"/>
              <a:ea typeface="Calibri"/>
              <a:cs typeface="Calibri"/>
              <a:sym typeface="Calibri"/>
            </a:endParaRPr>
          </a:p>
        </p:txBody>
      </p:sp>
      <p:sp>
        <p:nvSpPr>
          <p:cNvPr id="128" name="Google Shape;128;g104e1d1c3c9_0_6"/>
          <p:cNvSpPr txBox="1"/>
          <p:nvPr/>
        </p:nvSpPr>
        <p:spPr>
          <a:xfrm>
            <a:off x="413359" y="6554569"/>
            <a:ext cx="47118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200">
                <a:solidFill>
                  <a:schemeClr val="dk1"/>
                </a:solidFill>
                <a:latin typeface="Calibri"/>
                <a:ea typeface="Calibri"/>
                <a:cs typeface="Calibri"/>
                <a:sym typeface="Calibri"/>
              </a:rPr>
              <a:t>Project number 2020-1-FR01-KA204-079823</a:t>
            </a:r>
            <a:endParaRPr sz="1200">
              <a:solidFill>
                <a:schemeClr val="dk1"/>
              </a:solidFill>
              <a:latin typeface="Calibri"/>
              <a:ea typeface="Calibri"/>
              <a:cs typeface="Calibri"/>
              <a:sym typeface="Calibri"/>
            </a:endParaRPr>
          </a:p>
        </p:txBody>
      </p:sp>
      <p:sp>
        <p:nvSpPr>
          <p:cNvPr id="6" name="Google Shape;110;p3"/>
          <p:cNvSpPr txBox="1"/>
          <p:nvPr/>
        </p:nvSpPr>
        <p:spPr>
          <a:xfrm>
            <a:off x="1486359" y="1278371"/>
            <a:ext cx="9219282" cy="3970277"/>
          </a:xfrm>
          <a:prstGeom prst="rect">
            <a:avLst/>
          </a:prstGeom>
          <a:noFill/>
          <a:ln>
            <a:noFill/>
          </a:ln>
        </p:spPr>
        <p:txBody>
          <a:bodyPr spcFirstLastPara="1" wrap="square" lIns="91425" tIns="45700" rIns="91425" bIns="45700" anchor="t" anchorCtr="0">
            <a:spAutoFit/>
          </a:bodyPr>
          <a:lstStyle/>
          <a:p>
            <a:pPr lvl="0" algn="just"/>
            <a:r>
              <a:rPr lang="en-GB" sz="2800" b="1" i="1" dirty="0" smtClean="0">
                <a:solidFill>
                  <a:srgbClr val="0070C0"/>
                </a:solidFill>
                <a:latin typeface="Calibri"/>
                <a:ea typeface="Calibri"/>
                <a:cs typeface="Calibri"/>
                <a:sym typeface="Calibri"/>
              </a:rPr>
              <a:t>3.6 LONG RANGER </a:t>
            </a:r>
            <a:endParaRPr lang="en-GB" sz="2800" b="1" i="1" dirty="0">
              <a:solidFill>
                <a:srgbClr val="0070C0"/>
              </a:solidFill>
              <a:latin typeface="Calibri"/>
              <a:ea typeface="Calibri"/>
              <a:cs typeface="Calibri"/>
              <a:sym typeface="Calibri"/>
            </a:endParaRPr>
          </a:p>
          <a:p>
            <a:pPr lvl="0" algn="just"/>
            <a:endParaRPr lang="en-GB" sz="2800" b="1" i="1" dirty="0">
              <a:solidFill>
                <a:srgbClr val="0070C0"/>
              </a:solidFill>
              <a:latin typeface="Calibri"/>
              <a:ea typeface="Calibri"/>
              <a:cs typeface="Calibri"/>
              <a:sym typeface="Calibri"/>
            </a:endParaRPr>
          </a:p>
          <a:p>
            <a:pPr lvl="0" algn="just">
              <a:buClrTx/>
            </a:pPr>
            <a:r>
              <a:rPr lang="en-GB" sz="2800" kern="1200" dirty="0" smtClean="0">
                <a:solidFill>
                  <a:prstClr val="black"/>
                </a:solidFill>
                <a:latin typeface="Calibri" panose="020F0502020204030204"/>
                <a:ea typeface="+mn-ea"/>
                <a:cs typeface="+mn-cs"/>
              </a:rPr>
              <a:t>As </a:t>
            </a:r>
            <a:r>
              <a:rPr lang="en-GB" sz="2800" kern="1200" dirty="0">
                <a:solidFill>
                  <a:prstClr val="black"/>
                </a:solidFill>
                <a:latin typeface="Calibri" panose="020F0502020204030204"/>
                <a:ea typeface="+mn-ea"/>
                <a:cs typeface="+mn-cs"/>
              </a:rPr>
              <a:t>the term implies, long shot-decisions are those oriented to generate an impact in the long run.</a:t>
            </a:r>
            <a:endParaRPr lang="en-GB" sz="2800" kern="1200" dirty="0">
              <a:solidFill>
                <a:srgbClr val="0070C0"/>
              </a:solidFill>
              <a:latin typeface="Calibri" panose="020F0502020204030204"/>
              <a:ea typeface="+mn-ea"/>
              <a:cs typeface="+mn-cs"/>
            </a:endParaRPr>
          </a:p>
          <a:p>
            <a:pPr lvl="0" algn="just">
              <a:buClrTx/>
            </a:pPr>
            <a:endParaRPr lang="en-GB" sz="2800" kern="1200" dirty="0">
              <a:solidFill>
                <a:srgbClr val="0070C0"/>
              </a:solidFill>
              <a:latin typeface="Calibri" panose="020F0502020204030204"/>
              <a:ea typeface="+mn-ea"/>
              <a:cs typeface="+mn-cs"/>
            </a:endParaRPr>
          </a:p>
          <a:p>
            <a:pPr lvl="0" algn="just">
              <a:buClrTx/>
            </a:pPr>
            <a:r>
              <a:rPr lang="en-GB" sz="2800" kern="1200" dirty="0">
                <a:solidFill>
                  <a:prstClr val="black"/>
                </a:solidFill>
                <a:latin typeface="Calibri" panose="020F0502020204030204"/>
                <a:ea typeface="+mn-ea"/>
                <a:cs typeface="+mn-cs"/>
              </a:rPr>
              <a:t>Actions and decisions of such kind are conceived to remain consistent and coherent to the design of a “bigger picture” not necessarily tangible in the </a:t>
            </a:r>
            <a:r>
              <a:rPr lang="en-GB" sz="2800" i="1" kern="1200" dirty="0">
                <a:solidFill>
                  <a:prstClr val="black"/>
                </a:solidFill>
                <a:latin typeface="Calibri" panose="020F0502020204030204"/>
                <a:ea typeface="+mn-ea"/>
                <a:cs typeface="+mn-cs"/>
              </a:rPr>
              <a:t>here</a:t>
            </a:r>
            <a:r>
              <a:rPr lang="en-GB" sz="2800" kern="1200" dirty="0">
                <a:solidFill>
                  <a:prstClr val="black"/>
                </a:solidFill>
                <a:latin typeface="Calibri" panose="020F0502020204030204"/>
                <a:ea typeface="+mn-ea"/>
                <a:cs typeface="+mn-cs"/>
              </a:rPr>
              <a:t> and </a:t>
            </a:r>
            <a:r>
              <a:rPr lang="en-GB" sz="2800" i="1" kern="1200" dirty="0">
                <a:solidFill>
                  <a:prstClr val="black"/>
                </a:solidFill>
                <a:latin typeface="Calibri" panose="020F0502020204030204"/>
                <a:ea typeface="+mn-ea"/>
                <a:cs typeface="+mn-cs"/>
              </a:rPr>
              <a:t>now</a:t>
            </a:r>
            <a:r>
              <a:rPr lang="en-GB" sz="2800" kern="1200" dirty="0">
                <a:solidFill>
                  <a:prstClr val="black"/>
                </a:solidFill>
                <a:latin typeface="Calibri" panose="020F0502020204030204"/>
                <a:ea typeface="+mn-ea"/>
                <a:cs typeface="+mn-cs"/>
              </a:rPr>
              <a:t>. Typical – but not exclusive to – investment decisions. </a:t>
            </a:r>
          </a:p>
        </p:txBody>
      </p:sp>
      <p:pic>
        <p:nvPicPr>
          <p:cNvPr id="3" name="Immagine 2"/>
          <p:cNvPicPr>
            <a:picLocks noChangeAspect="1"/>
          </p:cNvPicPr>
          <p:nvPr/>
        </p:nvPicPr>
        <p:blipFill>
          <a:blip r:embed="rId5"/>
          <a:stretch>
            <a:fillRect/>
          </a:stretch>
        </p:blipFill>
        <p:spPr>
          <a:xfrm>
            <a:off x="4444830" y="1031457"/>
            <a:ext cx="1360658" cy="1171678"/>
          </a:xfrm>
          <a:prstGeom prst="rect">
            <a:avLst/>
          </a:prstGeom>
        </p:spPr>
      </p:pic>
    </p:spTree>
    <p:extLst>
      <p:ext uri="{BB962C8B-B14F-4D97-AF65-F5344CB8AC3E}">
        <p14:creationId xmlns:p14="http://schemas.microsoft.com/office/powerpoint/2010/main" val="27295820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pic>
        <p:nvPicPr>
          <p:cNvPr id="125" name="Google Shape;125;g104e1d1c3c9_0_6"/>
          <p:cNvPicPr preferRelativeResize="0"/>
          <p:nvPr/>
        </p:nvPicPr>
        <p:blipFill rotWithShape="1">
          <a:blip r:embed="rId3">
            <a:alphaModFix/>
          </a:blip>
          <a:srcRect/>
          <a:stretch/>
        </p:blipFill>
        <p:spPr>
          <a:xfrm>
            <a:off x="331940" y="0"/>
            <a:ext cx="1435564" cy="1552183"/>
          </a:xfrm>
          <a:prstGeom prst="rect">
            <a:avLst/>
          </a:prstGeom>
          <a:solidFill>
            <a:srgbClr val="00B84F"/>
          </a:solidFill>
          <a:ln>
            <a:noFill/>
          </a:ln>
        </p:spPr>
      </p:pic>
      <p:pic>
        <p:nvPicPr>
          <p:cNvPr id="126" name="Google Shape;126;g104e1d1c3c9_0_6"/>
          <p:cNvPicPr preferRelativeResize="0"/>
          <p:nvPr/>
        </p:nvPicPr>
        <p:blipFill rotWithShape="1">
          <a:blip r:embed="rId4">
            <a:alphaModFix/>
          </a:blip>
          <a:srcRect l="26346" t="4797" b="9"/>
          <a:stretch/>
        </p:blipFill>
        <p:spPr>
          <a:xfrm>
            <a:off x="8999220" y="5978128"/>
            <a:ext cx="3017520" cy="853440"/>
          </a:xfrm>
          <a:prstGeom prst="rect">
            <a:avLst/>
          </a:prstGeom>
          <a:noFill/>
          <a:ln>
            <a:noFill/>
          </a:ln>
        </p:spPr>
      </p:pic>
      <p:sp>
        <p:nvSpPr>
          <p:cNvPr id="127" name="Google Shape;127;g104e1d1c3c9_0_6"/>
          <p:cNvSpPr txBox="1"/>
          <p:nvPr/>
        </p:nvSpPr>
        <p:spPr>
          <a:xfrm>
            <a:off x="1775512" y="312214"/>
            <a:ext cx="8640976" cy="5850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dirty="0" smtClean="0">
                <a:solidFill>
                  <a:schemeClr val="dk1"/>
                </a:solidFill>
                <a:latin typeface="Calibri"/>
                <a:ea typeface="Calibri"/>
                <a:cs typeface="Calibri"/>
                <a:sym typeface="Calibri"/>
              </a:rPr>
              <a:t>Unit 3. The Scenario Making exercise</a:t>
            </a:r>
            <a:endParaRPr lang="en-US" sz="3200" b="1" dirty="0">
              <a:solidFill>
                <a:schemeClr val="dk1"/>
              </a:solidFill>
              <a:latin typeface="Calibri"/>
              <a:ea typeface="Calibri"/>
              <a:cs typeface="Calibri"/>
              <a:sym typeface="Calibri"/>
            </a:endParaRPr>
          </a:p>
        </p:txBody>
      </p:sp>
      <p:sp>
        <p:nvSpPr>
          <p:cNvPr id="128" name="Google Shape;128;g104e1d1c3c9_0_6"/>
          <p:cNvSpPr txBox="1"/>
          <p:nvPr/>
        </p:nvSpPr>
        <p:spPr>
          <a:xfrm>
            <a:off x="413359" y="6554569"/>
            <a:ext cx="47118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200">
                <a:solidFill>
                  <a:schemeClr val="dk1"/>
                </a:solidFill>
                <a:latin typeface="Calibri"/>
                <a:ea typeface="Calibri"/>
                <a:cs typeface="Calibri"/>
                <a:sym typeface="Calibri"/>
              </a:rPr>
              <a:t>Project number 2020-1-FR01-KA204-079823</a:t>
            </a:r>
            <a:endParaRPr sz="1200">
              <a:solidFill>
                <a:schemeClr val="dk1"/>
              </a:solidFill>
              <a:latin typeface="Calibri"/>
              <a:ea typeface="Calibri"/>
              <a:cs typeface="Calibri"/>
              <a:sym typeface="Calibri"/>
            </a:endParaRPr>
          </a:p>
        </p:txBody>
      </p:sp>
      <p:sp>
        <p:nvSpPr>
          <p:cNvPr id="6" name="Google Shape;110;p3"/>
          <p:cNvSpPr txBox="1"/>
          <p:nvPr/>
        </p:nvSpPr>
        <p:spPr>
          <a:xfrm>
            <a:off x="1486359" y="1278371"/>
            <a:ext cx="9219282" cy="4739719"/>
          </a:xfrm>
          <a:prstGeom prst="rect">
            <a:avLst/>
          </a:prstGeom>
          <a:noFill/>
          <a:ln>
            <a:noFill/>
          </a:ln>
        </p:spPr>
        <p:txBody>
          <a:bodyPr spcFirstLastPara="1" wrap="square" lIns="91425" tIns="45700" rIns="91425" bIns="45700" anchor="t" anchorCtr="0">
            <a:spAutoFit/>
          </a:bodyPr>
          <a:lstStyle/>
          <a:p>
            <a:pPr lvl="0" algn="just"/>
            <a:r>
              <a:rPr lang="en-GB" sz="2800" b="1" i="1" dirty="0" smtClean="0">
                <a:solidFill>
                  <a:srgbClr val="0070C0"/>
                </a:solidFill>
                <a:latin typeface="Calibri"/>
                <a:ea typeface="Calibri"/>
                <a:cs typeface="Calibri"/>
                <a:sym typeface="Calibri"/>
              </a:rPr>
              <a:t>LONG RANGER - example</a:t>
            </a:r>
            <a:endParaRPr lang="en-GB" sz="2800" b="1" i="1" dirty="0">
              <a:solidFill>
                <a:srgbClr val="0070C0"/>
              </a:solidFill>
              <a:latin typeface="Calibri"/>
              <a:ea typeface="Calibri"/>
              <a:cs typeface="Calibri"/>
              <a:sym typeface="Calibri"/>
            </a:endParaRPr>
          </a:p>
          <a:p>
            <a:pPr lvl="0" algn="just"/>
            <a:endParaRPr lang="en-GB" sz="2800" b="1" i="1" dirty="0">
              <a:solidFill>
                <a:srgbClr val="0070C0"/>
              </a:solidFill>
              <a:latin typeface="Calibri"/>
              <a:ea typeface="Calibri"/>
              <a:cs typeface="Calibri"/>
              <a:sym typeface="Calibri"/>
            </a:endParaRPr>
          </a:p>
          <a:p>
            <a:pPr lvl="0" algn="just">
              <a:buClrTx/>
            </a:pPr>
            <a:r>
              <a:rPr lang="en-GB" sz="2800" i="1" kern="1200" dirty="0" smtClean="0">
                <a:solidFill>
                  <a:schemeClr val="tx1"/>
                </a:solidFill>
                <a:latin typeface="Calibri" panose="020F0502020204030204"/>
                <a:ea typeface="+mn-ea"/>
                <a:cs typeface="+mn-cs"/>
              </a:rPr>
              <a:t>You </a:t>
            </a:r>
            <a:r>
              <a:rPr lang="en-GB" sz="2800" i="1" kern="1200" dirty="0">
                <a:solidFill>
                  <a:schemeClr val="tx1"/>
                </a:solidFill>
                <a:latin typeface="Calibri" panose="020F0502020204030204"/>
                <a:ea typeface="+mn-ea"/>
                <a:cs typeface="+mn-cs"/>
              </a:rPr>
              <a:t>just received a generous donation from one of your family </a:t>
            </a:r>
            <a:r>
              <a:rPr lang="en-GB" sz="2800" i="1" kern="1200" dirty="0" smtClean="0">
                <a:solidFill>
                  <a:schemeClr val="tx1"/>
                </a:solidFill>
                <a:latin typeface="Calibri" panose="020F0502020204030204"/>
                <a:ea typeface="+mn-ea"/>
                <a:cs typeface="+mn-cs"/>
              </a:rPr>
              <a:t>member…</a:t>
            </a:r>
          </a:p>
          <a:p>
            <a:pPr lvl="0" algn="just">
              <a:buClrTx/>
            </a:pPr>
            <a:endParaRPr lang="en-GB" sz="2800" i="1" kern="1200" dirty="0">
              <a:solidFill>
                <a:schemeClr val="tx1"/>
              </a:solidFill>
              <a:latin typeface="Calibri" panose="020F0502020204030204"/>
              <a:ea typeface="+mn-ea"/>
              <a:cs typeface="+mn-cs"/>
            </a:endParaRPr>
          </a:p>
          <a:p>
            <a:pPr lvl="0" algn="just">
              <a:buClrTx/>
            </a:pPr>
            <a:r>
              <a:rPr lang="en-GB" sz="2800" i="1" kern="1200" dirty="0" smtClean="0">
                <a:solidFill>
                  <a:schemeClr val="tx1"/>
                </a:solidFill>
                <a:latin typeface="Calibri" panose="020F0502020204030204"/>
                <a:ea typeface="+mn-ea"/>
                <a:cs typeface="+mn-cs"/>
              </a:rPr>
              <a:t>…Would </a:t>
            </a:r>
            <a:r>
              <a:rPr lang="en-GB" sz="2800" i="1" kern="1200" dirty="0">
                <a:solidFill>
                  <a:schemeClr val="tx1"/>
                </a:solidFill>
                <a:latin typeface="Calibri" panose="020F0502020204030204"/>
                <a:ea typeface="+mn-ea"/>
                <a:cs typeface="+mn-cs"/>
              </a:rPr>
              <a:t>you rather invest this money in gold (low risk / steady but low profit margin) or in cryptocurrencies (high volatility / high risk / high profit margin)?  </a:t>
            </a:r>
          </a:p>
          <a:p>
            <a:pPr lvl="0" algn="just">
              <a:buClrTx/>
            </a:pPr>
            <a:endParaRPr lang="en-GB" sz="2800" i="1" kern="1200" dirty="0">
              <a:solidFill>
                <a:schemeClr val="tx1"/>
              </a:solidFill>
              <a:latin typeface="Calibri" panose="020F0502020204030204"/>
              <a:ea typeface="+mn-ea"/>
              <a:cs typeface="+mn-cs"/>
            </a:endParaRPr>
          </a:p>
          <a:p>
            <a:pPr lvl="0" algn="just">
              <a:buClrTx/>
            </a:pPr>
            <a:r>
              <a:rPr lang="en-GB" sz="2200" kern="1200" dirty="0" smtClean="0">
                <a:solidFill>
                  <a:srgbClr val="00B0F0"/>
                </a:solidFill>
                <a:latin typeface="Calibri" panose="020F0502020204030204"/>
                <a:ea typeface="+mn-ea"/>
                <a:cs typeface="+mn-cs"/>
              </a:rPr>
              <a:t>Please, feel free to indicate a series of potential alternatives / options</a:t>
            </a:r>
            <a:endParaRPr lang="en-GB" sz="2200" kern="1200" dirty="0">
              <a:solidFill>
                <a:srgbClr val="00B0F0"/>
              </a:solidFill>
              <a:latin typeface="Calibri" panose="020F0502020204030204"/>
              <a:ea typeface="+mn-ea"/>
              <a:cs typeface="+mn-cs"/>
            </a:endParaRPr>
          </a:p>
          <a:p>
            <a:pPr lvl="0" algn="just">
              <a:buClrTx/>
            </a:pPr>
            <a:endParaRPr lang="en-GB" sz="2800" kern="1200" dirty="0">
              <a:solidFill>
                <a:prstClr val="black"/>
              </a:solidFill>
              <a:latin typeface="Calibri" panose="020F0502020204030204"/>
              <a:ea typeface="+mn-ea"/>
              <a:cs typeface="+mn-cs"/>
            </a:endParaRPr>
          </a:p>
        </p:txBody>
      </p:sp>
    </p:spTree>
    <p:extLst>
      <p:ext uri="{BB962C8B-B14F-4D97-AF65-F5344CB8AC3E}">
        <p14:creationId xmlns:p14="http://schemas.microsoft.com/office/powerpoint/2010/main" val="9651905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pic>
        <p:nvPicPr>
          <p:cNvPr id="133" name="Google Shape;133;p5"/>
          <p:cNvPicPr preferRelativeResize="0"/>
          <p:nvPr/>
        </p:nvPicPr>
        <p:blipFill rotWithShape="1">
          <a:blip r:embed="rId3">
            <a:alphaModFix/>
          </a:blip>
          <a:srcRect/>
          <a:stretch/>
        </p:blipFill>
        <p:spPr>
          <a:xfrm>
            <a:off x="9956332" y="6411907"/>
            <a:ext cx="2235668" cy="446093"/>
          </a:xfrm>
          <a:prstGeom prst="rect">
            <a:avLst/>
          </a:prstGeom>
          <a:noFill/>
          <a:ln>
            <a:noFill/>
          </a:ln>
        </p:spPr>
      </p:pic>
      <p:grpSp>
        <p:nvGrpSpPr>
          <p:cNvPr id="134" name="Google Shape;134;p5"/>
          <p:cNvGrpSpPr/>
          <p:nvPr/>
        </p:nvGrpSpPr>
        <p:grpSpPr>
          <a:xfrm>
            <a:off x="756206" y="2457229"/>
            <a:ext cx="4839449" cy="1609362"/>
            <a:chOff x="2700401" y="2189779"/>
            <a:chExt cx="4839449" cy="1609362"/>
          </a:xfrm>
        </p:grpSpPr>
        <p:sp>
          <p:nvSpPr>
            <p:cNvPr id="135" name="Google Shape;135;p5"/>
            <p:cNvSpPr txBox="1"/>
            <p:nvPr/>
          </p:nvSpPr>
          <p:spPr>
            <a:xfrm>
              <a:off x="3377078" y="3258408"/>
              <a:ext cx="4162772" cy="448090"/>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Clr>
                  <a:srgbClr val="000000"/>
                </a:buClr>
                <a:buSzPts val="1800"/>
                <a:buFont typeface="Calibri"/>
                <a:buNone/>
              </a:pPr>
              <a:r>
                <a:rPr lang="fr-FR" sz="1800" b="0" i="0" u="none" strike="noStrike" cap="none" dirty="0" err="1">
                  <a:solidFill>
                    <a:srgbClr val="000000"/>
                  </a:solidFill>
                  <a:latin typeface="Calibri"/>
                  <a:ea typeface="Calibri"/>
                  <a:cs typeface="Calibri"/>
                  <a:sym typeface="Calibri"/>
                </a:rPr>
                <a:t>Visit</a:t>
              </a:r>
              <a:r>
                <a:rPr lang="fr-FR" sz="1800" b="0" i="0" u="none" strike="noStrike" cap="none" dirty="0">
                  <a:solidFill>
                    <a:srgbClr val="000000"/>
                  </a:solidFill>
                  <a:latin typeface="Calibri"/>
                  <a:ea typeface="Calibri"/>
                  <a:cs typeface="Calibri"/>
                  <a:sym typeface="Calibri"/>
                </a:rPr>
                <a:t> </a:t>
              </a:r>
              <a:r>
                <a:rPr lang="fr-FR" sz="1800" b="0" i="0" u="none" strike="noStrike" cap="none" dirty="0" err="1">
                  <a:solidFill>
                    <a:srgbClr val="000000"/>
                  </a:solidFill>
                  <a:latin typeface="Calibri"/>
                  <a:ea typeface="Calibri"/>
                  <a:cs typeface="Calibri"/>
                  <a:sym typeface="Calibri"/>
                </a:rPr>
                <a:t>our</a:t>
              </a:r>
              <a:r>
                <a:rPr lang="fr-FR" sz="1800" b="0" i="0" u="none" strike="noStrike" cap="none" dirty="0">
                  <a:solidFill>
                    <a:srgbClr val="000000"/>
                  </a:solidFill>
                  <a:latin typeface="Calibri"/>
                  <a:ea typeface="Calibri"/>
                  <a:cs typeface="Calibri"/>
                  <a:sym typeface="Calibri"/>
                </a:rPr>
                <a:t> </a:t>
              </a:r>
              <a:r>
                <a:rPr lang="fr-FR" sz="1800" b="0" i="0" u="none" strike="noStrike" cap="none" dirty="0" err="1">
                  <a:solidFill>
                    <a:srgbClr val="000000"/>
                  </a:solidFill>
                  <a:latin typeface="Calibri"/>
                  <a:ea typeface="Calibri"/>
                  <a:cs typeface="Calibri"/>
                  <a:sym typeface="Calibri"/>
                </a:rPr>
                <a:t>website</a:t>
              </a:r>
              <a:r>
                <a:rPr lang="fr-FR" sz="1800" b="0" i="0" u="none" strike="noStrike" cap="none" dirty="0">
                  <a:solidFill>
                    <a:srgbClr val="000000"/>
                  </a:solidFill>
                  <a:latin typeface="Calibri"/>
                  <a:ea typeface="Calibri"/>
                  <a:cs typeface="Calibri"/>
                  <a:sym typeface="Calibri"/>
                </a:rPr>
                <a:t> and </a:t>
              </a:r>
              <a:r>
                <a:rPr lang="fr-FR" sz="1800" b="0" i="0" u="none" strike="noStrike" cap="none" dirty="0" err="1">
                  <a:solidFill>
                    <a:srgbClr val="000000"/>
                  </a:solidFill>
                  <a:latin typeface="Calibri"/>
                  <a:ea typeface="Calibri"/>
                  <a:cs typeface="Calibri"/>
                  <a:sym typeface="Calibri"/>
                </a:rPr>
                <a:t>play</a:t>
              </a:r>
              <a:r>
                <a:rPr lang="fr-FR" sz="1800" b="0" i="0" u="none" strike="noStrike" cap="none" dirty="0">
                  <a:solidFill>
                    <a:srgbClr val="000000"/>
                  </a:solidFill>
                  <a:latin typeface="Calibri"/>
                  <a:ea typeface="Calibri"/>
                  <a:cs typeface="Calibri"/>
                  <a:sym typeface="Calibri"/>
                </a:rPr>
                <a:t> mini-</a:t>
              </a:r>
              <a:r>
                <a:rPr lang="fr-FR" sz="1800" b="0" i="0" u="none" strike="noStrike" cap="none" dirty="0" err="1">
                  <a:solidFill>
                    <a:srgbClr val="000000"/>
                  </a:solidFill>
                  <a:latin typeface="Calibri"/>
                  <a:ea typeface="Calibri"/>
                  <a:cs typeface="Calibri"/>
                  <a:sym typeface="Calibri"/>
                </a:rPr>
                <a:t>games</a:t>
              </a:r>
              <a:r>
                <a:rPr lang="fr-FR" sz="1800" b="0" i="0" u="none" strike="noStrike" cap="none" dirty="0">
                  <a:solidFill>
                    <a:srgbClr val="000000"/>
                  </a:solidFill>
                  <a:latin typeface="Calibri"/>
                  <a:ea typeface="Calibri"/>
                  <a:cs typeface="Calibri"/>
                  <a:sym typeface="Calibri"/>
                </a:rPr>
                <a:t>: </a:t>
              </a:r>
              <a:r>
                <a:rPr lang="fr-FR" sz="1800" u="sng" dirty="0">
                  <a:solidFill>
                    <a:srgbClr val="000000"/>
                  </a:solidFill>
                  <a:latin typeface="Calibri"/>
                  <a:ea typeface="Calibri"/>
                  <a:cs typeface="Calibri"/>
                  <a:sym typeface="Calibri"/>
                  <a:hlinkClick r:id="rId4">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https://diskproject.eu/</a:t>
              </a:r>
              <a:endParaRPr sz="1800" dirty="0">
                <a:solidFill>
                  <a:srgbClr val="000000"/>
                </a:solidFill>
                <a:latin typeface="Calibri"/>
                <a:ea typeface="Calibri"/>
                <a:cs typeface="Calibri"/>
                <a:sym typeface="Calibri"/>
              </a:endParaRPr>
            </a:p>
            <a:p>
              <a:pPr marL="0" marR="0" lvl="0" indent="0" algn="l" rtl="0">
                <a:spcBef>
                  <a:spcPts val="280"/>
                </a:spcBef>
                <a:spcAft>
                  <a:spcPts val="0"/>
                </a:spcAft>
                <a:buClr>
                  <a:schemeClr val="dk1"/>
                </a:buClr>
                <a:buSzPts val="1400"/>
                <a:buFont typeface="Merriweather Sans"/>
                <a:buNone/>
              </a:pPr>
              <a:endParaRPr sz="1400" b="0" i="0" u="none" strike="noStrike" cap="none" dirty="0">
                <a:solidFill>
                  <a:srgbClr val="000000"/>
                </a:solidFill>
                <a:latin typeface="Calibri"/>
                <a:ea typeface="Calibri"/>
                <a:cs typeface="Calibri"/>
                <a:sym typeface="Calibri"/>
              </a:endParaRPr>
            </a:p>
          </p:txBody>
        </p:sp>
        <p:sp>
          <p:nvSpPr>
            <p:cNvPr id="136" name="Google Shape;136;p5"/>
            <p:cNvSpPr/>
            <p:nvPr/>
          </p:nvSpPr>
          <p:spPr>
            <a:xfrm>
              <a:off x="2700401" y="3258408"/>
              <a:ext cx="540733" cy="540733"/>
            </a:xfrm>
            <a:prstGeom prst="ellipse">
              <a:avLst/>
            </a:pr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046EAE"/>
                </a:solidFill>
                <a:latin typeface="Calibri"/>
                <a:ea typeface="Calibri"/>
                <a:cs typeface="Calibri"/>
                <a:sym typeface="Calibri"/>
              </a:endParaRPr>
            </a:p>
          </p:txBody>
        </p:sp>
        <p:pic>
          <p:nvPicPr>
            <p:cNvPr id="137" name="Google Shape;137;p5"/>
            <p:cNvPicPr preferRelativeResize="0"/>
            <p:nvPr/>
          </p:nvPicPr>
          <p:blipFill rotWithShape="1">
            <a:blip r:embed="rId5">
              <a:alphaModFix/>
            </a:blip>
            <a:srcRect l="8912" t="77879" r="4724" b="-4081"/>
            <a:stretch/>
          </p:blipFill>
          <p:spPr>
            <a:xfrm>
              <a:off x="2751826" y="3313847"/>
              <a:ext cx="477838" cy="466929"/>
            </a:xfrm>
            <a:prstGeom prst="ellipse">
              <a:avLst/>
            </a:prstGeom>
            <a:noFill/>
            <a:ln>
              <a:noFill/>
            </a:ln>
          </p:spPr>
        </p:pic>
        <p:sp>
          <p:nvSpPr>
            <p:cNvPr id="138" name="Google Shape;138;p5"/>
            <p:cNvSpPr/>
            <p:nvPr/>
          </p:nvSpPr>
          <p:spPr>
            <a:xfrm>
              <a:off x="2772912" y="2189779"/>
              <a:ext cx="540733" cy="540733"/>
            </a:xfrm>
            <a:prstGeom prst="ellipse">
              <a:avLst/>
            </a:prstGeom>
            <a:solidFill>
              <a:srgbClr val="833C0B"/>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046EAE"/>
                </a:solidFill>
                <a:latin typeface="Calibri"/>
                <a:ea typeface="Calibri"/>
                <a:cs typeface="Calibri"/>
                <a:sym typeface="Calibri"/>
              </a:endParaRPr>
            </a:p>
          </p:txBody>
        </p:sp>
        <p:pic>
          <p:nvPicPr>
            <p:cNvPr id="139" name="Google Shape;139;p5"/>
            <p:cNvPicPr preferRelativeResize="0"/>
            <p:nvPr/>
          </p:nvPicPr>
          <p:blipFill rotWithShape="1">
            <a:blip r:embed="rId6">
              <a:alphaModFix/>
            </a:blip>
            <a:srcRect/>
            <a:stretch/>
          </p:blipFill>
          <p:spPr>
            <a:xfrm>
              <a:off x="2882942" y="2265294"/>
              <a:ext cx="320675" cy="320675"/>
            </a:xfrm>
            <a:prstGeom prst="rect">
              <a:avLst/>
            </a:prstGeom>
            <a:noFill/>
            <a:ln>
              <a:noFill/>
            </a:ln>
          </p:spPr>
        </p:pic>
      </p:grpSp>
      <p:sp>
        <p:nvSpPr>
          <p:cNvPr id="140" name="Google Shape;140;p5"/>
          <p:cNvSpPr txBox="1"/>
          <p:nvPr/>
        </p:nvSpPr>
        <p:spPr>
          <a:xfrm>
            <a:off x="2329046" y="254303"/>
            <a:ext cx="7975492" cy="126188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fr-FR" sz="2800" b="1" dirty="0" err="1">
                <a:solidFill>
                  <a:srgbClr val="00B84F"/>
                </a:solidFill>
                <a:latin typeface="Calibri"/>
                <a:ea typeface="Calibri"/>
                <a:cs typeface="Calibri"/>
                <a:sym typeface="Calibri"/>
              </a:rPr>
              <a:t>You’ve</a:t>
            </a:r>
            <a:r>
              <a:rPr lang="fr-FR" sz="2800" b="1" dirty="0">
                <a:solidFill>
                  <a:srgbClr val="00B84F"/>
                </a:solidFill>
                <a:latin typeface="Calibri"/>
                <a:ea typeface="Calibri"/>
                <a:cs typeface="Calibri"/>
                <a:sym typeface="Calibri"/>
              </a:rPr>
              <a:t> </a:t>
            </a:r>
            <a:r>
              <a:rPr lang="fr-FR" sz="2800" b="1" dirty="0" err="1">
                <a:solidFill>
                  <a:srgbClr val="00B84F"/>
                </a:solidFill>
                <a:latin typeface="Calibri"/>
                <a:ea typeface="Calibri"/>
                <a:cs typeface="Calibri"/>
                <a:sym typeface="Calibri"/>
              </a:rPr>
              <a:t>reach</a:t>
            </a:r>
            <a:r>
              <a:rPr lang="fr-FR" sz="2800" b="1" dirty="0">
                <a:solidFill>
                  <a:srgbClr val="00B84F"/>
                </a:solidFill>
                <a:latin typeface="Calibri"/>
                <a:ea typeface="Calibri"/>
                <a:cs typeface="Calibri"/>
                <a:sym typeface="Calibri"/>
              </a:rPr>
              <a:t> the end of this course, </a:t>
            </a:r>
            <a:r>
              <a:rPr lang="fr-FR" sz="2800" b="1" dirty="0" err="1">
                <a:solidFill>
                  <a:srgbClr val="00B84F"/>
                </a:solidFill>
                <a:latin typeface="Calibri"/>
                <a:ea typeface="Calibri"/>
                <a:cs typeface="Calibri"/>
                <a:sym typeface="Calibri"/>
              </a:rPr>
              <a:t>congrats</a:t>
            </a:r>
            <a:r>
              <a:rPr lang="fr-FR" sz="2800" b="1" dirty="0">
                <a:solidFill>
                  <a:srgbClr val="00B84F"/>
                </a:solidFill>
                <a:latin typeface="Calibri"/>
                <a:ea typeface="Calibri"/>
                <a:cs typeface="Calibri"/>
                <a:sym typeface="Calibri"/>
              </a:rPr>
              <a:t>!</a:t>
            </a:r>
            <a:br>
              <a:rPr lang="fr-FR" sz="2800" b="1" dirty="0">
                <a:solidFill>
                  <a:srgbClr val="00B84F"/>
                </a:solidFill>
                <a:latin typeface="Calibri"/>
                <a:ea typeface="Calibri"/>
                <a:cs typeface="Calibri"/>
                <a:sym typeface="Calibri"/>
              </a:rPr>
            </a:br>
            <a:endParaRPr sz="2800" b="1" dirty="0">
              <a:solidFill>
                <a:srgbClr val="00B84F"/>
              </a:solidFill>
              <a:latin typeface="Calibri"/>
              <a:ea typeface="Calibri"/>
              <a:cs typeface="Calibri"/>
              <a:sym typeface="Calibri"/>
            </a:endParaRPr>
          </a:p>
          <a:p>
            <a:pPr marL="0" marR="0" lvl="0" indent="0" algn="ctr" rtl="0">
              <a:spcBef>
                <a:spcPts val="0"/>
              </a:spcBef>
              <a:spcAft>
                <a:spcPts val="0"/>
              </a:spcAft>
              <a:buNone/>
            </a:pPr>
            <a:r>
              <a:rPr lang="fr-FR" sz="2000" b="1" dirty="0" err="1">
                <a:solidFill>
                  <a:schemeClr val="dk1"/>
                </a:solidFill>
                <a:latin typeface="Calibri"/>
                <a:ea typeface="Calibri"/>
                <a:cs typeface="Calibri"/>
                <a:sym typeface="Calibri"/>
              </a:rPr>
              <a:t>Let’s</a:t>
            </a:r>
            <a:r>
              <a:rPr lang="fr-FR" sz="2000" b="1" dirty="0">
                <a:solidFill>
                  <a:schemeClr val="dk1"/>
                </a:solidFill>
                <a:latin typeface="Calibri"/>
                <a:ea typeface="Calibri"/>
                <a:cs typeface="Calibri"/>
                <a:sym typeface="Calibri"/>
              </a:rPr>
              <a:t> </a:t>
            </a:r>
            <a:r>
              <a:rPr lang="fr-FR" sz="2000" b="1" dirty="0" err="1">
                <a:solidFill>
                  <a:schemeClr val="dk1"/>
                </a:solidFill>
                <a:latin typeface="Calibri"/>
                <a:ea typeface="Calibri"/>
                <a:cs typeface="Calibri"/>
                <a:sym typeface="Calibri"/>
              </a:rPr>
              <a:t>keep</a:t>
            </a:r>
            <a:r>
              <a:rPr lang="fr-FR" sz="2000" b="1" dirty="0">
                <a:solidFill>
                  <a:schemeClr val="dk1"/>
                </a:solidFill>
                <a:latin typeface="Calibri"/>
                <a:ea typeface="Calibri"/>
                <a:cs typeface="Calibri"/>
                <a:sym typeface="Calibri"/>
              </a:rPr>
              <a:t> in </a:t>
            </a:r>
            <a:r>
              <a:rPr lang="fr-FR" sz="2000" b="1" dirty="0" err="1">
                <a:solidFill>
                  <a:schemeClr val="dk1"/>
                </a:solidFill>
                <a:latin typeface="Calibri"/>
                <a:ea typeface="Calibri"/>
                <a:cs typeface="Calibri"/>
                <a:sym typeface="Calibri"/>
              </a:rPr>
              <a:t>touch</a:t>
            </a:r>
            <a:r>
              <a:rPr lang="fr-FR" sz="2000" b="1" dirty="0">
                <a:solidFill>
                  <a:schemeClr val="dk1"/>
                </a:solidFill>
                <a:latin typeface="Calibri"/>
                <a:ea typeface="Calibri"/>
                <a:cs typeface="Calibri"/>
                <a:sym typeface="Calibri"/>
              </a:rPr>
              <a:t>!</a:t>
            </a:r>
            <a:endParaRPr sz="3200" b="1" dirty="0">
              <a:solidFill>
                <a:srgbClr val="00B84F"/>
              </a:solidFill>
              <a:latin typeface="Calibri"/>
              <a:ea typeface="Calibri"/>
              <a:cs typeface="Calibri"/>
              <a:sym typeface="Calibri"/>
            </a:endParaRPr>
          </a:p>
        </p:txBody>
      </p:sp>
      <p:pic>
        <p:nvPicPr>
          <p:cNvPr id="141" name="Google Shape;141;p5"/>
          <p:cNvPicPr preferRelativeResize="0"/>
          <p:nvPr/>
        </p:nvPicPr>
        <p:blipFill rotWithShape="1">
          <a:blip r:embed="rId7">
            <a:alphaModFix/>
          </a:blip>
          <a:srcRect/>
          <a:stretch/>
        </p:blipFill>
        <p:spPr>
          <a:xfrm>
            <a:off x="308791" y="0"/>
            <a:ext cx="1435564" cy="1552183"/>
          </a:xfrm>
          <a:prstGeom prst="rect">
            <a:avLst/>
          </a:prstGeom>
          <a:solidFill>
            <a:srgbClr val="00B84F"/>
          </a:solidFill>
          <a:ln>
            <a:noFill/>
          </a:ln>
        </p:spPr>
      </p:pic>
      <p:sp>
        <p:nvSpPr>
          <p:cNvPr id="142" name="Google Shape;142;p5"/>
          <p:cNvSpPr txBox="1"/>
          <p:nvPr/>
        </p:nvSpPr>
        <p:spPr>
          <a:xfrm>
            <a:off x="308791" y="6581001"/>
            <a:ext cx="4711816"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200">
                <a:solidFill>
                  <a:schemeClr val="dk1"/>
                </a:solidFill>
                <a:latin typeface="Calibri"/>
                <a:ea typeface="Calibri"/>
                <a:cs typeface="Calibri"/>
                <a:sym typeface="Calibri"/>
              </a:rPr>
              <a:t>Project number 2020-1-FR01-KA204-079823</a:t>
            </a:r>
            <a:endParaRPr sz="1200">
              <a:solidFill>
                <a:schemeClr val="dk1"/>
              </a:solidFill>
              <a:latin typeface="Calibri"/>
              <a:ea typeface="Calibri"/>
              <a:cs typeface="Calibri"/>
              <a:sym typeface="Calibri"/>
            </a:endParaRPr>
          </a:p>
        </p:txBody>
      </p:sp>
      <p:sp>
        <p:nvSpPr>
          <p:cNvPr id="143" name="Google Shape;143;p5"/>
          <p:cNvSpPr txBox="1"/>
          <p:nvPr/>
        </p:nvSpPr>
        <p:spPr>
          <a:xfrm>
            <a:off x="1432883" y="2552021"/>
            <a:ext cx="5218404" cy="646331"/>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fr-FR" sz="1800">
                <a:solidFill>
                  <a:schemeClr val="dk1"/>
                </a:solidFill>
                <a:latin typeface="Calibri"/>
                <a:ea typeface="Calibri"/>
                <a:cs typeface="Calibri"/>
                <a:sym typeface="Calibri"/>
              </a:rPr>
              <a:t>Write us an email: </a:t>
            </a:r>
            <a:r>
              <a:rPr lang="fr-FR" sz="1800" u="sng">
                <a:solidFill>
                  <a:schemeClr val="dk1"/>
                </a:solidFill>
                <a:latin typeface="Calibri"/>
                <a:ea typeface="Calibri"/>
                <a:cs typeface="Calibri"/>
                <a:sym typeface="Calibri"/>
                <a:hlinkClick r:id="rId8">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disk-project@googlegroups.com</a:t>
            </a:r>
            <a:endParaRPr sz="1800">
              <a:solidFill>
                <a:schemeClr val="dk1"/>
              </a:solidFill>
              <a:latin typeface="Calibri"/>
              <a:ea typeface="Calibri"/>
              <a:cs typeface="Calibri"/>
              <a:sym typeface="Calibri"/>
            </a:endParaRPr>
          </a:p>
          <a:p>
            <a:pPr marL="0" marR="0" lvl="0" indent="0" algn="l" rtl="0">
              <a:spcBef>
                <a:spcPts val="0"/>
              </a:spcBef>
              <a:spcAft>
                <a:spcPts val="0"/>
              </a:spcAft>
              <a:buNone/>
            </a:pPr>
            <a:r>
              <a:rPr lang="fr-FR"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pic>
        <p:nvPicPr>
          <p:cNvPr id="144" name="Google Shape;144;p5"/>
          <p:cNvPicPr preferRelativeResize="0"/>
          <p:nvPr/>
        </p:nvPicPr>
        <p:blipFill rotWithShape="1">
          <a:blip r:embed="rId9">
            <a:alphaModFix/>
          </a:blip>
          <a:srcRect/>
          <a:stretch/>
        </p:blipFill>
        <p:spPr>
          <a:xfrm>
            <a:off x="6429737" y="2277299"/>
            <a:ext cx="5312779" cy="3541854"/>
          </a:xfrm>
          <a:prstGeom prst="teardrop">
            <a:avLst>
              <a:gd name="adj" fmla="val 89345"/>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pic>
        <p:nvPicPr>
          <p:cNvPr id="106" name="Google Shape;106;p3" descr="Doctors doing medical research on human brain and testing blood samples. Free Vector"/>
          <p:cNvPicPr preferRelativeResize="0"/>
          <p:nvPr/>
        </p:nvPicPr>
        <p:blipFill rotWithShape="1">
          <a:blip r:embed="rId3">
            <a:alphaModFix/>
          </a:blip>
          <a:srcRect l="8001" t="6021" r="9336" b="5203"/>
          <a:stretch/>
        </p:blipFill>
        <p:spPr>
          <a:xfrm>
            <a:off x="501041" y="3184521"/>
            <a:ext cx="5098093" cy="3647047"/>
          </a:xfrm>
          <a:prstGeom prst="rect">
            <a:avLst/>
          </a:prstGeom>
          <a:noFill/>
          <a:ln>
            <a:noFill/>
          </a:ln>
        </p:spPr>
      </p:pic>
      <p:pic>
        <p:nvPicPr>
          <p:cNvPr id="107" name="Google Shape;107;p3"/>
          <p:cNvPicPr preferRelativeResize="0"/>
          <p:nvPr/>
        </p:nvPicPr>
        <p:blipFill rotWithShape="1">
          <a:blip r:embed="rId4">
            <a:alphaModFix/>
          </a:blip>
          <a:srcRect/>
          <a:stretch/>
        </p:blipFill>
        <p:spPr>
          <a:xfrm>
            <a:off x="331940" y="0"/>
            <a:ext cx="1435564" cy="1552183"/>
          </a:xfrm>
          <a:prstGeom prst="rect">
            <a:avLst/>
          </a:prstGeom>
          <a:solidFill>
            <a:srgbClr val="00B84F"/>
          </a:solidFill>
          <a:ln>
            <a:noFill/>
          </a:ln>
        </p:spPr>
      </p:pic>
      <p:pic>
        <p:nvPicPr>
          <p:cNvPr id="108" name="Google Shape;108;p3"/>
          <p:cNvPicPr preferRelativeResize="0"/>
          <p:nvPr/>
        </p:nvPicPr>
        <p:blipFill rotWithShape="1">
          <a:blip r:embed="rId5">
            <a:alphaModFix/>
          </a:blip>
          <a:srcRect l="26347" t="4802" r="-1"/>
          <a:stretch/>
        </p:blipFill>
        <p:spPr>
          <a:xfrm>
            <a:off x="8999220" y="5978128"/>
            <a:ext cx="3017520" cy="853440"/>
          </a:xfrm>
          <a:prstGeom prst="rect">
            <a:avLst/>
          </a:prstGeom>
          <a:noFill/>
          <a:ln>
            <a:noFill/>
          </a:ln>
        </p:spPr>
      </p:pic>
      <p:sp>
        <p:nvSpPr>
          <p:cNvPr id="109" name="Google Shape;109;p3"/>
          <p:cNvSpPr txBox="1"/>
          <p:nvPr/>
        </p:nvSpPr>
        <p:spPr>
          <a:xfrm>
            <a:off x="3951962" y="312214"/>
            <a:ext cx="5198301" cy="5847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fr-FR" sz="3200" b="1">
                <a:solidFill>
                  <a:schemeClr val="dk1"/>
                </a:solidFill>
                <a:latin typeface="Calibri"/>
                <a:ea typeface="Calibri"/>
                <a:cs typeface="Calibri"/>
                <a:sym typeface="Calibri"/>
              </a:rPr>
              <a:t>Description and objectives</a:t>
            </a:r>
            <a:endParaRPr sz="3200" b="1">
              <a:solidFill>
                <a:schemeClr val="dk1"/>
              </a:solidFill>
              <a:latin typeface="Calibri"/>
              <a:ea typeface="Calibri"/>
              <a:cs typeface="Calibri"/>
              <a:sym typeface="Calibri"/>
            </a:endParaRPr>
          </a:p>
        </p:txBody>
      </p:sp>
      <p:sp>
        <p:nvSpPr>
          <p:cNvPr id="110" name="Google Shape;110;p3"/>
          <p:cNvSpPr txBox="1"/>
          <p:nvPr/>
        </p:nvSpPr>
        <p:spPr>
          <a:xfrm>
            <a:off x="2229632" y="1287607"/>
            <a:ext cx="8642959" cy="1631175"/>
          </a:xfrm>
          <a:prstGeom prst="rect">
            <a:avLst/>
          </a:prstGeom>
          <a:noFill/>
          <a:ln>
            <a:noFill/>
          </a:ln>
        </p:spPr>
        <p:txBody>
          <a:bodyPr spcFirstLastPara="1" wrap="square" lIns="91425" tIns="45700" rIns="91425" bIns="45700" anchor="t" anchorCtr="0">
            <a:spAutoFit/>
          </a:bodyPr>
          <a:lstStyle/>
          <a:p>
            <a:pPr lvl="0" algn="just"/>
            <a:r>
              <a:rPr lang="en-GB" sz="2000" i="1" dirty="0" smtClean="0">
                <a:solidFill>
                  <a:schemeClr val="dk1"/>
                </a:solidFill>
                <a:latin typeface="Calibri"/>
                <a:ea typeface="Calibri"/>
                <a:cs typeface="Calibri"/>
                <a:sym typeface="Calibri"/>
              </a:rPr>
              <a:t>In </a:t>
            </a:r>
            <a:r>
              <a:rPr lang="en-GB" sz="2000" i="1" dirty="0">
                <a:solidFill>
                  <a:schemeClr val="dk1"/>
                </a:solidFill>
                <a:latin typeface="Calibri"/>
                <a:ea typeface="Calibri"/>
                <a:cs typeface="Calibri"/>
                <a:sym typeface="Calibri"/>
              </a:rPr>
              <a:t>this module, learners will have the opportunity to experiment and familiarise with a technique that is highly beneficial for their executive </a:t>
            </a:r>
            <a:r>
              <a:rPr lang="en-GB" sz="2000" i="1" dirty="0" smtClean="0">
                <a:solidFill>
                  <a:schemeClr val="dk1"/>
                </a:solidFill>
                <a:latin typeface="Calibri"/>
                <a:ea typeface="Calibri"/>
                <a:cs typeface="Calibri"/>
                <a:sym typeface="Calibri"/>
              </a:rPr>
              <a:t>functions.</a:t>
            </a:r>
            <a:endParaRPr lang="en-GB" sz="2000" i="1" dirty="0">
              <a:solidFill>
                <a:schemeClr val="dk1"/>
              </a:solidFill>
              <a:latin typeface="Calibri"/>
              <a:ea typeface="Calibri"/>
              <a:cs typeface="Calibri"/>
              <a:sym typeface="Calibri"/>
            </a:endParaRPr>
          </a:p>
          <a:p>
            <a:pPr lvl="0" algn="just"/>
            <a:endParaRPr lang="en-GB" sz="2000" i="1" dirty="0">
              <a:solidFill>
                <a:schemeClr val="dk1"/>
              </a:solidFill>
              <a:latin typeface="Calibri"/>
              <a:ea typeface="Calibri"/>
              <a:cs typeface="Calibri"/>
              <a:sym typeface="Calibri"/>
            </a:endParaRPr>
          </a:p>
          <a:p>
            <a:pPr lvl="0" algn="just"/>
            <a:r>
              <a:rPr lang="en-GB" sz="2000" i="1" dirty="0">
                <a:solidFill>
                  <a:schemeClr val="dk1"/>
                </a:solidFill>
                <a:latin typeface="Calibri"/>
                <a:ea typeface="Calibri"/>
                <a:cs typeface="Calibri"/>
                <a:sym typeface="Calibri"/>
              </a:rPr>
              <a:t>We will talk about scenario making and how this skills can better help learners in navigating their daily social and relational ecosystems. </a:t>
            </a:r>
            <a:endParaRPr sz="2000" i="1" dirty="0">
              <a:solidFill>
                <a:schemeClr val="dk1"/>
              </a:solidFill>
              <a:latin typeface="Calibri"/>
              <a:ea typeface="Calibri"/>
              <a:cs typeface="Calibri"/>
              <a:sym typeface="Calibri"/>
            </a:endParaRPr>
          </a:p>
        </p:txBody>
      </p:sp>
      <p:sp>
        <p:nvSpPr>
          <p:cNvPr id="111" name="Google Shape;111;p3"/>
          <p:cNvSpPr txBox="1"/>
          <p:nvPr/>
        </p:nvSpPr>
        <p:spPr>
          <a:xfrm>
            <a:off x="6551111" y="3278904"/>
            <a:ext cx="4985360" cy="2246729"/>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fr-FR" sz="2000" dirty="0">
                <a:solidFill>
                  <a:schemeClr val="dk1"/>
                </a:solidFill>
                <a:latin typeface="Calibri"/>
                <a:ea typeface="Calibri"/>
                <a:cs typeface="Calibri"/>
                <a:sym typeface="Calibri"/>
              </a:rPr>
              <a:t>At the end of this module, </a:t>
            </a:r>
            <a:r>
              <a:rPr lang="en-US" sz="2000" dirty="0" smtClean="0">
                <a:solidFill>
                  <a:schemeClr val="dk1"/>
                </a:solidFill>
                <a:latin typeface="Calibri"/>
                <a:ea typeface="Calibri"/>
                <a:cs typeface="Calibri"/>
                <a:sym typeface="Calibri"/>
              </a:rPr>
              <a:t>you will be able to get a bit more familiar with your:</a:t>
            </a:r>
          </a:p>
          <a:p>
            <a:pPr marL="0" marR="0" lvl="0" indent="0" algn="just" rtl="0">
              <a:spcBef>
                <a:spcPts val="0"/>
              </a:spcBef>
              <a:spcAft>
                <a:spcPts val="0"/>
              </a:spcAft>
              <a:buNone/>
            </a:pPr>
            <a:endParaRPr lang="en-US" sz="2000" dirty="0" smtClean="0">
              <a:solidFill>
                <a:schemeClr val="dk1"/>
              </a:solidFill>
              <a:latin typeface="Calibri"/>
              <a:ea typeface="Calibri"/>
              <a:cs typeface="Calibri"/>
              <a:sym typeface="Calibri"/>
            </a:endParaRPr>
          </a:p>
          <a:p>
            <a:pPr marL="342900" marR="0" lvl="0" indent="-342900" algn="just" rtl="0">
              <a:spcBef>
                <a:spcPts val="0"/>
              </a:spcBef>
              <a:spcAft>
                <a:spcPts val="0"/>
              </a:spcAft>
              <a:buFont typeface="Arial" panose="020B0604020202020204" pitchFamily="34" charset="0"/>
              <a:buChar char="•"/>
            </a:pPr>
            <a:r>
              <a:rPr lang="en-US" sz="2000" dirty="0" smtClean="0">
                <a:solidFill>
                  <a:schemeClr val="dk1"/>
                </a:solidFill>
                <a:latin typeface="Calibri"/>
                <a:ea typeface="Calibri"/>
                <a:cs typeface="Calibri"/>
                <a:sym typeface="Calibri"/>
              </a:rPr>
              <a:t>reasoning</a:t>
            </a:r>
          </a:p>
          <a:p>
            <a:pPr marL="342900" marR="0" lvl="0" indent="-342900" algn="just" rtl="0">
              <a:spcBef>
                <a:spcPts val="0"/>
              </a:spcBef>
              <a:spcAft>
                <a:spcPts val="0"/>
              </a:spcAft>
              <a:buFont typeface="Arial" panose="020B0604020202020204" pitchFamily="34" charset="0"/>
              <a:buChar char="•"/>
            </a:pPr>
            <a:r>
              <a:rPr lang="en-US" sz="2000" dirty="0" smtClean="0">
                <a:solidFill>
                  <a:schemeClr val="dk1"/>
                </a:solidFill>
                <a:latin typeface="Calibri"/>
                <a:ea typeface="Calibri"/>
                <a:cs typeface="Calibri"/>
                <a:sym typeface="Calibri"/>
              </a:rPr>
              <a:t>critical thinking</a:t>
            </a:r>
          </a:p>
          <a:p>
            <a:pPr marL="342900" marR="0" lvl="0" indent="-342900" algn="just" rtl="0">
              <a:spcBef>
                <a:spcPts val="0"/>
              </a:spcBef>
              <a:spcAft>
                <a:spcPts val="0"/>
              </a:spcAft>
              <a:buFont typeface="Arial" panose="020B0604020202020204" pitchFamily="34" charset="0"/>
              <a:buChar char="•"/>
            </a:pPr>
            <a:r>
              <a:rPr lang="en-US" sz="2000" dirty="0" smtClean="0">
                <a:solidFill>
                  <a:schemeClr val="dk1"/>
                </a:solidFill>
                <a:latin typeface="Calibri"/>
                <a:ea typeface="Calibri"/>
                <a:cs typeface="Calibri"/>
                <a:sym typeface="Calibri"/>
              </a:rPr>
              <a:t>sense of self-efficacy</a:t>
            </a:r>
            <a:r>
              <a:rPr lang="fr-FR" sz="2000" dirty="0" smtClean="0">
                <a:solidFill>
                  <a:schemeClr val="dk1"/>
                </a:solidFill>
                <a:latin typeface="Calibri"/>
                <a:ea typeface="Calibri"/>
                <a:cs typeface="Calibri"/>
                <a:sym typeface="Calibri"/>
              </a:rPr>
              <a:t>.</a:t>
            </a:r>
            <a:endParaRPr dirty="0"/>
          </a:p>
          <a:p>
            <a:pPr marL="0" marR="0" lvl="0" indent="0" algn="just" rtl="0">
              <a:spcBef>
                <a:spcPts val="0"/>
              </a:spcBef>
              <a:spcAft>
                <a:spcPts val="0"/>
              </a:spcAft>
              <a:buNone/>
            </a:pPr>
            <a:endParaRPr sz="2000" dirty="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pic>
        <p:nvPicPr>
          <p:cNvPr id="116" name="Google Shape;116;p4"/>
          <p:cNvPicPr preferRelativeResize="0"/>
          <p:nvPr/>
        </p:nvPicPr>
        <p:blipFill rotWithShape="1">
          <a:blip r:embed="rId3">
            <a:alphaModFix/>
          </a:blip>
          <a:srcRect/>
          <a:stretch/>
        </p:blipFill>
        <p:spPr>
          <a:xfrm>
            <a:off x="331940" y="0"/>
            <a:ext cx="1435564" cy="1552183"/>
          </a:xfrm>
          <a:prstGeom prst="rect">
            <a:avLst/>
          </a:prstGeom>
          <a:solidFill>
            <a:srgbClr val="00B84F"/>
          </a:solidFill>
          <a:ln>
            <a:noFill/>
          </a:ln>
        </p:spPr>
      </p:pic>
      <p:pic>
        <p:nvPicPr>
          <p:cNvPr id="117" name="Google Shape;117;p4"/>
          <p:cNvPicPr preferRelativeResize="0"/>
          <p:nvPr/>
        </p:nvPicPr>
        <p:blipFill rotWithShape="1">
          <a:blip r:embed="rId4">
            <a:alphaModFix/>
          </a:blip>
          <a:srcRect l="26347" t="4802" r="-1"/>
          <a:stretch/>
        </p:blipFill>
        <p:spPr>
          <a:xfrm>
            <a:off x="8999220" y="5978128"/>
            <a:ext cx="3017520" cy="853440"/>
          </a:xfrm>
          <a:prstGeom prst="rect">
            <a:avLst/>
          </a:prstGeom>
          <a:noFill/>
          <a:ln>
            <a:noFill/>
          </a:ln>
        </p:spPr>
      </p:pic>
      <p:sp>
        <p:nvSpPr>
          <p:cNvPr id="118" name="Google Shape;118;p4"/>
          <p:cNvSpPr txBox="1"/>
          <p:nvPr/>
        </p:nvSpPr>
        <p:spPr>
          <a:xfrm>
            <a:off x="3375764" y="312214"/>
            <a:ext cx="5774400" cy="5850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fr-FR" sz="3200" b="1">
                <a:solidFill>
                  <a:schemeClr val="dk1"/>
                </a:solidFill>
                <a:latin typeface="Calibri"/>
                <a:ea typeface="Calibri"/>
                <a:cs typeface="Calibri"/>
                <a:sym typeface="Calibri"/>
              </a:rPr>
              <a:t>Glossary</a:t>
            </a:r>
            <a:endParaRPr sz="3200" b="1">
              <a:solidFill>
                <a:schemeClr val="dk1"/>
              </a:solidFill>
              <a:latin typeface="Calibri"/>
              <a:ea typeface="Calibri"/>
              <a:cs typeface="Calibri"/>
              <a:sym typeface="Calibri"/>
            </a:endParaRPr>
          </a:p>
        </p:txBody>
      </p:sp>
      <p:sp>
        <p:nvSpPr>
          <p:cNvPr id="119" name="Google Shape;119;p4"/>
          <p:cNvSpPr txBox="1"/>
          <p:nvPr/>
        </p:nvSpPr>
        <p:spPr>
          <a:xfrm>
            <a:off x="413359" y="6554569"/>
            <a:ext cx="4711816"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200">
                <a:solidFill>
                  <a:schemeClr val="dk1"/>
                </a:solidFill>
                <a:latin typeface="Calibri"/>
                <a:ea typeface="Calibri"/>
                <a:cs typeface="Calibri"/>
                <a:sym typeface="Calibri"/>
              </a:rPr>
              <a:t>Project number 2020-1-FR01-KA204-079823</a:t>
            </a:r>
            <a:endParaRPr sz="1200">
              <a:solidFill>
                <a:schemeClr val="dk1"/>
              </a:solidFill>
              <a:latin typeface="Calibri"/>
              <a:ea typeface="Calibri"/>
              <a:cs typeface="Calibri"/>
              <a:sym typeface="Calibri"/>
            </a:endParaRPr>
          </a:p>
        </p:txBody>
      </p:sp>
      <p:graphicFrame>
        <p:nvGraphicFramePr>
          <p:cNvPr id="120" name="Google Shape;120;p4"/>
          <p:cNvGraphicFramePr/>
          <p:nvPr>
            <p:extLst>
              <p:ext uri="{D42A27DB-BD31-4B8C-83A1-F6EECF244321}">
                <p14:modId xmlns:p14="http://schemas.microsoft.com/office/powerpoint/2010/main" val="733870172"/>
              </p:ext>
            </p:extLst>
          </p:nvPr>
        </p:nvGraphicFramePr>
        <p:xfrm>
          <a:off x="1767504" y="1146161"/>
          <a:ext cx="9521537" cy="4837021"/>
        </p:xfrm>
        <a:graphic>
          <a:graphicData uri="http://schemas.openxmlformats.org/drawingml/2006/table">
            <a:tbl>
              <a:tblPr>
                <a:noFill/>
                <a:tableStyleId>{D8A7F3B0-D828-473F-A7AA-0DDA3139FFC6}</a:tableStyleId>
              </a:tblPr>
              <a:tblGrid>
                <a:gridCol w="1879729">
                  <a:extLst>
                    <a:ext uri="{9D8B030D-6E8A-4147-A177-3AD203B41FA5}">
                      <a16:colId xmlns:a16="http://schemas.microsoft.com/office/drawing/2014/main" val="20000"/>
                    </a:ext>
                  </a:extLst>
                </a:gridCol>
                <a:gridCol w="7641808">
                  <a:extLst>
                    <a:ext uri="{9D8B030D-6E8A-4147-A177-3AD203B41FA5}">
                      <a16:colId xmlns:a16="http://schemas.microsoft.com/office/drawing/2014/main" val="20001"/>
                    </a:ext>
                  </a:extLst>
                </a:gridCol>
              </a:tblGrid>
              <a:tr h="444247">
                <a:tc>
                  <a:txBody>
                    <a:bodyPr/>
                    <a:lstStyle/>
                    <a:p>
                      <a:pPr marL="0" lvl="0" indent="0" algn="ctr" rtl="0">
                        <a:spcBef>
                          <a:spcPts val="0"/>
                        </a:spcBef>
                        <a:spcAft>
                          <a:spcPts val="0"/>
                        </a:spcAft>
                        <a:buNone/>
                      </a:pPr>
                      <a:r>
                        <a:rPr lang="fr-FR" sz="1700" b="1" dirty="0">
                          <a:solidFill>
                            <a:schemeClr val="lt1"/>
                          </a:solidFill>
                          <a:latin typeface="Calibri" panose="020F0502020204030204" pitchFamily="34" charset="0"/>
                          <a:cs typeface="Calibri" panose="020F0502020204030204" pitchFamily="34" charset="0"/>
                        </a:rPr>
                        <a:t>Word</a:t>
                      </a:r>
                      <a:endParaRPr sz="1700" b="1" dirty="0">
                        <a:solidFill>
                          <a:schemeClr val="lt1"/>
                        </a:solidFill>
                        <a:latin typeface="Calibri" panose="020F0502020204030204" pitchFamily="34" charset="0"/>
                        <a:cs typeface="Calibri" panose="020F0502020204030204" pitchFamily="34" charset="0"/>
                      </a:endParaRPr>
                    </a:p>
                  </a:txBody>
                  <a:tcPr marL="91425" marR="91425" marT="91425" marB="91425" anchor="ctr">
                    <a:solidFill>
                      <a:srgbClr val="00B84F"/>
                    </a:solidFill>
                  </a:tcPr>
                </a:tc>
                <a:tc>
                  <a:txBody>
                    <a:bodyPr/>
                    <a:lstStyle/>
                    <a:p>
                      <a:pPr marL="0" lvl="0" indent="0" algn="ctr" rtl="0">
                        <a:spcBef>
                          <a:spcPts val="0"/>
                        </a:spcBef>
                        <a:spcAft>
                          <a:spcPts val="0"/>
                        </a:spcAft>
                        <a:buNone/>
                      </a:pPr>
                      <a:r>
                        <a:rPr lang="fr-FR" sz="1700" b="1" dirty="0">
                          <a:solidFill>
                            <a:schemeClr val="lt1"/>
                          </a:solidFill>
                          <a:latin typeface="Calibri" panose="020F0502020204030204" pitchFamily="34" charset="0"/>
                          <a:cs typeface="Calibri" panose="020F0502020204030204" pitchFamily="34" charset="0"/>
                        </a:rPr>
                        <a:t>Definition</a:t>
                      </a:r>
                      <a:endParaRPr sz="1700" b="1" dirty="0">
                        <a:solidFill>
                          <a:schemeClr val="lt1"/>
                        </a:solidFill>
                        <a:latin typeface="Calibri" panose="020F0502020204030204" pitchFamily="34" charset="0"/>
                        <a:cs typeface="Calibri" panose="020F0502020204030204" pitchFamily="34" charset="0"/>
                      </a:endParaRPr>
                    </a:p>
                  </a:txBody>
                  <a:tcPr marL="91425" marR="91425" marT="91425" marB="91425" anchor="ctr">
                    <a:solidFill>
                      <a:srgbClr val="00B84F"/>
                    </a:solidFill>
                  </a:tcPr>
                </a:tc>
                <a:extLst>
                  <a:ext uri="{0D108BD9-81ED-4DB2-BD59-A6C34878D82A}">
                    <a16:rowId xmlns:a16="http://schemas.microsoft.com/office/drawing/2014/main" val="10000"/>
                  </a:ext>
                </a:extLst>
              </a:tr>
              <a:tr h="1026402">
                <a:tc>
                  <a:txBody>
                    <a:bodyPr/>
                    <a:lstStyle/>
                    <a:p>
                      <a:pPr marL="0" lvl="0" indent="0" algn="l" rtl="0">
                        <a:spcBef>
                          <a:spcPts val="0"/>
                        </a:spcBef>
                        <a:spcAft>
                          <a:spcPts val="0"/>
                        </a:spcAft>
                        <a:buNone/>
                      </a:pPr>
                      <a:r>
                        <a:rPr lang="en-US" sz="1200" b="1" noProof="0" dirty="0" smtClean="0">
                          <a:latin typeface="Calibri" panose="020F0502020204030204" pitchFamily="34" charset="0"/>
                          <a:cs typeface="Calibri" panose="020F0502020204030204" pitchFamily="34" charset="0"/>
                        </a:rPr>
                        <a:t>Creativity</a:t>
                      </a:r>
                      <a:endParaRPr lang="en-US" sz="1200" b="1" noProof="0" dirty="0">
                        <a:latin typeface="Calibri" panose="020F0502020204030204" pitchFamily="34" charset="0"/>
                        <a:cs typeface="Calibri" panose="020F0502020204030204" pitchFamily="34" charset="0"/>
                      </a:endParaRPr>
                    </a:p>
                  </a:txBody>
                  <a:tcPr marL="91425" marR="91425" marT="91425" marB="91425" anchor="ctr"/>
                </a:tc>
                <a:tc>
                  <a:txBody>
                    <a:bodyPr/>
                    <a:lstStyle/>
                    <a:p>
                      <a:pPr marL="0" lvl="0" indent="0" algn="l" rtl="0">
                        <a:spcBef>
                          <a:spcPts val="0"/>
                        </a:spcBef>
                        <a:spcAft>
                          <a:spcPts val="0"/>
                        </a:spcAft>
                        <a:buNone/>
                      </a:pPr>
                      <a:r>
                        <a:rPr lang="en-GB" sz="1200" dirty="0" smtClean="0">
                          <a:latin typeface="Calibri" panose="020F0502020204030204" pitchFamily="34" charset="0"/>
                          <a:cs typeface="Calibri" panose="020F0502020204030204" pitchFamily="34" charset="0"/>
                        </a:rPr>
                        <a:t>Creativity is most commonly defined as the ability of coming up with something new, innovative, and unexpected. In the context of scenario making, creativity refers also to the person’s ability to:</a:t>
                      </a:r>
                    </a:p>
                    <a:p>
                      <a:pPr marL="285750" lvl="0" indent="-285750" algn="l" rtl="0">
                        <a:spcBef>
                          <a:spcPts val="0"/>
                        </a:spcBef>
                        <a:spcAft>
                          <a:spcPts val="0"/>
                        </a:spcAft>
                        <a:buFont typeface="Arial" panose="020B0604020202020204" pitchFamily="34" charset="0"/>
                        <a:buChar char="•"/>
                      </a:pPr>
                      <a:r>
                        <a:rPr lang="en-GB" sz="1200" dirty="0" smtClean="0">
                          <a:latin typeface="Calibri" panose="020F0502020204030204" pitchFamily="34" charset="0"/>
                          <a:cs typeface="Calibri" panose="020F0502020204030204" pitchFamily="34" charset="0"/>
                        </a:rPr>
                        <a:t>Look at things from multiple perspectives</a:t>
                      </a:r>
                    </a:p>
                    <a:p>
                      <a:pPr marL="285750" lvl="0" indent="-285750" algn="l" rtl="0">
                        <a:spcBef>
                          <a:spcPts val="0"/>
                        </a:spcBef>
                        <a:spcAft>
                          <a:spcPts val="0"/>
                        </a:spcAft>
                        <a:buFont typeface="Arial" panose="020B0604020202020204" pitchFamily="34" charset="0"/>
                        <a:buChar char="•"/>
                      </a:pPr>
                      <a:r>
                        <a:rPr lang="en-GB" sz="1200" dirty="0" smtClean="0">
                          <a:latin typeface="Calibri" panose="020F0502020204030204" pitchFamily="34" charset="0"/>
                          <a:cs typeface="Calibri" panose="020F0502020204030204" pitchFamily="34" charset="0"/>
                        </a:rPr>
                        <a:t>Find new meanings to events and peoples’ way(s) of acting</a:t>
                      </a:r>
                    </a:p>
                    <a:p>
                      <a:pPr marL="285750" lvl="0" indent="-285750" algn="l" rtl="0">
                        <a:spcBef>
                          <a:spcPts val="0"/>
                        </a:spcBef>
                        <a:spcAft>
                          <a:spcPts val="0"/>
                        </a:spcAft>
                        <a:buFont typeface="Arial" panose="020B0604020202020204" pitchFamily="34" charset="0"/>
                        <a:buChar char="•"/>
                      </a:pPr>
                      <a:r>
                        <a:rPr lang="en-GB" sz="1200" dirty="0" smtClean="0">
                          <a:latin typeface="Calibri" panose="020F0502020204030204" pitchFamily="34" charset="0"/>
                          <a:cs typeface="Calibri" panose="020F0502020204030204" pitchFamily="34" charset="0"/>
                        </a:rPr>
                        <a:t>Give new purposes to actions </a:t>
                      </a:r>
                      <a:endParaRPr sz="1200" dirty="0">
                        <a:latin typeface="Calibri" panose="020F0502020204030204" pitchFamily="34" charset="0"/>
                        <a:cs typeface="Calibri" panose="020F0502020204030204" pitchFamily="34" charset="0"/>
                      </a:endParaRPr>
                    </a:p>
                  </a:txBody>
                  <a:tcPr marL="91425" marR="91425" marT="91425" marB="91425"/>
                </a:tc>
                <a:extLst>
                  <a:ext uri="{0D108BD9-81ED-4DB2-BD59-A6C34878D82A}">
                    <a16:rowId xmlns:a16="http://schemas.microsoft.com/office/drawing/2014/main" val="10001"/>
                  </a:ext>
                </a:extLst>
              </a:tr>
              <a:tr h="857884">
                <a:tc>
                  <a:txBody>
                    <a:bodyPr/>
                    <a:lstStyle/>
                    <a:p>
                      <a:pPr marL="0" lvl="0" indent="0" algn="l" rtl="0">
                        <a:spcBef>
                          <a:spcPts val="0"/>
                        </a:spcBef>
                        <a:spcAft>
                          <a:spcPts val="0"/>
                        </a:spcAft>
                        <a:buNone/>
                      </a:pPr>
                      <a:r>
                        <a:rPr lang="en-US" sz="1200" b="1" noProof="0" dirty="0" smtClean="0">
                          <a:latin typeface="Calibri" panose="020F0502020204030204" pitchFamily="34" charset="0"/>
                          <a:cs typeface="Calibri" panose="020F0502020204030204" pitchFamily="34" charset="0"/>
                        </a:rPr>
                        <a:t>Critical</a:t>
                      </a:r>
                      <a:r>
                        <a:rPr lang="en-US" sz="1200" b="1" baseline="0" noProof="0" dirty="0" smtClean="0">
                          <a:latin typeface="Calibri" panose="020F0502020204030204" pitchFamily="34" charset="0"/>
                          <a:cs typeface="Calibri" panose="020F0502020204030204" pitchFamily="34" charset="0"/>
                        </a:rPr>
                        <a:t> Thinking</a:t>
                      </a:r>
                      <a:endParaRPr lang="en-US" sz="1200" b="1" noProof="0" dirty="0">
                        <a:latin typeface="Calibri" panose="020F0502020204030204" pitchFamily="34" charset="0"/>
                        <a:cs typeface="Calibri" panose="020F0502020204030204" pitchFamily="34" charset="0"/>
                      </a:endParaRPr>
                    </a:p>
                  </a:txBody>
                  <a:tcPr marL="91425" marR="91425" marT="91425" marB="91425" anchor="ctr"/>
                </a:tc>
                <a:tc>
                  <a:txBody>
                    <a:bodyPr/>
                    <a:lstStyle/>
                    <a:p>
                      <a:pPr marL="0" lvl="0" indent="0" algn="l" rtl="0">
                        <a:spcBef>
                          <a:spcPts val="0"/>
                        </a:spcBef>
                        <a:spcAft>
                          <a:spcPts val="0"/>
                        </a:spcAft>
                        <a:buNone/>
                      </a:pPr>
                      <a:r>
                        <a:rPr lang="en-GB" sz="1200" dirty="0" smtClean="0">
                          <a:latin typeface="Calibri" panose="020F0502020204030204" pitchFamily="34" charset="0"/>
                          <a:cs typeface="Calibri" panose="020F0502020204030204" pitchFamily="34" charset="0"/>
                        </a:rPr>
                        <a:t>By critical thinking, we refer to that subconscious action that we all rely on to:</a:t>
                      </a:r>
                    </a:p>
                    <a:p>
                      <a:pPr marL="342900" lvl="0" indent="-342900" algn="l" rtl="0">
                        <a:spcBef>
                          <a:spcPts val="0"/>
                        </a:spcBef>
                        <a:spcAft>
                          <a:spcPts val="0"/>
                        </a:spcAft>
                        <a:buFont typeface="+mj-lt"/>
                        <a:buAutoNum type="arabicPeriod"/>
                      </a:pPr>
                      <a:r>
                        <a:rPr lang="en-GB" sz="1200" dirty="0" smtClean="0">
                          <a:latin typeface="Calibri" panose="020F0502020204030204" pitchFamily="34" charset="0"/>
                          <a:cs typeface="Calibri" panose="020F0502020204030204" pitchFamily="34" charset="0"/>
                        </a:rPr>
                        <a:t>Understand our surroundings (gathering external Inputs) </a:t>
                      </a:r>
                    </a:p>
                    <a:p>
                      <a:pPr marL="342900" lvl="0" indent="-342900" algn="l" rtl="0">
                        <a:spcBef>
                          <a:spcPts val="0"/>
                        </a:spcBef>
                        <a:spcAft>
                          <a:spcPts val="0"/>
                        </a:spcAft>
                        <a:buFont typeface="+mj-lt"/>
                        <a:buAutoNum type="arabicPeriod"/>
                      </a:pPr>
                      <a:r>
                        <a:rPr lang="en-GB" sz="1200" dirty="0" smtClean="0">
                          <a:latin typeface="Calibri" panose="020F0502020204030204" pitchFamily="34" charset="0"/>
                          <a:cs typeface="Calibri" panose="020F0502020204030204" pitchFamily="34" charset="0"/>
                        </a:rPr>
                        <a:t>Process the information (elaborate the source and nature of inputs)</a:t>
                      </a:r>
                    </a:p>
                    <a:p>
                      <a:pPr marL="342900" lvl="0" indent="-342900" algn="l" rtl="0">
                        <a:spcBef>
                          <a:spcPts val="0"/>
                        </a:spcBef>
                        <a:spcAft>
                          <a:spcPts val="0"/>
                        </a:spcAft>
                        <a:buFont typeface="+mj-lt"/>
                        <a:buAutoNum type="arabicPeriod"/>
                      </a:pPr>
                      <a:r>
                        <a:rPr lang="en-GB" sz="1200" dirty="0" smtClean="0">
                          <a:latin typeface="Calibri" panose="020F0502020204030204" pitchFamily="34" charset="0"/>
                          <a:cs typeface="Calibri" panose="020F0502020204030204" pitchFamily="34" charset="0"/>
                        </a:rPr>
                        <a:t>Formulate cognitive and behavioural responses (generate an output)</a:t>
                      </a:r>
                    </a:p>
                  </a:txBody>
                  <a:tcPr marL="91425" marR="91425" marT="91425" marB="91425"/>
                </a:tc>
                <a:extLst>
                  <a:ext uri="{0D108BD9-81ED-4DB2-BD59-A6C34878D82A}">
                    <a16:rowId xmlns:a16="http://schemas.microsoft.com/office/drawing/2014/main" val="10002"/>
                  </a:ext>
                </a:extLst>
              </a:tr>
              <a:tr h="952146">
                <a:tc>
                  <a:txBody>
                    <a:bodyPr/>
                    <a:lstStyle/>
                    <a:p>
                      <a:pPr marL="0" lvl="0" indent="0" algn="l" rtl="0">
                        <a:spcBef>
                          <a:spcPts val="0"/>
                        </a:spcBef>
                        <a:spcAft>
                          <a:spcPts val="0"/>
                        </a:spcAft>
                        <a:buNone/>
                      </a:pPr>
                      <a:r>
                        <a:rPr lang="en-US" sz="1200" b="1" noProof="0" dirty="0" smtClean="0">
                          <a:latin typeface="Calibri" panose="020F0502020204030204" pitchFamily="34" charset="0"/>
                          <a:cs typeface="Calibri" panose="020F0502020204030204" pitchFamily="34" charset="0"/>
                        </a:rPr>
                        <a:t>Problem</a:t>
                      </a:r>
                      <a:r>
                        <a:rPr lang="en-US" sz="1200" b="1" baseline="0" noProof="0" dirty="0" smtClean="0">
                          <a:latin typeface="Calibri" panose="020F0502020204030204" pitchFamily="34" charset="0"/>
                          <a:cs typeface="Calibri" panose="020F0502020204030204" pitchFamily="34" charset="0"/>
                        </a:rPr>
                        <a:t> Solving</a:t>
                      </a:r>
                      <a:endParaRPr lang="en-US" sz="1200" b="1" noProof="0" dirty="0">
                        <a:latin typeface="Calibri" panose="020F0502020204030204" pitchFamily="34" charset="0"/>
                        <a:cs typeface="Calibri" panose="020F0502020204030204" pitchFamily="34" charset="0"/>
                      </a:endParaRPr>
                    </a:p>
                  </a:txBody>
                  <a:tcPr marL="91425" marR="91425" marT="91425" marB="91425" anchor="ctr"/>
                </a:tc>
                <a:tc>
                  <a:txBody>
                    <a:bodyPr/>
                    <a:lstStyle/>
                    <a:p>
                      <a:pPr marL="0" lvl="0" indent="0" algn="l" rtl="0">
                        <a:spcBef>
                          <a:spcPts val="0"/>
                        </a:spcBef>
                        <a:spcAft>
                          <a:spcPts val="0"/>
                        </a:spcAft>
                        <a:buNone/>
                      </a:pPr>
                      <a:r>
                        <a:rPr lang="en-GB" sz="1200" dirty="0" smtClean="0">
                          <a:latin typeface="Calibri" panose="020F0502020204030204" pitchFamily="34" charset="0"/>
                          <a:cs typeface="Calibri" panose="020F0502020204030204" pitchFamily="34" charset="0"/>
                        </a:rPr>
                        <a:t>Problem solving includes a series of proactive cognitive and behavioural reposes that we invest to overcome an unpleasant situation.</a:t>
                      </a:r>
                    </a:p>
                    <a:p>
                      <a:pPr marL="342900" lvl="0" indent="-342900" algn="l" rtl="0">
                        <a:spcBef>
                          <a:spcPts val="0"/>
                        </a:spcBef>
                        <a:spcAft>
                          <a:spcPts val="0"/>
                        </a:spcAft>
                        <a:buFont typeface="+mj-lt"/>
                        <a:buAutoNum type="arabicPeriod"/>
                      </a:pPr>
                      <a:r>
                        <a:rPr lang="en-GB" sz="1200" dirty="0" smtClean="0">
                          <a:latin typeface="Calibri" panose="020F0502020204030204" pitchFamily="34" charset="0"/>
                          <a:cs typeface="Calibri" panose="020F0502020204030204" pitchFamily="34" charset="0"/>
                        </a:rPr>
                        <a:t>Assessing of the underlie need (i.e., problem)</a:t>
                      </a:r>
                    </a:p>
                    <a:p>
                      <a:pPr marL="342900" lvl="0" indent="-342900" algn="l" rtl="0">
                        <a:spcBef>
                          <a:spcPts val="0"/>
                        </a:spcBef>
                        <a:spcAft>
                          <a:spcPts val="0"/>
                        </a:spcAft>
                        <a:buFont typeface="+mj-lt"/>
                        <a:buAutoNum type="arabicPeriod"/>
                      </a:pPr>
                      <a:r>
                        <a:rPr lang="en-GB" sz="1200" dirty="0" smtClean="0">
                          <a:latin typeface="Calibri" panose="020F0502020204030204" pitchFamily="34" charset="0"/>
                          <a:cs typeface="Calibri" panose="020F0502020204030204" pitchFamily="34" charset="0"/>
                        </a:rPr>
                        <a:t>Understand cause-effect dynamics (i.e., context variables)</a:t>
                      </a:r>
                    </a:p>
                    <a:p>
                      <a:pPr marL="342900" lvl="0" indent="-342900" algn="l" rtl="0">
                        <a:spcBef>
                          <a:spcPts val="0"/>
                        </a:spcBef>
                        <a:spcAft>
                          <a:spcPts val="0"/>
                        </a:spcAft>
                        <a:buFont typeface="+mj-lt"/>
                        <a:buAutoNum type="arabicPeriod"/>
                      </a:pPr>
                      <a:r>
                        <a:rPr lang="en-GB" sz="1200" dirty="0" smtClean="0">
                          <a:latin typeface="Calibri" panose="020F0502020204030204" pitchFamily="34" charset="0"/>
                          <a:cs typeface="Calibri" panose="020F0502020204030204" pitchFamily="34" charset="0"/>
                        </a:rPr>
                        <a:t>Generate a coherent solution (i.e., countermeasure)</a:t>
                      </a:r>
                    </a:p>
                  </a:txBody>
                  <a:tcPr marL="91425" marR="91425" marT="91425" marB="91425"/>
                </a:tc>
                <a:extLst>
                  <a:ext uri="{0D108BD9-81ED-4DB2-BD59-A6C34878D82A}">
                    <a16:rowId xmlns:a16="http://schemas.microsoft.com/office/drawing/2014/main" val="10003"/>
                  </a:ext>
                </a:extLst>
              </a:tr>
              <a:tr h="367647">
                <a:tc>
                  <a:txBody>
                    <a:bodyPr/>
                    <a:lstStyle/>
                    <a:p>
                      <a:pPr marL="0" lvl="0" indent="0" algn="l" rtl="0">
                        <a:spcBef>
                          <a:spcPts val="0"/>
                        </a:spcBef>
                        <a:spcAft>
                          <a:spcPts val="0"/>
                        </a:spcAft>
                        <a:buNone/>
                      </a:pPr>
                      <a:r>
                        <a:rPr lang="en-US" sz="1200" b="1" noProof="0" dirty="0" smtClean="0">
                          <a:latin typeface="Calibri" panose="020F0502020204030204" pitchFamily="34" charset="0"/>
                          <a:cs typeface="Calibri" panose="020F0502020204030204" pitchFamily="34" charset="0"/>
                        </a:rPr>
                        <a:t>Decision Making</a:t>
                      </a:r>
                      <a:endParaRPr lang="en-US" sz="1200" b="1" noProof="0" dirty="0">
                        <a:latin typeface="Calibri" panose="020F0502020204030204" pitchFamily="34" charset="0"/>
                        <a:cs typeface="Calibri" panose="020F0502020204030204" pitchFamily="34" charset="0"/>
                      </a:endParaRPr>
                    </a:p>
                  </a:txBody>
                  <a:tcPr marL="91425" marR="91425" marT="91425" marB="91425" anchor="ctr"/>
                </a:tc>
                <a:tc>
                  <a:txBody>
                    <a:bodyPr/>
                    <a:lstStyle/>
                    <a:p>
                      <a:pPr marL="0" lvl="0" indent="0" algn="l" rtl="0">
                        <a:spcBef>
                          <a:spcPts val="0"/>
                        </a:spcBef>
                        <a:spcAft>
                          <a:spcPts val="0"/>
                        </a:spcAft>
                        <a:buNone/>
                      </a:pPr>
                      <a:r>
                        <a:rPr lang="en-GB" sz="1200" dirty="0" smtClean="0">
                          <a:latin typeface="Calibri" panose="020F0502020204030204" pitchFamily="34" charset="0"/>
                          <a:cs typeface="Calibri" panose="020F0502020204030204" pitchFamily="34" charset="0"/>
                        </a:rPr>
                        <a:t>The process leading to the formulation of decisions and coherent actions</a:t>
                      </a:r>
                      <a:endParaRPr sz="1200" dirty="0">
                        <a:latin typeface="Calibri" panose="020F0502020204030204" pitchFamily="34" charset="0"/>
                        <a:cs typeface="Calibri" panose="020F0502020204030204" pitchFamily="34" charset="0"/>
                      </a:endParaRPr>
                    </a:p>
                  </a:txBody>
                  <a:tcPr marL="91425" marR="91425" marT="91425" marB="91425"/>
                </a:tc>
                <a:extLst>
                  <a:ext uri="{0D108BD9-81ED-4DB2-BD59-A6C34878D82A}">
                    <a16:rowId xmlns:a16="http://schemas.microsoft.com/office/drawing/2014/main" val="10004"/>
                  </a:ext>
                </a:extLst>
              </a:tr>
              <a:tr h="367647">
                <a:tc>
                  <a:txBody>
                    <a:bodyPr/>
                    <a:lstStyle/>
                    <a:p>
                      <a:pPr marL="0" lvl="0" indent="0" algn="l" rtl="0">
                        <a:spcBef>
                          <a:spcPts val="0"/>
                        </a:spcBef>
                        <a:spcAft>
                          <a:spcPts val="0"/>
                        </a:spcAft>
                        <a:buNone/>
                      </a:pPr>
                      <a:r>
                        <a:rPr lang="it-IT" sz="1200" b="1" dirty="0" smtClean="0">
                          <a:latin typeface="Calibri" panose="020F0502020204030204" pitchFamily="34" charset="0"/>
                          <a:cs typeface="Calibri" panose="020F0502020204030204" pitchFamily="34" charset="0"/>
                        </a:rPr>
                        <a:t>Design</a:t>
                      </a:r>
                      <a:r>
                        <a:rPr lang="it-IT" sz="1200" b="1" baseline="0" dirty="0" smtClean="0">
                          <a:latin typeface="Calibri" panose="020F0502020204030204" pitchFamily="34" charset="0"/>
                          <a:cs typeface="Calibri" panose="020F0502020204030204" pitchFamily="34" charset="0"/>
                        </a:rPr>
                        <a:t> Thinking</a:t>
                      </a:r>
                      <a:endParaRPr sz="1200" b="1" dirty="0">
                        <a:latin typeface="Calibri" panose="020F0502020204030204" pitchFamily="34" charset="0"/>
                        <a:cs typeface="Calibri" panose="020F0502020204030204" pitchFamily="34" charset="0"/>
                      </a:endParaRPr>
                    </a:p>
                  </a:txBody>
                  <a:tcPr marL="91425" marR="91425" marT="91425" marB="91425" anchor="ctr"/>
                </a:tc>
                <a:tc>
                  <a:txBody>
                    <a:bodyPr/>
                    <a:lstStyle/>
                    <a:p>
                      <a:pPr marL="0" lvl="0" indent="0" algn="l" rtl="0">
                        <a:spcBef>
                          <a:spcPts val="0"/>
                        </a:spcBef>
                        <a:spcAft>
                          <a:spcPts val="0"/>
                        </a:spcAft>
                        <a:buNone/>
                      </a:pPr>
                      <a:r>
                        <a:rPr lang="en-GB" sz="1200" dirty="0" smtClean="0">
                          <a:latin typeface="Calibri" panose="020F0502020204030204" pitchFamily="34" charset="0"/>
                          <a:cs typeface="Calibri" panose="020F0502020204030204" pitchFamily="34" charset="0"/>
                        </a:rPr>
                        <a:t>According to a common definition, design thinking is about stimulating ideas that generate value. </a:t>
                      </a:r>
                    </a:p>
                  </a:txBody>
                  <a:tcPr marL="91425" marR="91425" marT="91425" marB="91425"/>
                </a:tc>
                <a:extLst>
                  <a:ext uri="{0D108BD9-81ED-4DB2-BD59-A6C34878D82A}">
                    <a16:rowId xmlns:a16="http://schemas.microsoft.com/office/drawing/2014/main" val="10005"/>
                  </a:ext>
                </a:extLst>
              </a:tr>
              <a:tr h="520846">
                <a:tc>
                  <a:txBody>
                    <a:bodyPr/>
                    <a:lstStyle/>
                    <a:p>
                      <a:pPr marL="0" lvl="0" indent="0" algn="l" rtl="0">
                        <a:spcBef>
                          <a:spcPts val="0"/>
                        </a:spcBef>
                        <a:spcAft>
                          <a:spcPts val="0"/>
                        </a:spcAft>
                        <a:buNone/>
                      </a:pPr>
                      <a:r>
                        <a:rPr lang="en-US" sz="1200" b="1" noProof="0" dirty="0" smtClean="0">
                          <a:latin typeface="Calibri" panose="020F0502020204030204" pitchFamily="34" charset="0"/>
                          <a:cs typeface="Calibri" panose="020F0502020204030204" pitchFamily="34" charset="0"/>
                        </a:rPr>
                        <a:t>Analytical</a:t>
                      </a:r>
                      <a:r>
                        <a:rPr lang="it-IT" sz="1200" b="1" dirty="0" smtClean="0">
                          <a:latin typeface="Calibri" panose="020F0502020204030204" pitchFamily="34" charset="0"/>
                          <a:cs typeface="Calibri" panose="020F0502020204030204" pitchFamily="34" charset="0"/>
                        </a:rPr>
                        <a:t> Thinking </a:t>
                      </a:r>
                      <a:endParaRPr sz="1200" b="1" dirty="0">
                        <a:latin typeface="Calibri" panose="020F0502020204030204" pitchFamily="34" charset="0"/>
                        <a:cs typeface="Calibri" panose="020F0502020204030204" pitchFamily="34" charset="0"/>
                      </a:endParaRPr>
                    </a:p>
                  </a:txBody>
                  <a:tcPr marL="91425" marR="91425" marT="91425" marB="91425" anchor="ctr"/>
                </a:tc>
                <a:tc>
                  <a:txBody>
                    <a:bodyPr/>
                    <a:lstStyle/>
                    <a:p>
                      <a:pPr marL="0" lvl="0" indent="0" algn="l" rtl="0">
                        <a:spcBef>
                          <a:spcPts val="0"/>
                        </a:spcBef>
                        <a:spcAft>
                          <a:spcPts val="0"/>
                        </a:spcAft>
                        <a:buNone/>
                      </a:pPr>
                      <a:r>
                        <a:rPr lang="en-GB" sz="1200" dirty="0" smtClean="0">
                          <a:latin typeface="Calibri" panose="020F0502020204030204" pitchFamily="34" charset="0"/>
                          <a:cs typeface="Calibri" panose="020F0502020204030204" pitchFamily="34" charset="0"/>
                        </a:rPr>
                        <a:t>The capability to extrapolate meaningful information from a problem-solving scenario, identify key elements of relevance to develop practical solutions</a:t>
                      </a:r>
                      <a:endParaRPr sz="1200" dirty="0">
                        <a:latin typeface="Calibri" panose="020F0502020204030204" pitchFamily="34" charset="0"/>
                        <a:cs typeface="Calibri" panose="020F0502020204030204" pitchFamily="34" charset="0"/>
                      </a:endParaRPr>
                    </a:p>
                  </a:txBody>
                  <a:tcPr marL="91425" marR="91425" marT="91425" marB="91425"/>
                </a:tc>
                <a:extLst>
                  <a:ext uri="{0D108BD9-81ED-4DB2-BD59-A6C34878D82A}">
                    <a16:rowId xmlns:a16="http://schemas.microsoft.com/office/drawing/2014/main" val="10006"/>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pic>
        <p:nvPicPr>
          <p:cNvPr id="125" name="Google Shape;125;g104e1d1c3c9_0_6"/>
          <p:cNvPicPr preferRelativeResize="0"/>
          <p:nvPr/>
        </p:nvPicPr>
        <p:blipFill rotWithShape="1">
          <a:blip r:embed="rId3">
            <a:alphaModFix/>
          </a:blip>
          <a:srcRect/>
          <a:stretch/>
        </p:blipFill>
        <p:spPr>
          <a:xfrm>
            <a:off x="331940" y="0"/>
            <a:ext cx="1435564" cy="1552183"/>
          </a:xfrm>
          <a:prstGeom prst="rect">
            <a:avLst/>
          </a:prstGeom>
          <a:solidFill>
            <a:srgbClr val="00B84F"/>
          </a:solidFill>
          <a:ln>
            <a:noFill/>
          </a:ln>
        </p:spPr>
      </p:pic>
      <p:pic>
        <p:nvPicPr>
          <p:cNvPr id="126" name="Google Shape;126;g104e1d1c3c9_0_6"/>
          <p:cNvPicPr preferRelativeResize="0"/>
          <p:nvPr/>
        </p:nvPicPr>
        <p:blipFill rotWithShape="1">
          <a:blip r:embed="rId4">
            <a:alphaModFix/>
          </a:blip>
          <a:srcRect l="26346" t="4797" b="9"/>
          <a:stretch/>
        </p:blipFill>
        <p:spPr>
          <a:xfrm>
            <a:off x="8999220" y="5978128"/>
            <a:ext cx="3017520" cy="853440"/>
          </a:xfrm>
          <a:prstGeom prst="rect">
            <a:avLst/>
          </a:prstGeom>
          <a:noFill/>
          <a:ln>
            <a:noFill/>
          </a:ln>
        </p:spPr>
      </p:pic>
      <p:sp>
        <p:nvSpPr>
          <p:cNvPr id="127" name="Google Shape;127;g104e1d1c3c9_0_6"/>
          <p:cNvSpPr txBox="1"/>
          <p:nvPr/>
        </p:nvSpPr>
        <p:spPr>
          <a:xfrm>
            <a:off x="1775512" y="312214"/>
            <a:ext cx="8640976" cy="5850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dirty="0" smtClean="0">
                <a:solidFill>
                  <a:schemeClr val="dk1"/>
                </a:solidFill>
                <a:latin typeface="Calibri"/>
                <a:ea typeface="Calibri"/>
                <a:cs typeface="Calibri"/>
                <a:sym typeface="Calibri"/>
              </a:rPr>
              <a:t>Unit 1. About Scenario Making</a:t>
            </a:r>
            <a:endParaRPr lang="en-US" sz="3200" b="1" dirty="0">
              <a:solidFill>
                <a:schemeClr val="dk1"/>
              </a:solidFill>
              <a:latin typeface="Calibri"/>
              <a:ea typeface="Calibri"/>
              <a:cs typeface="Calibri"/>
              <a:sym typeface="Calibri"/>
            </a:endParaRPr>
          </a:p>
        </p:txBody>
      </p:sp>
      <p:sp>
        <p:nvSpPr>
          <p:cNvPr id="128" name="Google Shape;128;g104e1d1c3c9_0_6"/>
          <p:cNvSpPr txBox="1"/>
          <p:nvPr/>
        </p:nvSpPr>
        <p:spPr>
          <a:xfrm>
            <a:off x="413359" y="6554569"/>
            <a:ext cx="47118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200">
                <a:solidFill>
                  <a:schemeClr val="dk1"/>
                </a:solidFill>
                <a:latin typeface="Calibri"/>
                <a:ea typeface="Calibri"/>
                <a:cs typeface="Calibri"/>
                <a:sym typeface="Calibri"/>
              </a:rPr>
              <a:t>Project number 2020-1-FR01-KA204-079823</a:t>
            </a:r>
            <a:endParaRPr sz="1200">
              <a:solidFill>
                <a:schemeClr val="dk1"/>
              </a:solidFill>
              <a:latin typeface="Calibri"/>
              <a:ea typeface="Calibri"/>
              <a:cs typeface="Calibri"/>
              <a:sym typeface="Calibri"/>
            </a:endParaRPr>
          </a:p>
        </p:txBody>
      </p:sp>
      <p:sp>
        <p:nvSpPr>
          <p:cNvPr id="6" name="Google Shape;110;p3"/>
          <p:cNvSpPr txBox="1"/>
          <p:nvPr/>
        </p:nvSpPr>
        <p:spPr>
          <a:xfrm>
            <a:off x="1486359" y="1278371"/>
            <a:ext cx="9219282" cy="3539390"/>
          </a:xfrm>
          <a:prstGeom prst="rect">
            <a:avLst/>
          </a:prstGeom>
          <a:noFill/>
          <a:ln>
            <a:noFill/>
          </a:ln>
        </p:spPr>
        <p:txBody>
          <a:bodyPr spcFirstLastPara="1" wrap="square" lIns="91425" tIns="45700" rIns="91425" bIns="45700" anchor="t" anchorCtr="0">
            <a:spAutoFit/>
          </a:bodyPr>
          <a:lstStyle/>
          <a:p>
            <a:pPr lvl="0" algn="just"/>
            <a:r>
              <a:rPr lang="en-GB" sz="2800" dirty="0">
                <a:solidFill>
                  <a:schemeClr val="dk1"/>
                </a:solidFill>
                <a:latin typeface="Calibri"/>
                <a:ea typeface="Calibri"/>
                <a:cs typeface="Calibri"/>
                <a:sym typeface="Calibri"/>
              </a:rPr>
              <a:t>Scenario making (aka scenario thinking and scenario analysis) is a method deriving from military intelligence. </a:t>
            </a:r>
          </a:p>
          <a:p>
            <a:pPr lvl="0" algn="just"/>
            <a:endParaRPr lang="en-GB" sz="2800" dirty="0">
              <a:solidFill>
                <a:schemeClr val="dk1"/>
              </a:solidFill>
              <a:latin typeface="Calibri"/>
              <a:ea typeface="Calibri"/>
              <a:cs typeface="Calibri"/>
              <a:sym typeface="Calibri"/>
            </a:endParaRPr>
          </a:p>
          <a:p>
            <a:pPr lvl="0" algn="just"/>
            <a:r>
              <a:rPr lang="en-GB" sz="2800" dirty="0">
                <a:solidFill>
                  <a:schemeClr val="dk1"/>
                </a:solidFill>
                <a:latin typeface="Calibri"/>
                <a:ea typeface="Calibri"/>
                <a:cs typeface="Calibri"/>
                <a:sym typeface="Calibri"/>
              </a:rPr>
              <a:t>Businesses and organisation began to rely on it to define and brainstorm on long-term strategic plans.</a:t>
            </a:r>
          </a:p>
          <a:p>
            <a:pPr lvl="0" algn="just"/>
            <a:endParaRPr lang="en-GB" sz="2800" dirty="0">
              <a:solidFill>
                <a:schemeClr val="dk1"/>
              </a:solidFill>
              <a:latin typeface="Calibri"/>
              <a:ea typeface="Calibri"/>
              <a:cs typeface="Calibri"/>
              <a:sym typeface="Calibri"/>
            </a:endParaRPr>
          </a:p>
          <a:p>
            <a:pPr lvl="0" algn="just"/>
            <a:r>
              <a:rPr lang="en-GB" sz="2800" dirty="0">
                <a:solidFill>
                  <a:schemeClr val="dk1"/>
                </a:solidFill>
                <a:latin typeface="Calibri"/>
                <a:ea typeface="Calibri"/>
                <a:cs typeface="Calibri"/>
                <a:sym typeface="Calibri"/>
              </a:rPr>
              <a:t>In recent years, scenario making became quite common even in other Social Sciences.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pic>
        <p:nvPicPr>
          <p:cNvPr id="125" name="Google Shape;125;g104e1d1c3c9_0_6"/>
          <p:cNvPicPr preferRelativeResize="0"/>
          <p:nvPr/>
        </p:nvPicPr>
        <p:blipFill rotWithShape="1">
          <a:blip r:embed="rId3">
            <a:alphaModFix/>
          </a:blip>
          <a:srcRect/>
          <a:stretch/>
        </p:blipFill>
        <p:spPr>
          <a:xfrm>
            <a:off x="331940" y="0"/>
            <a:ext cx="1435564" cy="1552183"/>
          </a:xfrm>
          <a:prstGeom prst="rect">
            <a:avLst/>
          </a:prstGeom>
          <a:solidFill>
            <a:srgbClr val="00B84F"/>
          </a:solidFill>
          <a:ln>
            <a:noFill/>
          </a:ln>
        </p:spPr>
      </p:pic>
      <p:pic>
        <p:nvPicPr>
          <p:cNvPr id="126" name="Google Shape;126;g104e1d1c3c9_0_6"/>
          <p:cNvPicPr preferRelativeResize="0"/>
          <p:nvPr/>
        </p:nvPicPr>
        <p:blipFill rotWithShape="1">
          <a:blip r:embed="rId4">
            <a:alphaModFix/>
          </a:blip>
          <a:srcRect l="26346" t="4797" b="9"/>
          <a:stretch/>
        </p:blipFill>
        <p:spPr>
          <a:xfrm>
            <a:off x="8999220" y="5978128"/>
            <a:ext cx="3017520" cy="853440"/>
          </a:xfrm>
          <a:prstGeom prst="rect">
            <a:avLst/>
          </a:prstGeom>
          <a:noFill/>
          <a:ln>
            <a:noFill/>
          </a:ln>
        </p:spPr>
      </p:pic>
      <p:sp>
        <p:nvSpPr>
          <p:cNvPr id="127" name="Google Shape;127;g104e1d1c3c9_0_6"/>
          <p:cNvSpPr txBox="1"/>
          <p:nvPr/>
        </p:nvSpPr>
        <p:spPr>
          <a:xfrm>
            <a:off x="1775512" y="312214"/>
            <a:ext cx="8640976" cy="5850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dirty="0" smtClean="0">
                <a:solidFill>
                  <a:schemeClr val="dk1"/>
                </a:solidFill>
                <a:latin typeface="Calibri"/>
                <a:ea typeface="Calibri"/>
                <a:cs typeface="Calibri"/>
                <a:sym typeface="Calibri"/>
              </a:rPr>
              <a:t>Unit 1. About Scenario Making</a:t>
            </a:r>
            <a:endParaRPr lang="en-US" sz="3200" b="1" dirty="0">
              <a:solidFill>
                <a:schemeClr val="dk1"/>
              </a:solidFill>
              <a:latin typeface="Calibri"/>
              <a:ea typeface="Calibri"/>
              <a:cs typeface="Calibri"/>
              <a:sym typeface="Calibri"/>
            </a:endParaRPr>
          </a:p>
        </p:txBody>
      </p:sp>
      <p:sp>
        <p:nvSpPr>
          <p:cNvPr id="128" name="Google Shape;128;g104e1d1c3c9_0_6"/>
          <p:cNvSpPr txBox="1"/>
          <p:nvPr/>
        </p:nvSpPr>
        <p:spPr>
          <a:xfrm>
            <a:off x="413359" y="6554569"/>
            <a:ext cx="47118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200">
                <a:solidFill>
                  <a:schemeClr val="dk1"/>
                </a:solidFill>
                <a:latin typeface="Calibri"/>
                <a:ea typeface="Calibri"/>
                <a:cs typeface="Calibri"/>
                <a:sym typeface="Calibri"/>
              </a:rPr>
              <a:t>Project number 2020-1-FR01-KA204-079823</a:t>
            </a:r>
            <a:endParaRPr sz="1200">
              <a:solidFill>
                <a:schemeClr val="dk1"/>
              </a:solidFill>
              <a:latin typeface="Calibri"/>
              <a:ea typeface="Calibri"/>
              <a:cs typeface="Calibri"/>
              <a:sym typeface="Calibri"/>
            </a:endParaRPr>
          </a:p>
        </p:txBody>
      </p:sp>
      <p:sp>
        <p:nvSpPr>
          <p:cNvPr id="6" name="Google Shape;110;p3"/>
          <p:cNvSpPr txBox="1"/>
          <p:nvPr/>
        </p:nvSpPr>
        <p:spPr>
          <a:xfrm>
            <a:off x="1486359" y="1278371"/>
            <a:ext cx="9219282" cy="3970277"/>
          </a:xfrm>
          <a:prstGeom prst="rect">
            <a:avLst/>
          </a:prstGeom>
          <a:noFill/>
          <a:ln>
            <a:noFill/>
          </a:ln>
        </p:spPr>
        <p:txBody>
          <a:bodyPr spcFirstLastPara="1" wrap="square" lIns="91425" tIns="45700" rIns="91425" bIns="45700" anchor="t" anchorCtr="0">
            <a:spAutoFit/>
          </a:bodyPr>
          <a:lstStyle/>
          <a:p>
            <a:pPr lvl="0" algn="just"/>
            <a:r>
              <a:rPr lang="en-GB" sz="2800">
                <a:solidFill>
                  <a:schemeClr val="dk1"/>
                </a:solidFill>
                <a:latin typeface="Calibri"/>
                <a:ea typeface="Calibri"/>
                <a:cs typeface="Calibri"/>
                <a:sym typeface="Calibri"/>
              </a:rPr>
              <a:t>Scenario making implies sophisticated cognitive abilities that help people in anticipating and understanding plausible futures, their most likely outcomes, and adequate ways to approach these alternative scenarios from a behavioural perspective.</a:t>
            </a:r>
          </a:p>
          <a:p>
            <a:pPr lvl="0" algn="just"/>
            <a:endParaRPr lang="en-GB" sz="2800">
              <a:solidFill>
                <a:schemeClr val="dk1"/>
              </a:solidFill>
              <a:latin typeface="Calibri"/>
              <a:ea typeface="Calibri"/>
              <a:cs typeface="Calibri"/>
              <a:sym typeface="Calibri"/>
            </a:endParaRPr>
          </a:p>
          <a:p>
            <a:pPr lvl="0" algn="just"/>
            <a:r>
              <a:rPr lang="en-GB" sz="2800">
                <a:solidFill>
                  <a:schemeClr val="dk1"/>
                </a:solidFill>
                <a:latin typeface="Calibri"/>
                <a:ea typeface="Calibri"/>
                <a:cs typeface="Calibri"/>
                <a:sym typeface="Calibri"/>
              </a:rPr>
              <a:t>Particularly in Psychology (psychotherapy), scenario making is used by professionals to help people in building confidence, greater self-efficacy and self-awareness.</a:t>
            </a:r>
            <a:endParaRPr lang="en-GB" sz="28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77291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pic>
        <p:nvPicPr>
          <p:cNvPr id="125" name="Google Shape;125;g104e1d1c3c9_0_6"/>
          <p:cNvPicPr preferRelativeResize="0"/>
          <p:nvPr/>
        </p:nvPicPr>
        <p:blipFill rotWithShape="1">
          <a:blip r:embed="rId3">
            <a:alphaModFix/>
          </a:blip>
          <a:srcRect/>
          <a:stretch/>
        </p:blipFill>
        <p:spPr>
          <a:xfrm>
            <a:off x="331940" y="0"/>
            <a:ext cx="1435564" cy="1552183"/>
          </a:xfrm>
          <a:prstGeom prst="rect">
            <a:avLst/>
          </a:prstGeom>
          <a:solidFill>
            <a:srgbClr val="00B84F"/>
          </a:solidFill>
          <a:ln>
            <a:noFill/>
          </a:ln>
        </p:spPr>
      </p:pic>
      <p:pic>
        <p:nvPicPr>
          <p:cNvPr id="126" name="Google Shape;126;g104e1d1c3c9_0_6"/>
          <p:cNvPicPr preferRelativeResize="0"/>
          <p:nvPr/>
        </p:nvPicPr>
        <p:blipFill rotWithShape="1">
          <a:blip r:embed="rId4">
            <a:alphaModFix/>
          </a:blip>
          <a:srcRect l="26346" t="4797" b="9"/>
          <a:stretch/>
        </p:blipFill>
        <p:spPr>
          <a:xfrm>
            <a:off x="8999220" y="5978128"/>
            <a:ext cx="3017520" cy="853440"/>
          </a:xfrm>
          <a:prstGeom prst="rect">
            <a:avLst/>
          </a:prstGeom>
          <a:noFill/>
          <a:ln>
            <a:noFill/>
          </a:ln>
        </p:spPr>
      </p:pic>
      <p:sp>
        <p:nvSpPr>
          <p:cNvPr id="127" name="Google Shape;127;g104e1d1c3c9_0_6"/>
          <p:cNvSpPr txBox="1"/>
          <p:nvPr/>
        </p:nvSpPr>
        <p:spPr>
          <a:xfrm>
            <a:off x="1775512" y="312214"/>
            <a:ext cx="8640976" cy="5850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dirty="0" smtClean="0">
                <a:solidFill>
                  <a:schemeClr val="dk1"/>
                </a:solidFill>
                <a:latin typeface="Calibri"/>
                <a:ea typeface="Calibri"/>
                <a:cs typeface="Calibri"/>
                <a:sym typeface="Calibri"/>
              </a:rPr>
              <a:t>Unit 2. Learning Outcomes</a:t>
            </a:r>
            <a:endParaRPr lang="en-US" sz="3200" b="1" dirty="0">
              <a:solidFill>
                <a:schemeClr val="dk1"/>
              </a:solidFill>
              <a:latin typeface="Calibri"/>
              <a:ea typeface="Calibri"/>
              <a:cs typeface="Calibri"/>
              <a:sym typeface="Calibri"/>
            </a:endParaRPr>
          </a:p>
        </p:txBody>
      </p:sp>
      <p:sp>
        <p:nvSpPr>
          <p:cNvPr id="128" name="Google Shape;128;g104e1d1c3c9_0_6"/>
          <p:cNvSpPr txBox="1"/>
          <p:nvPr/>
        </p:nvSpPr>
        <p:spPr>
          <a:xfrm>
            <a:off x="413359" y="6554569"/>
            <a:ext cx="47118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200">
                <a:solidFill>
                  <a:schemeClr val="dk1"/>
                </a:solidFill>
                <a:latin typeface="Calibri"/>
                <a:ea typeface="Calibri"/>
                <a:cs typeface="Calibri"/>
                <a:sym typeface="Calibri"/>
              </a:rPr>
              <a:t>Project number 2020-1-FR01-KA204-079823</a:t>
            </a:r>
            <a:endParaRPr sz="1200">
              <a:solidFill>
                <a:schemeClr val="dk1"/>
              </a:solidFill>
              <a:latin typeface="Calibri"/>
              <a:ea typeface="Calibri"/>
              <a:cs typeface="Calibri"/>
              <a:sym typeface="Calibri"/>
            </a:endParaRPr>
          </a:p>
        </p:txBody>
      </p:sp>
      <p:sp>
        <p:nvSpPr>
          <p:cNvPr id="6" name="Google Shape;110;p3"/>
          <p:cNvSpPr txBox="1"/>
          <p:nvPr/>
        </p:nvSpPr>
        <p:spPr>
          <a:xfrm>
            <a:off x="1486359" y="1278371"/>
            <a:ext cx="9219282" cy="3539390"/>
          </a:xfrm>
          <a:prstGeom prst="rect">
            <a:avLst/>
          </a:prstGeom>
          <a:noFill/>
          <a:ln>
            <a:noFill/>
          </a:ln>
        </p:spPr>
        <p:txBody>
          <a:bodyPr spcFirstLastPara="1" wrap="square" lIns="91425" tIns="45700" rIns="91425" bIns="45700" anchor="t" anchorCtr="0">
            <a:spAutoFit/>
          </a:bodyPr>
          <a:lstStyle/>
          <a:p>
            <a:pPr lvl="0" algn="just"/>
            <a:r>
              <a:rPr lang="en-GB" sz="2800" dirty="0" smtClean="0">
                <a:solidFill>
                  <a:schemeClr val="dk1"/>
                </a:solidFill>
                <a:latin typeface="Calibri"/>
                <a:ea typeface="Calibri"/>
                <a:cs typeface="Calibri"/>
                <a:sym typeface="Calibri"/>
              </a:rPr>
              <a:t>The </a:t>
            </a:r>
            <a:r>
              <a:rPr lang="en-GB" sz="2800" dirty="0">
                <a:solidFill>
                  <a:schemeClr val="dk1"/>
                </a:solidFill>
                <a:latin typeface="Calibri"/>
                <a:ea typeface="Calibri"/>
                <a:cs typeface="Calibri"/>
                <a:sym typeface="Calibri"/>
              </a:rPr>
              <a:t>scenario making exercise can be used to strengthen your:  </a:t>
            </a:r>
          </a:p>
          <a:p>
            <a:pPr lvl="0" algn="just"/>
            <a:endParaRPr lang="en-GB" sz="2800" dirty="0">
              <a:solidFill>
                <a:schemeClr val="dk1"/>
              </a:solidFill>
              <a:latin typeface="Calibri"/>
              <a:ea typeface="Calibri"/>
              <a:cs typeface="Calibri"/>
              <a:sym typeface="Calibri"/>
            </a:endParaRPr>
          </a:p>
          <a:p>
            <a:pPr marL="457200" lvl="0" indent="-457200" algn="just">
              <a:buFont typeface="Arial" panose="020B0604020202020204" pitchFamily="34" charset="0"/>
              <a:buChar char="•"/>
            </a:pPr>
            <a:r>
              <a:rPr lang="en-GB" sz="2800" dirty="0">
                <a:solidFill>
                  <a:schemeClr val="dk1"/>
                </a:solidFill>
                <a:latin typeface="Calibri"/>
                <a:ea typeface="Calibri"/>
                <a:cs typeface="Calibri"/>
                <a:sym typeface="Calibri"/>
              </a:rPr>
              <a:t>Critical (aka Analytical) thinking</a:t>
            </a:r>
          </a:p>
          <a:p>
            <a:pPr marL="457200" lvl="0" indent="-457200" algn="just">
              <a:buFont typeface="Arial" panose="020B0604020202020204" pitchFamily="34" charset="0"/>
              <a:buChar char="•"/>
            </a:pPr>
            <a:r>
              <a:rPr lang="en-GB" sz="2800" dirty="0">
                <a:solidFill>
                  <a:schemeClr val="dk1"/>
                </a:solidFill>
                <a:latin typeface="Calibri"/>
                <a:ea typeface="Calibri"/>
                <a:cs typeface="Calibri"/>
                <a:sym typeface="Calibri"/>
              </a:rPr>
              <a:t>Problem solving</a:t>
            </a:r>
          </a:p>
          <a:p>
            <a:pPr marL="457200" lvl="0" indent="-457200" algn="just">
              <a:buFont typeface="Arial" panose="020B0604020202020204" pitchFamily="34" charset="0"/>
              <a:buChar char="•"/>
            </a:pPr>
            <a:r>
              <a:rPr lang="en-GB" sz="2800" dirty="0">
                <a:solidFill>
                  <a:schemeClr val="dk1"/>
                </a:solidFill>
                <a:latin typeface="Calibri"/>
                <a:ea typeface="Calibri"/>
                <a:cs typeface="Calibri"/>
                <a:sym typeface="Calibri"/>
              </a:rPr>
              <a:t>Creativity</a:t>
            </a:r>
          </a:p>
          <a:p>
            <a:pPr marL="457200" lvl="0" indent="-457200" algn="just">
              <a:buFont typeface="Arial" panose="020B0604020202020204" pitchFamily="34" charset="0"/>
              <a:buChar char="•"/>
            </a:pPr>
            <a:r>
              <a:rPr lang="en-GB" sz="2800" dirty="0">
                <a:solidFill>
                  <a:schemeClr val="dk1"/>
                </a:solidFill>
                <a:latin typeface="Calibri"/>
                <a:ea typeface="Calibri"/>
                <a:cs typeface="Calibri"/>
                <a:sym typeface="Calibri"/>
              </a:rPr>
              <a:t>Cognitive reactiveness to emotional and spatial stimuli</a:t>
            </a:r>
          </a:p>
          <a:p>
            <a:pPr marL="457200" lvl="0" indent="-457200" algn="just">
              <a:buFont typeface="Arial" panose="020B0604020202020204" pitchFamily="34" charset="0"/>
              <a:buChar char="•"/>
            </a:pPr>
            <a:r>
              <a:rPr lang="en-GB" sz="2800" dirty="0">
                <a:solidFill>
                  <a:schemeClr val="dk1"/>
                </a:solidFill>
                <a:latin typeface="Calibri"/>
                <a:ea typeface="Calibri"/>
                <a:cs typeface="Calibri"/>
                <a:sym typeface="Calibri"/>
              </a:rPr>
              <a:t>Design Thinking</a:t>
            </a:r>
          </a:p>
          <a:p>
            <a:pPr lvl="0" algn="just"/>
            <a:endParaRPr lang="en-GB" sz="28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865107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pic>
        <p:nvPicPr>
          <p:cNvPr id="125" name="Google Shape;125;g104e1d1c3c9_0_6"/>
          <p:cNvPicPr preferRelativeResize="0"/>
          <p:nvPr/>
        </p:nvPicPr>
        <p:blipFill rotWithShape="1">
          <a:blip r:embed="rId3">
            <a:alphaModFix/>
          </a:blip>
          <a:srcRect/>
          <a:stretch/>
        </p:blipFill>
        <p:spPr>
          <a:xfrm>
            <a:off x="331940" y="0"/>
            <a:ext cx="1435564" cy="1552183"/>
          </a:xfrm>
          <a:prstGeom prst="rect">
            <a:avLst/>
          </a:prstGeom>
          <a:solidFill>
            <a:srgbClr val="00B84F"/>
          </a:solidFill>
          <a:ln>
            <a:noFill/>
          </a:ln>
        </p:spPr>
      </p:pic>
      <p:pic>
        <p:nvPicPr>
          <p:cNvPr id="126" name="Google Shape;126;g104e1d1c3c9_0_6"/>
          <p:cNvPicPr preferRelativeResize="0"/>
          <p:nvPr/>
        </p:nvPicPr>
        <p:blipFill rotWithShape="1">
          <a:blip r:embed="rId4">
            <a:alphaModFix/>
          </a:blip>
          <a:srcRect l="26346" t="4797" b="9"/>
          <a:stretch/>
        </p:blipFill>
        <p:spPr>
          <a:xfrm>
            <a:off x="8999220" y="5978128"/>
            <a:ext cx="3017520" cy="853440"/>
          </a:xfrm>
          <a:prstGeom prst="rect">
            <a:avLst/>
          </a:prstGeom>
          <a:noFill/>
          <a:ln>
            <a:noFill/>
          </a:ln>
        </p:spPr>
      </p:pic>
      <p:sp>
        <p:nvSpPr>
          <p:cNvPr id="127" name="Google Shape;127;g104e1d1c3c9_0_6"/>
          <p:cNvSpPr txBox="1"/>
          <p:nvPr/>
        </p:nvSpPr>
        <p:spPr>
          <a:xfrm>
            <a:off x="1775512" y="312214"/>
            <a:ext cx="8640976" cy="5850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dirty="0" smtClean="0">
                <a:solidFill>
                  <a:schemeClr val="dk1"/>
                </a:solidFill>
                <a:latin typeface="Calibri"/>
                <a:ea typeface="Calibri"/>
                <a:cs typeface="Calibri"/>
                <a:sym typeface="Calibri"/>
              </a:rPr>
              <a:t>Unit 2. Learning Outcomes</a:t>
            </a:r>
            <a:endParaRPr lang="en-US" sz="3200" b="1" dirty="0">
              <a:solidFill>
                <a:schemeClr val="dk1"/>
              </a:solidFill>
              <a:latin typeface="Calibri"/>
              <a:ea typeface="Calibri"/>
              <a:cs typeface="Calibri"/>
              <a:sym typeface="Calibri"/>
            </a:endParaRPr>
          </a:p>
        </p:txBody>
      </p:sp>
      <p:sp>
        <p:nvSpPr>
          <p:cNvPr id="128" name="Google Shape;128;g104e1d1c3c9_0_6"/>
          <p:cNvSpPr txBox="1"/>
          <p:nvPr/>
        </p:nvSpPr>
        <p:spPr>
          <a:xfrm>
            <a:off x="413359" y="6554569"/>
            <a:ext cx="47118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200">
                <a:solidFill>
                  <a:schemeClr val="dk1"/>
                </a:solidFill>
                <a:latin typeface="Calibri"/>
                <a:ea typeface="Calibri"/>
                <a:cs typeface="Calibri"/>
                <a:sym typeface="Calibri"/>
              </a:rPr>
              <a:t>Project number 2020-1-FR01-KA204-079823</a:t>
            </a:r>
            <a:endParaRPr sz="1200">
              <a:solidFill>
                <a:schemeClr val="dk1"/>
              </a:solidFill>
              <a:latin typeface="Calibri"/>
              <a:ea typeface="Calibri"/>
              <a:cs typeface="Calibri"/>
              <a:sym typeface="Calibri"/>
            </a:endParaRPr>
          </a:p>
        </p:txBody>
      </p:sp>
      <p:sp>
        <p:nvSpPr>
          <p:cNvPr id="6" name="Google Shape;110;p3"/>
          <p:cNvSpPr txBox="1"/>
          <p:nvPr/>
        </p:nvSpPr>
        <p:spPr>
          <a:xfrm>
            <a:off x="1486359" y="1278371"/>
            <a:ext cx="9219282" cy="4401164"/>
          </a:xfrm>
          <a:prstGeom prst="rect">
            <a:avLst/>
          </a:prstGeom>
          <a:noFill/>
          <a:ln>
            <a:noFill/>
          </a:ln>
        </p:spPr>
        <p:txBody>
          <a:bodyPr spcFirstLastPara="1" wrap="square" lIns="91425" tIns="45700" rIns="91425" bIns="45700" anchor="t" anchorCtr="0">
            <a:spAutoFit/>
          </a:bodyPr>
          <a:lstStyle/>
          <a:p>
            <a:pPr lvl="0" algn="just"/>
            <a:r>
              <a:rPr lang="en-GB" sz="2800" b="1" i="1" dirty="0" smtClean="0">
                <a:solidFill>
                  <a:srgbClr val="0070C0"/>
                </a:solidFill>
                <a:latin typeface="Calibri"/>
                <a:ea typeface="Calibri"/>
                <a:cs typeface="Calibri"/>
                <a:sym typeface="Calibri"/>
              </a:rPr>
              <a:t>2.1 Critical </a:t>
            </a:r>
            <a:r>
              <a:rPr lang="en-GB" sz="2800" b="1" i="1" dirty="0">
                <a:solidFill>
                  <a:srgbClr val="0070C0"/>
                </a:solidFill>
                <a:latin typeface="Calibri"/>
                <a:ea typeface="Calibri"/>
                <a:cs typeface="Calibri"/>
                <a:sym typeface="Calibri"/>
              </a:rPr>
              <a:t>(</a:t>
            </a:r>
            <a:r>
              <a:rPr lang="en-GB" sz="2800" b="1" i="1" dirty="0" smtClean="0">
                <a:solidFill>
                  <a:srgbClr val="0070C0"/>
                </a:solidFill>
                <a:latin typeface="Calibri"/>
                <a:ea typeface="Calibri"/>
                <a:cs typeface="Calibri"/>
                <a:sym typeface="Calibri"/>
              </a:rPr>
              <a:t>and </a:t>
            </a:r>
            <a:r>
              <a:rPr lang="en-GB" sz="2800" b="1" i="1" dirty="0">
                <a:solidFill>
                  <a:srgbClr val="0070C0"/>
                </a:solidFill>
                <a:latin typeface="Calibri"/>
                <a:ea typeface="Calibri"/>
                <a:cs typeface="Calibri"/>
                <a:sym typeface="Calibri"/>
              </a:rPr>
              <a:t>Analytical) </a:t>
            </a:r>
            <a:r>
              <a:rPr lang="en-GB" sz="2800" b="1" i="1" dirty="0" smtClean="0">
                <a:solidFill>
                  <a:srgbClr val="0070C0"/>
                </a:solidFill>
                <a:latin typeface="Calibri"/>
                <a:ea typeface="Calibri"/>
                <a:cs typeface="Calibri"/>
                <a:sym typeface="Calibri"/>
              </a:rPr>
              <a:t>thinking</a:t>
            </a:r>
          </a:p>
          <a:p>
            <a:pPr lvl="0" algn="just"/>
            <a:endParaRPr lang="en-GB" sz="2800" b="1" i="1" dirty="0">
              <a:solidFill>
                <a:srgbClr val="0070C0"/>
              </a:solidFill>
              <a:latin typeface="Calibri"/>
              <a:ea typeface="Calibri"/>
              <a:cs typeface="Calibri"/>
              <a:sym typeface="Calibri"/>
            </a:endParaRPr>
          </a:p>
          <a:p>
            <a:pPr lvl="0" algn="just">
              <a:buClrTx/>
            </a:pPr>
            <a:r>
              <a:rPr lang="en-GB" sz="2800" kern="1200" dirty="0">
                <a:solidFill>
                  <a:prstClr val="black"/>
                </a:solidFill>
                <a:latin typeface="Calibri" panose="020F0502020204030204"/>
                <a:ea typeface="+mn-ea"/>
                <a:cs typeface="+mn-cs"/>
              </a:rPr>
              <a:t>By critical thinking, we refer to that subconscious action that we all rely on to:</a:t>
            </a:r>
          </a:p>
          <a:p>
            <a:pPr lvl="0" algn="just">
              <a:buClrTx/>
            </a:pPr>
            <a:endParaRPr lang="en-GB" sz="2800" kern="1200" dirty="0">
              <a:solidFill>
                <a:prstClr val="black"/>
              </a:solidFill>
              <a:latin typeface="Calibri" panose="020F0502020204030204"/>
              <a:ea typeface="+mn-ea"/>
              <a:cs typeface="+mn-cs"/>
            </a:endParaRPr>
          </a:p>
          <a:p>
            <a:pPr marL="514350" lvl="0" indent="-514350" algn="just">
              <a:buClrTx/>
              <a:buFont typeface="+mj-lt"/>
              <a:buAutoNum type="arabicPeriod"/>
            </a:pPr>
            <a:r>
              <a:rPr lang="en-GB" sz="2800" kern="1200" dirty="0">
                <a:solidFill>
                  <a:prstClr val="black"/>
                </a:solidFill>
                <a:latin typeface="Calibri" panose="020F0502020204030204"/>
                <a:ea typeface="+mn-ea"/>
                <a:cs typeface="+mn-cs"/>
              </a:rPr>
              <a:t>Understand our surroundings </a:t>
            </a:r>
            <a:r>
              <a:rPr lang="en-GB" sz="2800" kern="1200" dirty="0" smtClean="0">
                <a:solidFill>
                  <a:prstClr val="black"/>
                </a:solidFill>
                <a:latin typeface="Calibri" panose="020F0502020204030204"/>
                <a:ea typeface="+mn-ea"/>
                <a:cs typeface="+mn-cs"/>
              </a:rPr>
              <a:t>(</a:t>
            </a:r>
            <a:r>
              <a:rPr lang="en-GB" sz="2800" b="1" kern="1200" dirty="0" smtClean="0">
                <a:solidFill>
                  <a:srgbClr val="0070C0"/>
                </a:solidFill>
                <a:latin typeface="Calibri" panose="020F0502020204030204"/>
                <a:ea typeface="+mn-ea"/>
                <a:cs typeface="+mn-cs"/>
              </a:rPr>
              <a:t>gathering </a:t>
            </a:r>
            <a:r>
              <a:rPr lang="en-GB" sz="2800" b="1" kern="1200" dirty="0">
                <a:solidFill>
                  <a:srgbClr val="0070C0"/>
                </a:solidFill>
                <a:latin typeface="Calibri" panose="020F0502020204030204"/>
                <a:ea typeface="+mn-ea"/>
                <a:cs typeface="+mn-cs"/>
              </a:rPr>
              <a:t>external Inputs</a:t>
            </a:r>
            <a:r>
              <a:rPr lang="en-GB" sz="2800" kern="1200" dirty="0">
                <a:solidFill>
                  <a:prstClr val="black"/>
                </a:solidFill>
                <a:latin typeface="Calibri" panose="020F0502020204030204"/>
                <a:ea typeface="+mn-ea"/>
                <a:cs typeface="+mn-cs"/>
              </a:rPr>
              <a:t>) </a:t>
            </a:r>
          </a:p>
          <a:p>
            <a:pPr marL="514350" lvl="0" indent="-514350" algn="just">
              <a:buClrTx/>
              <a:buFont typeface="+mj-lt"/>
              <a:buAutoNum type="arabicPeriod"/>
            </a:pPr>
            <a:r>
              <a:rPr lang="en-GB" sz="2800" kern="1200" dirty="0">
                <a:solidFill>
                  <a:prstClr val="black"/>
                </a:solidFill>
                <a:latin typeface="Calibri" panose="020F0502020204030204"/>
                <a:ea typeface="+mn-ea"/>
                <a:cs typeface="+mn-cs"/>
              </a:rPr>
              <a:t>Process the information (</a:t>
            </a:r>
            <a:r>
              <a:rPr lang="en-GB" sz="2800" b="1" kern="1200" dirty="0">
                <a:solidFill>
                  <a:srgbClr val="0070C0"/>
                </a:solidFill>
                <a:latin typeface="Calibri" panose="020F0502020204030204"/>
                <a:ea typeface="+mn-ea"/>
                <a:cs typeface="+mn-cs"/>
              </a:rPr>
              <a:t>elaborate the source and nature of inputs</a:t>
            </a:r>
            <a:r>
              <a:rPr lang="en-GB" sz="2800" kern="1200" dirty="0">
                <a:solidFill>
                  <a:prstClr val="black"/>
                </a:solidFill>
                <a:latin typeface="Calibri" panose="020F0502020204030204"/>
                <a:ea typeface="+mn-ea"/>
                <a:cs typeface="+mn-cs"/>
              </a:rPr>
              <a:t>)</a:t>
            </a:r>
          </a:p>
          <a:p>
            <a:pPr marL="514350" lvl="0" indent="-514350" algn="just">
              <a:buClrTx/>
              <a:buFont typeface="+mj-lt"/>
              <a:buAutoNum type="arabicPeriod"/>
            </a:pPr>
            <a:r>
              <a:rPr lang="en-GB" sz="2800" kern="1200" dirty="0">
                <a:solidFill>
                  <a:prstClr val="black"/>
                </a:solidFill>
                <a:latin typeface="Calibri" panose="020F0502020204030204"/>
                <a:ea typeface="+mn-ea"/>
                <a:cs typeface="+mn-cs"/>
              </a:rPr>
              <a:t>Formulate cognitive and behavioural responses (</a:t>
            </a:r>
            <a:r>
              <a:rPr lang="en-GB" sz="2800" b="1" kern="1200" dirty="0">
                <a:solidFill>
                  <a:srgbClr val="0070C0"/>
                </a:solidFill>
                <a:latin typeface="Calibri" panose="020F0502020204030204"/>
                <a:ea typeface="+mn-ea"/>
                <a:cs typeface="+mn-cs"/>
              </a:rPr>
              <a:t>generate an output</a:t>
            </a:r>
            <a:r>
              <a:rPr lang="en-GB" sz="2800" kern="1200" dirty="0" smtClean="0">
                <a:solidFill>
                  <a:prstClr val="black"/>
                </a:solidFill>
                <a:latin typeface="Calibri" panose="020F0502020204030204"/>
                <a:ea typeface="+mn-ea"/>
                <a:cs typeface="+mn-cs"/>
              </a:rPr>
              <a:t>)</a:t>
            </a:r>
            <a:endParaRPr lang="en-GB" sz="2800" kern="1200" dirty="0">
              <a:solidFill>
                <a:prstClr val="black"/>
              </a:solidFill>
              <a:latin typeface="Calibri" panose="020F0502020204030204"/>
              <a:ea typeface="+mn-ea"/>
              <a:cs typeface="+mn-cs"/>
            </a:endParaRPr>
          </a:p>
        </p:txBody>
      </p:sp>
      <p:pic>
        <p:nvPicPr>
          <p:cNvPr id="3" name="Immagine 2"/>
          <p:cNvPicPr>
            <a:picLocks noChangeAspect="1"/>
          </p:cNvPicPr>
          <p:nvPr/>
        </p:nvPicPr>
        <p:blipFill>
          <a:blip r:embed="rId5"/>
          <a:stretch>
            <a:fillRect/>
          </a:stretch>
        </p:blipFill>
        <p:spPr>
          <a:xfrm>
            <a:off x="10195759" y="675790"/>
            <a:ext cx="624442" cy="1568646"/>
          </a:xfrm>
          <a:prstGeom prst="rect">
            <a:avLst/>
          </a:prstGeom>
        </p:spPr>
      </p:pic>
    </p:spTree>
    <p:extLst>
      <p:ext uri="{BB962C8B-B14F-4D97-AF65-F5344CB8AC3E}">
        <p14:creationId xmlns:p14="http://schemas.microsoft.com/office/powerpoint/2010/main" val="3124105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pic>
        <p:nvPicPr>
          <p:cNvPr id="125" name="Google Shape;125;g104e1d1c3c9_0_6"/>
          <p:cNvPicPr preferRelativeResize="0"/>
          <p:nvPr/>
        </p:nvPicPr>
        <p:blipFill rotWithShape="1">
          <a:blip r:embed="rId3">
            <a:alphaModFix/>
          </a:blip>
          <a:srcRect/>
          <a:stretch/>
        </p:blipFill>
        <p:spPr>
          <a:xfrm>
            <a:off x="331940" y="0"/>
            <a:ext cx="1435564" cy="1552183"/>
          </a:xfrm>
          <a:prstGeom prst="rect">
            <a:avLst/>
          </a:prstGeom>
          <a:solidFill>
            <a:srgbClr val="00B84F"/>
          </a:solidFill>
          <a:ln>
            <a:noFill/>
          </a:ln>
        </p:spPr>
      </p:pic>
      <p:pic>
        <p:nvPicPr>
          <p:cNvPr id="126" name="Google Shape;126;g104e1d1c3c9_0_6"/>
          <p:cNvPicPr preferRelativeResize="0"/>
          <p:nvPr/>
        </p:nvPicPr>
        <p:blipFill rotWithShape="1">
          <a:blip r:embed="rId4">
            <a:alphaModFix/>
          </a:blip>
          <a:srcRect l="26346" t="4797" b="9"/>
          <a:stretch/>
        </p:blipFill>
        <p:spPr>
          <a:xfrm>
            <a:off x="8999220" y="5978128"/>
            <a:ext cx="3017520" cy="853440"/>
          </a:xfrm>
          <a:prstGeom prst="rect">
            <a:avLst/>
          </a:prstGeom>
          <a:noFill/>
          <a:ln>
            <a:noFill/>
          </a:ln>
        </p:spPr>
      </p:pic>
      <p:sp>
        <p:nvSpPr>
          <p:cNvPr id="127" name="Google Shape;127;g104e1d1c3c9_0_6"/>
          <p:cNvSpPr txBox="1"/>
          <p:nvPr/>
        </p:nvSpPr>
        <p:spPr>
          <a:xfrm>
            <a:off x="1775512" y="312214"/>
            <a:ext cx="8640976" cy="5850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dirty="0" smtClean="0">
                <a:solidFill>
                  <a:schemeClr val="dk1"/>
                </a:solidFill>
                <a:latin typeface="Calibri"/>
                <a:ea typeface="Calibri"/>
                <a:cs typeface="Calibri"/>
                <a:sym typeface="Calibri"/>
              </a:rPr>
              <a:t>Unit 2. Learning Outcomes</a:t>
            </a:r>
            <a:endParaRPr lang="en-US" sz="3200" b="1" dirty="0">
              <a:solidFill>
                <a:schemeClr val="dk1"/>
              </a:solidFill>
              <a:latin typeface="Calibri"/>
              <a:ea typeface="Calibri"/>
              <a:cs typeface="Calibri"/>
              <a:sym typeface="Calibri"/>
            </a:endParaRPr>
          </a:p>
        </p:txBody>
      </p:sp>
      <p:sp>
        <p:nvSpPr>
          <p:cNvPr id="128" name="Google Shape;128;g104e1d1c3c9_0_6"/>
          <p:cNvSpPr txBox="1"/>
          <p:nvPr/>
        </p:nvSpPr>
        <p:spPr>
          <a:xfrm>
            <a:off x="413359" y="6554569"/>
            <a:ext cx="47118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200">
                <a:solidFill>
                  <a:schemeClr val="dk1"/>
                </a:solidFill>
                <a:latin typeface="Calibri"/>
                <a:ea typeface="Calibri"/>
                <a:cs typeface="Calibri"/>
                <a:sym typeface="Calibri"/>
              </a:rPr>
              <a:t>Project number 2020-1-FR01-KA204-079823</a:t>
            </a:r>
            <a:endParaRPr sz="1200">
              <a:solidFill>
                <a:schemeClr val="dk1"/>
              </a:solidFill>
              <a:latin typeface="Calibri"/>
              <a:ea typeface="Calibri"/>
              <a:cs typeface="Calibri"/>
              <a:sym typeface="Calibri"/>
            </a:endParaRPr>
          </a:p>
        </p:txBody>
      </p:sp>
      <p:sp>
        <p:nvSpPr>
          <p:cNvPr id="6" name="Google Shape;110;p3"/>
          <p:cNvSpPr txBox="1"/>
          <p:nvPr/>
        </p:nvSpPr>
        <p:spPr>
          <a:xfrm>
            <a:off x="1486359" y="1278371"/>
            <a:ext cx="9219282" cy="4401164"/>
          </a:xfrm>
          <a:prstGeom prst="rect">
            <a:avLst/>
          </a:prstGeom>
          <a:noFill/>
          <a:ln>
            <a:noFill/>
          </a:ln>
        </p:spPr>
        <p:txBody>
          <a:bodyPr spcFirstLastPara="1" wrap="square" lIns="91425" tIns="45700" rIns="91425" bIns="45700" anchor="t" anchorCtr="0">
            <a:spAutoFit/>
          </a:bodyPr>
          <a:lstStyle/>
          <a:p>
            <a:pPr lvl="0" algn="just"/>
            <a:r>
              <a:rPr lang="en-GB" sz="2800" b="1" i="1" dirty="0" smtClean="0">
                <a:solidFill>
                  <a:srgbClr val="0070C0"/>
                </a:solidFill>
                <a:latin typeface="Calibri"/>
                <a:ea typeface="Calibri"/>
                <a:cs typeface="Calibri"/>
                <a:sym typeface="Calibri"/>
              </a:rPr>
              <a:t>2.2 Problem Solving</a:t>
            </a:r>
            <a:endParaRPr lang="en-GB" sz="2800" b="1" i="1" dirty="0">
              <a:solidFill>
                <a:srgbClr val="0070C0"/>
              </a:solidFill>
              <a:latin typeface="Calibri"/>
              <a:ea typeface="Calibri"/>
              <a:cs typeface="Calibri"/>
              <a:sym typeface="Calibri"/>
            </a:endParaRPr>
          </a:p>
          <a:p>
            <a:pPr lvl="0" algn="just"/>
            <a:endParaRPr lang="en-GB" sz="2800" b="1" i="1" dirty="0">
              <a:solidFill>
                <a:srgbClr val="0070C0"/>
              </a:solidFill>
              <a:latin typeface="Calibri"/>
              <a:ea typeface="Calibri"/>
              <a:cs typeface="Calibri"/>
              <a:sym typeface="Calibri"/>
            </a:endParaRPr>
          </a:p>
          <a:p>
            <a:pPr lvl="0" algn="just">
              <a:buClrTx/>
            </a:pPr>
            <a:r>
              <a:rPr lang="en-GB" sz="2800" kern="1200" dirty="0">
                <a:solidFill>
                  <a:prstClr val="black"/>
                </a:solidFill>
                <a:latin typeface="Calibri" panose="020F0502020204030204"/>
                <a:ea typeface="+mn-ea"/>
                <a:cs typeface="+mn-cs"/>
              </a:rPr>
              <a:t>Problem solving includes a series of proactive cognitive and behavioural reposes that we invest to overcome an unpleasant </a:t>
            </a:r>
            <a:r>
              <a:rPr lang="en-GB" sz="2800" kern="1200" dirty="0" smtClean="0">
                <a:solidFill>
                  <a:prstClr val="black"/>
                </a:solidFill>
                <a:latin typeface="Calibri" panose="020F0502020204030204"/>
                <a:ea typeface="+mn-ea"/>
                <a:cs typeface="+mn-cs"/>
              </a:rPr>
              <a:t>situation. Problem </a:t>
            </a:r>
            <a:r>
              <a:rPr lang="en-GB" sz="2800" kern="1200" dirty="0">
                <a:solidFill>
                  <a:prstClr val="black"/>
                </a:solidFill>
                <a:latin typeface="Calibri" panose="020F0502020204030204"/>
                <a:ea typeface="+mn-ea"/>
                <a:cs typeface="+mn-cs"/>
              </a:rPr>
              <a:t>solving starts with:</a:t>
            </a:r>
          </a:p>
          <a:p>
            <a:pPr lvl="0" algn="just">
              <a:buClrTx/>
            </a:pPr>
            <a:endParaRPr lang="en-GB" sz="2800" kern="1200" dirty="0">
              <a:solidFill>
                <a:prstClr val="black"/>
              </a:solidFill>
              <a:latin typeface="Calibri" panose="020F0502020204030204"/>
              <a:ea typeface="+mn-ea"/>
              <a:cs typeface="+mn-cs"/>
            </a:endParaRPr>
          </a:p>
          <a:p>
            <a:pPr marL="514350" lvl="0" indent="-514350" algn="just">
              <a:buClrTx/>
              <a:buFont typeface="+mj-lt"/>
              <a:buAutoNum type="arabicPeriod"/>
            </a:pPr>
            <a:r>
              <a:rPr lang="en-GB" sz="2800" kern="1200" dirty="0">
                <a:solidFill>
                  <a:prstClr val="black"/>
                </a:solidFill>
                <a:latin typeface="Calibri" panose="020F0502020204030204"/>
                <a:ea typeface="+mn-ea"/>
                <a:cs typeface="+mn-cs"/>
              </a:rPr>
              <a:t>Assessing of the underlie need (i.e., </a:t>
            </a:r>
            <a:r>
              <a:rPr lang="en-GB" sz="2800" b="1" kern="1200" dirty="0">
                <a:solidFill>
                  <a:srgbClr val="0070C0"/>
                </a:solidFill>
                <a:latin typeface="Calibri" panose="020F0502020204030204"/>
                <a:ea typeface="+mn-ea"/>
                <a:cs typeface="+mn-cs"/>
              </a:rPr>
              <a:t>problem</a:t>
            </a:r>
            <a:r>
              <a:rPr lang="en-GB" sz="2800" kern="1200" dirty="0">
                <a:solidFill>
                  <a:prstClr val="black"/>
                </a:solidFill>
                <a:latin typeface="Calibri" panose="020F0502020204030204"/>
                <a:ea typeface="+mn-ea"/>
                <a:cs typeface="+mn-cs"/>
              </a:rPr>
              <a:t>)</a:t>
            </a:r>
          </a:p>
          <a:p>
            <a:pPr marL="514350" lvl="0" indent="-514350" algn="just">
              <a:buClrTx/>
              <a:buFont typeface="+mj-lt"/>
              <a:buAutoNum type="arabicPeriod"/>
            </a:pPr>
            <a:r>
              <a:rPr lang="en-GB" sz="2800" kern="1200" dirty="0">
                <a:solidFill>
                  <a:prstClr val="black"/>
                </a:solidFill>
                <a:latin typeface="Calibri" panose="020F0502020204030204"/>
                <a:ea typeface="+mn-ea"/>
                <a:cs typeface="+mn-cs"/>
              </a:rPr>
              <a:t>Understand cause-effect dynamics (i.e., </a:t>
            </a:r>
            <a:r>
              <a:rPr lang="en-GB" sz="2800" b="1" kern="1200" dirty="0">
                <a:solidFill>
                  <a:srgbClr val="0070C0"/>
                </a:solidFill>
                <a:latin typeface="Calibri" panose="020F0502020204030204"/>
                <a:ea typeface="+mn-ea"/>
                <a:cs typeface="+mn-cs"/>
              </a:rPr>
              <a:t>context variables</a:t>
            </a:r>
            <a:r>
              <a:rPr lang="en-GB" sz="2800" kern="1200" dirty="0">
                <a:solidFill>
                  <a:prstClr val="black"/>
                </a:solidFill>
                <a:latin typeface="Calibri" panose="020F0502020204030204"/>
                <a:ea typeface="+mn-ea"/>
                <a:cs typeface="+mn-cs"/>
              </a:rPr>
              <a:t>)</a:t>
            </a:r>
          </a:p>
          <a:p>
            <a:pPr marL="514350" lvl="0" indent="-514350" algn="just">
              <a:buClrTx/>
              <a:buFont typeface="+mj-lt"/>
              <a:buAutoNum type="arabicPeriod"/>
            </a:pPr>
            <a:r>
              <a:rPr lang="en-GB" sz="2800" kern="1200" dirty="0">
                <a:solidFill>
                  <a:prstClr val="black"/>
                </a:solidFill>
                <a:latin typeface="Calibri" panose="020F0502020204030204"/>
                <a:ea typeface="+mn-ea"/>
                <a:cs typeface="+mn-cs"/>
              </a:rPr>
              <a:t>Generate a coherent solution (i.e., </a:t>
            </a:r>
            <a:r>
              <a:rPr lang="en-GB" sz="2800" b="1" kern="1200" dirty="0">
                <a:solidFill>
                  <a:srgbClr val="0070C0"/>
                </a:solidFill>
                <a:latin typeface="Calibri" panose="020F0502020204030204"/>
                <a:ea typeface="+mn-ea"/>
                <a:cs typeface="+mn-cs"/>
              </a:rPr>
              <a:t>countermeasure</a:t>
            </a:r>
            <a:r>
              <a:rPr lang="en-GB" sz="2800" kern="1200" dirty="0">
                <a:solidFill>
                  <a:prstClr val="black"/>
                </a:solidFill>
                <a:latin typeface="Calibri" panose="020F0502020204030204"/>
                <a:ea typeface="+mn-ea"/>
                <a:cs typeface="+mn-cs"/>
              </a:rPr>
              <a:t>)</a:t>
            </a:r>
          </a:p>
          <a:p>
            <a:pPr lvl="0" algn="just">
              <a:buClrTx/>
            </a:pPr>
            <a:endParaRPr lang="en-GB" sz="2800" kern="1200" dirty="0">
              <a:solidFill>
                <a:prstClr val="black"/>
              </a:solidFill>
              <a:latin typeface="Calibri" panose="020F0502020204030204"/>
              <a:ea typeface="+mn-ea"/>
              <a:cs typeface="+mn-cs"/>
            </a:endParaRPr>
          </a:p>
        </p:txBody>
      </p:sp>
      <p:pic>
        <p:nvPicPr>
          <p:cNvPr id="2" name="Immagine 1"/>
          <p:cNvPicPr>
            <a:picLocks noChangeAspect="1"/>
          </p:cNvPicPr>
          <p:nvPr/>
        </p:nvPicPr>
        <p:blipFill>
          <a:blip r:embed="rId5"/>
          <a:stretch>
            <a:fillRect/>
          </a:stretch>
        </p:blipFill>
        <p:spPr>
          <a:xfrm>
            <a:off x="9532898" y="881947"/>
            <a:ext cx="1783195" cy="1340471"/>
          </a:xfrm>
          <a:prstGeom prst="rect">
            <a:avLst/>
          </a:prstGeom>
        </p:spPr>
      </p:pic>
    </p:spTree>
    <p:extLst>
      <p:ext uri="{BB962C8B-B14F-4D97-AF65-F5344CB8AC3E}">
        <p14:creationId xmlns:p14="http://schemas.microsoft.com/office/powerpoint/2010/main" val="85518620"/>
      </p:ext>
    </p:extLst>
  </p:cSld>
  <p:clrMapOvr>
    <a:masterClrMapping/>
  </p:clrMapOvr>
</p:sld>
</file>

<file path=ppt/theme/theme1.xml><?xml version="1.0" encoding="utf-8"?>
<a:theme xmlns:a="http://schemas.openxmlformats.org/drawingml/2006/main" name="Thèm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1455</Words>
  <Application>Microsoft Office PowerPoint</Application>
  <PresentationFormat>Widescreen</PresentationFormat>
  <Paragraphs>215</Paragraphs>
  <Slides>23</Slides>
  <Notes>23</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23</vt:i4>
      </vt:variant>
    </vt:vector>
  </HeadingPairs>
  <TitlesOfParts>
    <vt:vector size="27" baseType="lpstr">
      <vt:lpstr>Arial</vt:lpstr>
      <vt:lpstr>Calibri</vt:lpstr>
      <vt:lpstr>Merriweather Sans</vt:lpstr>
      <vt:lpstr>Thème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Noémie Govindin</dc:creator>
  <cp:lastModifiedBy>IHF Bruxelles</cp:lastModifiedBy>
  <cp:revision>11</cp:revision>
  <dcterms:created xsi:type="dcterms:W3CDTF">2021-04-29T13:43:45Z</dcterms:created>
  <dcterms:modified xsi:type="dcterms:W3CDTF">2021-12-30T14:57:00Z</dcterms:modified>
</cp:coreProperties>
</file>