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61"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jBW6aMNmdXjNQscMxd2GSQDoGhu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8A7F3B0-D828-473F-A7AA-0DDA3139FFC6}">
  <a:tblStyle styleId="{D8A7F3B0-D828-473F-A7AA-0DDA3139FFC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9361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8205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6521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374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2830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5955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6741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9646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1297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5035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5649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6123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84441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8462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1141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3170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4e1d1c3c9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04e1d1c3c9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450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8" Type="http://schemas.openxmlformats.org/officeDocument/2006/relationships/hyperlink" Target="mailto:disk-project@googlegroups.com" TargetMode="External"/><Relationship Id="rId3" Type="http://schemas.openxmlformats.org/officeDocument/2006/relationships/image" Target="../media/image15.png"/><Relationship Id="rId7"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s://diskproject.eu/" TargetMode="External"/><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a:stretch/>
        </p:blipFill>
        <p:spPr>
          <a:xfrm>
            <a:off x="1821122" y="228600"/>
            <a:ext cx="2395220" cy="2438400"/>
          </a:xfrm>
          <a:prstGeom prst="rect">
            <a:avLst/>
          </a:prstGeom>
          <a:solidFill>
            <a:srgbClr val="00B84F"/>
          </a:solidFill>
          <a:ln>
            <a:noFill/>
          </a:ln>
        </p:spPr>
      </p:pic>
      <p:sp>
        <p:nvSpPr>
          <p:cNvPr id="90" name="Google Shape;90;p1"/>
          <p:cNvSpPr txBox="1"/>
          <p:nvPr/>
        </p:nvSpPr>
        <p:spPr>
          <a:xfrm>
            <a:off x="-50224" y="3662630"/>
            <a:ext cx="6138000" cy="193895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3200" b="1" i="0" u="none" strike="noStrike" cap="none" dirty="0">
                <a:solidFill>
                  <a:srgbClr val="00B84F"/>
                </a:solidFill>
                <a:latin typeface="Calibri"/>
                <a:ea typeface="Calibri"/>
                <a:cs typeface="Calibri"/>
                <a:sym typeface="Calibri"/>
              </a:rPr>
              <a:t>Digital Skills for an </a:t>
            </a:r>
            <a:r>
              <a:rPr lang="en-US" sz="3200" b="1" i="0" u="none" strike="noStrike" cap="none" dirty="0">
                <a:solidFill>
                  <a:srgbClr val="00B84F"/>
                </a:solidFill>
                <a:latin typeface="Calibri"/>
                <a:ea typeface="Calibri"/>
                <a:cs typeface="Calibri"/>
                <a:sym typeface="Calibri"/>
              </a:rPr>
              <a:t>Ageing</a:t>
            </a:r>
            <a:r>
              <a:rPr lang="fr-FR" sz="3200" b="1" i="0" u="none" strike="noStrike" cap="none" dirty="0">
                <a:solidFill>
                  <a:srgbClr val="00B84F"/>
                </a:solidFill>
                <a:latin typeface="Calibri"/>
                <a:ea typeface="Calibri"/>
                <a:cs typeface="Calibri"/>
                <a:sym typeface="Calibri"/>
              </a:rPr>
              <a:t> Europe</a:t>
            </a:r>
            <a:br>
              <a:rPr lang="fr-FR" sz="2800" b="1" i="0" u="none" strike="noStrike" cap="none" dirty="0">
                <a:solidFill>
                  <a:srgbClr val="00B84F"/>
                </a:solidFill>
                <a:latin typeface="Calibri"/>
                <a:ea typeface="Calibri"/>
                <a:cs typeface="Calibri"/>
                <a:sym typeface="Calibri"/>
              </a:rPr>
            </a:br>
            <a:endParaRPr sz="2800" b="1" i="0" u="none" strike="noStrike" cap="none" dirty="0">
              <a:solidFill>
                <a:srgbClr val="00B84F"/>
              </a:solidFill>
              <a:latin typeface="Calibri"/>
              <a:ea typeface="Calibri"/>
              <a:cs typeface="Calibri"/>
              <a:sym typeface="Calibri"/>
            </a:endParaRPr>
          </a:p>
          <a:p>
            <a:pPr lvl="0" algn="ctr"/>
            <a:r>
              <a:rPr lang="el-GR" sz="2000" dirty="0">
                <a:solidFill>
                  <a:schemeClr val="dk1"/>
                </a:solidFill>
                <a:latin typeface="Calibri"/>
                <a:ea typeface="Calibri"/>
                <a:cs typeface="Calibri"/>
                <a:sym typeface="Calibri"/>
              </a:rPr>
              <a:t>Δουλεύοντας με τις αναλυτικές σας δεξιότητες: δημιουργία σεναρίων για εκτελεστικές γνωστικές λειτουργίες</a:t>
            </a:r>
            <a:endParaRPr sz="2000" b="0" i="0" u="none" strike="noStrike" cap="none" dirty="0">
              <a:solidFill>
                <a:schemeClr val="dk1"/>
              </a:solidFill>
              <a:latin typeface="Calibri"/>
              <a:ea typeface="Calibri"/>
              <a:cs typeface="Calibri"/>
              <a:sym typeface="Calibri"/>
            </a:endParaRPr>
          </a:p>
        </p:txBody>
      </p:sp>
      <p:pic>
        <p:nvPicPr>
          <p:cNvPr id="91" name="Google Shape;91;p1"/>
          <p:cNvPicPr preferRelativeResize="0"/>
          <p:nvPr/>
        </p:nvPicPr>
        <p:blipFill rotWithShape="1">
          <a:blip r:embed="rId4">
            <a:alphaModFix/>
          </a:blip>
          <a:srcRect l="26347" t="4802" r="-1"/>
          <a:stretch/>
        </p:blipFill>
        <p:spPr>
          <a:xfrm>
            <a:off x="8999220" y="5978128"/>
            <a:ext cx="3017520" cy="853440"/>
          </a:xfrm>
          <a:prstGeom prst="rect">
            <a:avLst/>
          </a:prstGeom>
          <a:noFill/>
          <a:ln>
            <a:noFill/>
          </a:ln>
        </p:spPr>
      </p:pic>
      <p:sp>
        <p:nvSpPr>
          <p:cNvPr id="92" name="Google Shape;92;p1"/>
          <p:cNvSpPr txBox="1"/>
          <p:nvPr/>
        </p:nvSpPr>
        <p:spPr>
          <a:xfrm>
            <a:off x="485024" y="6220182"/>
            <a:ext cx="471181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0" i="0" u="none" strike="noStrike" cap="none">
                <a:solidFill>
                  <a:schemeClr val="dk1"/>
                </a:solidFill>
                <a:latin typeface="Calibri"/>
                <a:ea typeface="Calibri"/>
                <a:cs typeface="Calibri"/>
                <a:sym typeface="Calibri"/>
              </a:rPr>
              <a:t>Project number 2020-1-FR01-KA204-079823</a:t>
            </a:r>
            <a:endParaRPr sz="1800">
              <a:solidFill>
                <a:schemeClr val="dk1"/>
              </a:solidFill>
              <a:latin typeface="Calibri"/>
              <a:ea typeface="Calibri"/>
              <a:cs typeface="Calibri"/>
              <a:sym typeface="Calibri"/>
            </a:endParaRPr>
          </a:p>
        </p:txBody>
      </p:sp>
      <p:pic>
        <p:nvPicPr>
          <p:cNvPr id="93" name="Google Shape;93;p1" descr="Overhead view of senior man working on laptop Free Photo"/>
          <p:cNvPicPr preferRelativeResize="0"/>
          <p:nvPr/>
        </p:nvPicPr>
        <p:blipFill rotWithShape="1">
          <a:blip r:embed="rId5">
            <a:alphaModFix/>
          </a:blip>
          <a:srcRect l="12991" t="-10929" r="13216" b="154"/>
          <a:stretch/>
        </p:blipFill>
        <p:spPr>
          <a:xfrm>
            <a:off x="5798819" y="-649144"/>
            <a:ext cx="6400801" cy="6400801"/>
          </a:xfrm>
          <a:prstGeom prst="teardrop">
            <a:avLst>
              <a:gd name="adj" fmla="val 100000"/>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2. Μαθησιακά Αποτελέσματα</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4770496"/>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2.3 </a:t>
            </a:r>
            <a:r>
              <a:rPr lang="el-GR" sz="2800" b="1" i="1" dirty="0">
                <a:solidFill>
                  <a:srgbClr val="0070C0"/>
                </a:solidFill>
                <a:latin typeface="Calibri"/>
                <a:ea typeface="Calibri"/>
                <a:cs typeface="Calibri"/>
                <a:sym typeface="Calibri"/>
              </a:rPr>
              <a:t>Δημιουργικότητα</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l-GR" sz="2400" kern="1200" dirty="0">
                <a:solidFill>
                  <a:prstClr val="black"/>
                </a:solidFill>
                <a:latin typeface="Calibri" panose="020F0502020204030204"/>
                <a:ea typeface="+mn-ea"/>
                <a:cs typeface="+mn-cs"/>
              </a:rPr>
              <a:t>Η δημιουργικότητα συνήθως ορίζεται ως η ικανότητα να επινοεί κάτι νέο, καινοτόμο και απροσδόκητο.</a:t>
            </a:r>
          </a:p>
          <a:p>
            <a:pPr lvl="0" algn="just">
              <a:buClrTx/>
            </a:pPr>
            <a:endParaRPr lang="en-GB" sz="2800" kern="1200" dirty="0">
              <a:solidFill>
                <a:prstClr val="black"/>
              </a:solidFill>
              <a:latin typeface="Calibri" panose="020F0502020204030204"/>
              <a:ea typeface="+mn-ea"/>
              <a:cs typeface="+mn-cs"/>
            </a:endParaRPr>
          </a:p>
          <a:p>
            <a:pPr lvl="0" algn="just">
              <a:buClrTx/>
            </a:pPr>
            <a:r>
              <a:rPr lang="el-GR" sz="2400" kern="1200" dirty="0">
                <a:solidFill>
                  <a:prstClr val="black"/>
                </a:solidFill>
                <a:latin typeface="Calibri" panose="020F0502020204030204"/>
                <a:ea typeface="+mn-ea"/>
                <a:cs typeface="+mn-cs"/>
              </a:rPr>
              <a:t>Στο πλαίσιο της δημιουργίας σεναρίων, η δημιουργικότητα αναφέρεται επίσης στην ικανότητα του ατόμου να:</a:t>
            </a:r>
          </a:p>
          <a:p>
            <a:pPr lvl="0" algn="just">
              <a:buClrTx/>
            </a:pPr>
            <a:endParaRPr lang="en-GB" sz="2800" kern="1200" dirty="0">
              <a:solidFill>
                <a:prstClr val="black"/>
              </a:solidFill>
              <a:latin typeface="Calibri" panose="020F0502020204030204"/>
              <a:ea typeface="+mn-ea"/>
              <a:cs typeface="+mn-cs"/>
            </a:endParaRPr>
          </a:p>
          <a:p>
            <a:pPr marL="457200" lvl="0" indent="-457200" algn="just">
              <a:buClrTx/>
              <a:buFont typeface="Arial" panose="020B0604020202020204" pitchFamily="34" charset="0"/>
              <a:buChar char="•"/>
            </a:pPr>
            <a:r>
              <a:rPr lang="el-GR" sz="2400" kern="1200" dirty="0">
                <a:solidFill>
                  <a:prstClr val="black"/>
                </a:solidFill>
                <a:latin typeface="Calibri" panose="020F0502020204030204"/>
                <a:ea typeface="+mn-ea"/>
                <a:cs typeface="+mn-cs"/>
              </a:rPr>
              <a:t>Δείτε τα πράγματα από πολλές οπτικές γωνίες</a:t>
            </a:r>
          </a:p>
          <a:p>
            <a:pPr marL="457200" lvl="0" indent="-457200" algn="just">
              <a:buClrTx/>
              <a:buFont typeface="Arial" panose="020B0604020202020204" pitchFamily="34" charset="0"/>
              <a:buChar char="•"/>
            </a:pPr>
            <a:r>
              <a:rPr lang="el-GR" sz="2400" kern="1200" dirty="0">
                <a:solidFill>
                  <a:prstClr val="black"/>
                </a:solidFill>
                <a:latin typeface="Calibri" panose="020F0502020204030204"/>
                <a:ea typeface="+mn-ea"/>
                <a:cs typeface="+mn-cs"/>
              </a:rPr>
              <a:t>Βρείτε νέα νοήματα για τα γεγονότα και τον τρόπο δράσης των ανθρώπων</a:t>
            </a:r>
          </a:p>
          <a:p>
            <a:pPr marL="457200" lvl="0" indent="-457200" algn="just">
              <a:buClrTx/>
              <a:buFont typeface="Arial" panose="020B0604020202020204" pitchFamily="34" charset="0"/>
              <a:buChar char="•"/>
            </a:pPr>
            <a:r>
              <a:rPr lang="el-GR" sz="2400" kern="1200" dirty="0">
                <a:solidFill>
                  <a:prstClr val="black"/>
                </a:solidFill>
                <a:latin typeface="Calibri" panose="020F0502020204030204"/>
                <a:ea typeface="+mn-ea"/>
                <a:cs typeface="+mn-cs"/>
              </a:rPr>
              <a:t>Δώστε νέους σκοπούς στις πράξεις</a:t>
            </a:r>
            <a:endParaRPr lang="en-GB" sz="24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9807898" y="958406"/>
            <a:ext cx="1217179" cy="1217179"/>
          </a:xfrm>
          <a:prstGeom prst="rect">
            <a:avLst/>
          </a:prstGeom>
        </p:spPr>
      </p:pic>
    </p:spTree>
    <p:extLst>
      <p:ext uri="{BB962C8B-B14F-4D97-AF65-F5344CB8AC3E}">
        <p14:creationId xmlns:p14="http://schemas.microsoft.com/office/powerpoint/2010/main" val="313094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2. Μαθησιακά Αποτελέσματα</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655171" y="1337908"/>
            <a:ext cx="9219282" cy="4278054"/>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2.4 </a:t>
            </a:r>
            <a:r>
              <a:rPr lang="el-GR" sz="2800" b="1" i="1" dirty="0">
                <a:solidFill>
                  <a:srgbClr val="0070C0"/>
                </a:solidFill>
                <a:latin typeface="Calibri"/>
                <a:ea typeface="Calibri"/>
                <a:cs typeface="Calibri"/>
                <a:sym typeface="Calibri"/>
              </a:rPr>
              <a:t>Γνωστική αντιδραστικότητα</a:t>
            </a:r>
          </a:p>
          <a:p>
            <a:pPr lvl="0" algn="just"/>
            <a:endParaRPr lang="en-GB" sz="2800" b="1" i="1" dirty="0">
              <a:solidFill>
                <a:srgbClr val="0070C0"/>
              </a:solidFill>
              <a:latin typeface="Calibri"/>
              <a:ea typeface="Calibri"/>
              <a:cs typeface="Calibri"/>
              <a:sym typeface="Calibri"/>
            </a:endParaRPr>
          </a:p>
          <a:p>
            <a:pPr lvl="0" algn="just">
              <a:buClrTx/>
            </a:pPr>
            <a:r>
              <a:rPr lang="el-GR" sz="2400" kern="1200" dirty="0">
                <a:solidFill>
                  <a:prstClr val="black"/>
                </a:solidFill>
                <a:latin typeface="Calibri" panose="020F0502020204030204"/>
                <a:ea typeface="+mn-ea"/>
                <a:cs typeface="+mn-cs"/>
              </a:rPr>
              <a:t>Με τις ασκήσεις δημιουργίας σεναρίων, έχετε την ευκαιρία να </a:t>
            </a:r>
            <a:r>
              <a:rPr lang="el-GR" sz="2400" b="1" kern="1200" dirty="0">
                <a:solidFill>
                  <a:prstClr val="black"/>
                </a:solidFill>
                <a:latin typeface="Calibri" panose="020F0502020204030204"/>
                <a:ea typeface="+mn-ea"/>
                <a:cs typeface="+mn-cs"/>
              </a:rPr>
              <a:t>ενεργοποιήσετε</a:t>
            </a:r>
            <a:r>
              <a:rPr lang="el-GR" sz="2400" kern="1200" dirty="0">
                <a:solidFill>
                  <a:prstClr val="black"/>
                </a:solidFill>
                <a:latin typeface="Calibri" panose="020F0502020204030204"/>
                <a:ea typeface="+mn-ea"/>
                <a:cs typeface="+mn-cs"/>
              </a:rPr>
              <a:t> πιο εξελιγμένες γνωστικές και συμπεριφορικές αντιδράσεις σε εξωτερικά ερεθίσματα με τρόπους που ίσως δεν είχατε ποτέ σκεφτεί.</a:t>
            </a:r>
          </a:p>
          <a:p>
            <a:pPr lvl="0" algn="just">
              <a:buClrTx/>
            </a:pPr>
            <a:endParaRPr lang="el-GR" sz="2400" kern="1200" dirty="0">
              <a:solidFill>
                <a:prstClr val="black"/>
              </a:solidFill>
              <a:latin typeface="Calibri" panose="020F0502020204030204"/>
              <a:ea typeface="+mn-ea"/>
              <a:cs typeface="+mn-cs"/>
            </a:endParaRPr>
          </a:p>
          <a:p>
            <a:pPr lvl="0" algn="just">
              <a:buClrTx/>
            </a:pPr>
            <a:r>
              <a:rPr lang="el-GR" sz="2400" kern="1200" dirty="0">
                <a:solidFill>
                  <a:prstClr val="black"/>
                </a:solidFill>
                <a:latin typeface="Calibri" panose="020F0502020204030204"/>
                <a:ea typeface="+mn-ea"/>
                <a:cs typeface="+mn-cs"/>
              </a:rPr>
              <a:t>Με άλλα λόγια, οι ασκήσεις δημιουργίας σεναρίων σας βοηθούν να εδραιώσετε μια ανανεωμένη </a:t>
            </a:r>
            <a:r>
              <a:rPr lang="el-GR" sz="2400" b="1" kern="1200" dirty="0">
                <a:solidFill>
                  <a:prstClr val="black"/>
                </a:solidFill>
                <a:latin typeface="Calibri" panose="020F0502020204030204"/>
                <a:ea typeface="+mn-ea"/>
                <a:cs typeface="+mn-cs"/>
              </a:rPr>
              <a:t>νοοτροπία</a:t>
            </a:r>
            <a:r>
              <a:rPr lang="el-GR" sz="2400" kern="1200" dirty="0">
                <a:solidFill>
                  <a:prstClr val="black"/>
                </a:solidFill>
                <a:latin typeface="Calibri" panose="020F0502020204030204"/>
                <a:ea typeface="+mn-ea"/>
                <a:cs typeface="+mn-cs"/>
              </a:rPr>
              <a:t> μέσω της οποίας διασυνδέεστε και προσεγγίζετε σύνθετες και συνηθισμένες εμπειρίες καθημερινής ζωής.</a:t>
            </a:r>
            <a:endParaRPr lang="en-GB" sz="24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9534002" y="1021243"/>
            <a:ext cx="1171639" cy="1171639"/>
          </a:xfrm>
          <a:prstGeom prst="rect">
            <a:avLst/>
          </a:prstGeom>
        </p:spPr>
      </p:pic>
    </p:spTree>
    <p:extLst>
      <p:ext uri="{BB962C8B-B14F-4D97-AF65-F5344CB8AC3E}">
        <p14:creationId xmlns:p14="http://schemas.microsoft.com/office/powerpoint/2010/main" val="4041554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2. Μαθησιακά Αποτελέσματα</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255450" y="1637465"/>
            <a:ext cx="4840550" cy="3719504"/>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2.5 </a:t>
            </a:r>
            <a:r>
              <a:rPr lang="el-GR" sz="2800" b="1" i="1" dirty="0">
                <a:solidFill>
                  <a:srgbClr val="0070C0"/>
                </a:solidFill>
                <a:latin typeface="Calibri"/>
                <a:ea typeface="Calibri"/>
                <a:cs typeface="Calibri"/>
                <a:sym typeface="Calibri"/>
              </a:rPr>
              <a:t>Σχεδιαστική λογική</a:t>
            </a:r>
          </a:p>
          <a:p>
            <a:pPr lvl="0" algn="just"/>
            <a:endParaRPr lang="en-GB" sz="2800" b="1" i="1" dirty="0">
              <a:solidFill>
                <a:srgbClr val="0070C0"/>
              </a:solidFill>
              <a:latin typeface="Calibri"/>
              <a:ea typeface="+mn-ea"/>
              <a:cs typeface="Calibri"/>
              <a:sym typeface="Calibri"/>
            </a:endParaRPr>
          </a:p>
          <a:p>
            <a:pPr lvl="0" algn="just">
              <a:buClrTx/>
            </a:pPr>
            <a:r>
              <a:rPr lang="el-GR" sz="2400" kern="1200" dirty="0">
                <a:solidFill>
                  <a:prstClr val="black"/>
                </a:solidFill>
                <a:latin typeface="Calibri" panose="020F0502020204030204"/>
                <a:ea typeface="+mn-ea"/>
                <a:cs typeface="+mn-cs"/>
              </a:rPr>
              <a:t>Σύμφωνα με έναν κοινό ορισμό, η σχεδιαστική σκέψη αφορά </a:t>
            </a:r>
            <a:r>
              <a:rPr lang="el-GR" sz="2400" b="1" kern="1200" dirty="0">
                <a:solidFill>
                  <a:srgbClr val="0070C0"/>
                </a:solidFill>
                <a:latin typeface="Calibri" panose="020F0502020204030204"/>
                <a:ea typeface="+mn-ea"/>
                <a:cs typeface="+mn-cs"/>
              </a:rPr>
              <a:t>την τόνωση ιδεών που παράγουν αξία.</a:t>
            </a:r>
          </a:p>
          <a:p>
            <a:pPr lvl="0" algn="just">
              <a:buClrTx/>
            </a:pPr>
            <a:endParaRPr lang="en-GB" sz="2400" kern="1200" dirty="0">
              <a:solidFill>
                <a:prstClr val="black"/>
              </a:solidFill>
              <a:latin typeface="Calibri" panose="020F0502020204030204"/>
              <a:ea typeface="+mn-ea"/>
              <a:cs typeface="+mn-cs"/>
            </a:endParaRPr>
          </a:p>
          <a:p>
            <a:pPr>
              <a:lnSpc>
                <a:spcPct val="107000"/>
              </a:lnSpc>
              <a:spcAft>
                <a:spcPts val="8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Το βασικό μοντέλο αναφοράς παρέχεται από το </a:t>
            </a:r>
            <a:r>
              <a:rPr lang="el-GR" sz="2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Design</a:t>
            </a:r>
            <a:r>
              <a:rPr lang="el-G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l-GR" sz="2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Thinking</a:t>
            </a:r>
            <a:r>
              <a:rPr lang="el-GR"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l-GR" sz="2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Lab</a:t>
            </a:r>
            <a:r>
              <a:rPr lang="el-GR" sz="2400" dirty="0">
                <a:effectLst/>
                <a:latin typeface="Calibri" panose="020F0502020204030204" pitchFamily="34" charset="0"/>
                <a:ea typeface="Calibri" panose="020F0502020204030204" pitchFamily="34" charset="0"/>
                <a:cs typeface="Times New Roman" panose="02020603050405020304" pitchFamily="18" charset="0"/>
              </a:rPr>
              <a:t> του Πανεπιστημίου Στάνφορντ.</a:t>
            </a:r>
          </a:p>
        </p:txBody>
      </p:sp>
      <p:pic>
        <p:nvPicPr>
          <p:cNvPr id="7" name="Picture 2" descr="Da dove arriva il Design Thinking - Train De Vie Factor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6909" y="2276326"/>
            <a:ext cx="5437745" cy="2711311"/>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p:cNvSpPr txBox="1"/>
          <p:nvPr/>
        </p:nvSpPr>
        <p:spPr>
          <a:xfrm>
            <a:off x="7258227" y="4987637"/>
            <a:ext cx="3869267" cy="369332"/>
          </a:xfrm>
          <a:prstGeom prst="rect">
            <a:avLst/>
          </a:prstGeom>
          <a:noFill/>
        </p:spPr>
        <p:txBody>
          <a:bodyPr wrap="square" rtlCol="0">
            <a:spAutoFit/>
          </a:bodyPr>
          <a:lstStyle/>
          <a:p>
            <a:r>
              <a:rPr lang="en-GB" dirty="0"/>
              <a:t>Source: d.school (Stanford University)</a:t>
            </a:r>
          </a:p>
        </p:txBody>
      </p:sp>
      <p:pic>
        <p:nvPicPr>
          <p:cNvPr id="2" name="Immagine 1"/>
          <p:cNvPicPr>
            <a:picLocks noChangeAspect="1"/>
          </p:cNvPicPr>
          <p:nvPr/>
        </p:nvPicPr>
        <p:blipFill>
          <a:blip r:embed="rId6"/>
          <a:stretch>
            <a:fillRect/>
          </a:stretch>
        </p:blipFill>
        <p:spPr>
          <a:xfrm>
            <a:off x="5344886" y="1341318"/>
            <a:ext cx="1081964" cy="819291"/>
          </a:xfrm>
          <a:prstGeom prst="rect">
            <a:avLst/>
          </a:prstGeom>
        </p:spPr>
      </p:pic>
    </p:spTree>
    <p:extLst>
      <p:ext uri="{BB962C8B-B14F-4D97-AF65-F5344CB8AC3E}">
        <p14:creationId xmlns:p14="http://schemas.microsoft.com/office/powerpoint/2010/main" val="1840861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3200" b="1" dirty="0">
                <a:solidFill>
                  <a:schemeClr val="dk1"/>
                </a:solidFill>
                <a:latin typeface="Calibri"/>
                <a:ea typeface="Calibri"/>
                <a:cs typeface="Calibri"/>
                <a:sym typeface="Calibri"/>
              </a:rPr>
              <a:t>Ενότητα 3. Η άσκηση Δημιουργίας Σεναρίου</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767504" y="1307343"/>
            <a:ext cx="9219282" cy="4647386"/>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3.1 </a:t>
            </a:r>
            <a:r>
              <a:rPr lang="el-GR" sz="2800" b="1" i="1" dirty="0">
                <a:solidFill>
                  <a:srgbClr val="0070C0"/>
                </a:solidFill>
                <a:latin typeface="Calibri"/>
                <a:ea typeface="Calibri"/>
                <a:cs typeface="Calibri"/>
                <a:sym typeface="Calibri"/>
              </a:rPr>
              <a:t>Πώς ορίζετε ένα σενάριο;</a:t>
            </a:r>
            <a:endParaRPr lang="en-US" sz="2800" b="1" i="1" dirty="0">
              <a:solidFill>
                <a:srgbClr val="0070C0"/>
              </a:solidFill>
              <a:latin typeface="Calibri"/>
              <a:ea typeface="Calibri"/>
              <a:cs typeface="Calibri"/>
              <a:sym typeface="Calibri"/>
            </a:endParaRPr>
          </a:p>
          <a:p>
            <a:pPr lvl="0" algn="just"/>
            <a:endParaRPr lang="en-US" sz="2800" b="1" i="1" dirty="0">
              <a:solidFill>
                <a:srgbClr val="0070C0"/>
              </a:solidFill>
              <a:latin typeface="Calibri"/>
              <a:ea typeface="Calibri"/>
              <a:cs typeface="Calibri"/>
              <a:sym typeface="Calibri"/>
            </a:endParaRPr>
          </a:p>
          <a:p>
            <a:pPr lvl="0" algn="just">
              <a:buClrTx/>
            </a:pPr>
            <a:r>
              <a:rPr lang="el-GR" sz="2400" kern="1200" dirty="0">
                <a:solidFill>
                  <a:prstClr val="black"/>
                </a:solidFill>
                <a:latin typeface="Calibri" panose="020F0502020204030204"/>
                <a:ea typeface="+mn-ea"/>
                <a:cs typeface="+mn-cs"/>
              </a:rPr>
              <a:t>Ανεξάρτητα από το συγκεκριμένο πλαίσιο στο οποίο εφαρμόζεται το σενάριο, η δημιουργία σεναρίου είναι στην πραγματικότητα περίπου </a:t>
            </a:r>
            <a:r>
              <a:rPr lang="el-GR" sz="2400" b="1" kern="1200" dirty="0">
                <a:solidFill>
                  <a:prstClr val="black"/>
                </a:solidFill>
                <a:latin typeface="Calibri" panose="020F0502020204030204"/>
                <a:ea typeface="+mn-ea"/>
                <a:cs typeface="+mn-cs"/>
              </a:rPr>
              <a:t>4 βασικά βήματα</a:t>
            </a:r>
            <a:r>
              <a:rPr lang="el-GR" sz="2400" kern="1200" dirty="0">
                <a:solidFill>
                  <a:prstClr val="black"/>
                </a:solidFill>
                <a:latin typeface="Calibri" panose="020F0502020204030204"/>
                <a:ea typeface="+mn-ea"/>
                <a:cs typeface="+mn-cs"/>
              </a:rPr>
              <a:t>:</a:t>
            </a:r>
            <a:endParaRPr lang="en-US" sz="2400" kern="1200" dirty="0">
              <a:solidFill>
                <a:prstClr val="black"/>
              </a:solidFill>
              <a:latin typeface="Calibri" panose="020F0502020204030204"/>
              <a:ea typeface="+mn-ea"/>
              <a:cs typeface="+mn-cs"/>
            </a:endParaRPr>
          </a:p>
          <a:p>
            <a:pPr lvl="0" algn="just">
              <a:buClrTx/>
            </a:pPr>
            <a:endParaRPr lang="en-GB" sz="2400" kern="1200" dirty="0">
              <a:solidFill>
                <a:prstClr val="black"/>
              </a:solidFill>
              <a:latin typeface="Calibri" panose="020F0502020204030204"/>
              <a:ea typeface="+mn-ea"/>
              <a:cs typeface="+mn-cs"/>
            </a:endParaRPr>
          </a:p>
          <a:p>
            <a:pPr marL="514350" lvl="0" indent="-514350" algn="just">
              <a:buClrTx/>
              <a:buFont typeface="+mj-lt"/>
              <a:buAutoNum type="arabicPeriod"/>
            </a:pPr>
            <a:r>
              <a:rPr lang="el-GR" sz="2400" kern="1200" dirty="0">
                <a:solidFill>
                  <a:prstClr val="black"/>
                </a:solidFill>
                <a:latin typeface="Calibri" panose="020F0502020204030204"/>
                <a:ea typeface="+mn-ea"/>
                <a:cs typeface="+mn-cs"/>
              </a:rPr>
              <a:t>Ορίστε το ζήτημα (δηλαδή, σημείο εκκίνησης)</a:t>
            </a:r>
            <a:endParaRPr lang="en-US" sz="2400" kern="1200" dirty="0">
              <a:solidFill>
                <a:prstClr val="black"/>
              </a:solidFill>
              <a:latin typeface="Calibri" panose="020F0502020204030204"/>
              <a:ea typeface="+mn-ea"/>
              <a:cs typeface="+mn-cs"/>
            </a:endParaRPr>
          </a:p>
          <a:p>
            <a:pPr marL="514350" lvl="0" indent="-514350" algn="just">
              <a:buClrTx/>
              <a:buFont typeface="+mj-lt"/>
              <a:buAutoNum type="arabicPeriod"/>
            </a:pPr>
            <a:r>
              <a:rPr lang="el-GR" sz="2400" kern="1200" dirty="0">
                <a:solidFill>
                  <a:prstClr val="black"/>
                </a:solidFill>
                <a:latin typeface="Calibri" panose="020F0502020204030204"/>
                <a:ea typeface="+mn-ea"/>
                <a:cs typeface="+mn-cs"/>
              </a:rPr>
              <a:t>Συλλέξτε δεδομένα (π.χ. πόρους)</a:t>
            </a:r>
            <a:endParaRPr lang="en-US" sz="2400" kern="1200" dirty="0">
              <a:solidFill>
                <a:prstClr val="black"/>
              </a:solidFill>
              <a:latin typeface="Calibri" panose="020F0502020204030204"/>
              <a:ea typeface="+mn-ea"/>
              <a:cs typeface="+mn-cs"/>
            </a:endParaRPr>
          </a:p>
          <a:p>
            <a:pPr marL="514350" lvl="0" indent="-514350" algn="just">
              <a:buClrTx/>
              <a:buFont typeface="+mj-lt"/>
              <a:buAutoNum type="arabicPeriod"/>
            </a:pPr>
            <a:r>
              <a:rPr lang="el-GR" sz="2400" kern="1200" dirty="0">
                <a:solidFill>
                  <a:prstClr val="black"/>
                </a:solidFill>
                <a:latin typeface="Calibri" panose="020F0502020204030204"/>
                <a:ea typeface="+mn-ea"/>
                <a:cs typeface="+mn-cs"/>
              </a:rPr>
              <a:t>Διαχωρίστε τις βεβαιότητες από τις αβεβαιότητες (δηλαδή, μεταβλητές στις οποίες μπορείτε να ασκήσετε επιρροή έναντι αυτών στις οποίες δεν μπορείτε)</a:t>
            </a:r>
            <a:endParaRPr lang="en-US" sz="2400" kern="1200" dirty="0">
              <a:solidFill>
                <a:prstClr val="black"/>
              </a:solidFill>
              <a:latin typeface="Calibri" panose="020F0502020204030204"/>
              <a:ea typeface="+mn-ea"/>
              <a:cs typeface="+mn-cs"/>
            </a:endParaRPr>
          </a:p>
          <a:p>
            <a:pPr marL="514350" lvl="0" indent="-514350" algn="just">
              <a:buClrTx/>
              <a:buFont typeface="+mj-lt"/>
              <a:buAutoNum type="arabicPeriod"/>
            </a:pPr>
            <a:r>
              <a:rPr lang="el-GR" sz="2400" kern="1200" dirty="0">
                <a:solidFill>
                  <a:prstClr val="black"/>
                </a:solidFill>
                <a:latin typeface="Calibri" panose="020F0502020204030204"/>
                <a:ea typeface="+mn-ea"/>
                <a:cs typeface="+mn-cs"/>
              </a:rPr>
              <a:t>Αξιολογήστε τι μπορεί να συμβεί αν…</a:t>
            </a:r>
            <a:endParaRPr lang="en-GB" sz="24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82325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3. Η άσκηση Δημιουργίας Σεναρίου</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767504" y="1248310"/>
            <a:ext cx="9219282" cy="4955162"/>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3.2 </a:t>
            </a:r>
            <a:r>
              <a:rPr lang="el-GR" sz="2800" b="1" i="1" dirty="0">
                <a:solidFill>
                  <a:srgbClr val="0070C0"/>
                </a:solidFill>
                <a:latin typeface="Calibri"/>
                <a:ea typeface="Calibri"/>
                <a:cs typeface="Calibri"/>
                <a:sym typeface="Calibri"/>
              </a:rPr>
              <a:t>Μια ταξινόμηση σεναρίων</a:t>
            </a:r>
            <a:endParaRPr lang="en-US" sz="2800" b="1" i="1" dirty="0">
              <a:solidFill>
                <a:srgbClr val="0070C0"/>
              </a:solidFill>
              <a:latin typeface="Calibri"/>
              <a:ea typeface="Calibri"/>
              <a:cs typeface="Calibri"/>
              <a:sym typeface="Calibri"/>
            </a:endParaRPr>
          </a:p>
          <a:p>
            <a:pPr lvl="0" algn="just"/>
            <a:endParaRPr lang="en-GB" sz="2400" b="1" i="1" dirty="0">
              <a:solidFill>
                <a:srgbClr val="0070C0"/>
              </a:solidFill>
              <a:latin typeface="Calibri"/>
              <a:ea typeface="Calibri"/>
              <a:cs typeface="Calibri"/>
              <a:sym typeface="Calibri"/>
            </a:endParaRPr>
          </a:p>
          <a:p>
            <a:pPr lvl="0" algn="just">
              <a:buClrTx/>
            </a:pPr>
            <a:r>
              <a:rPr lang="el-GR" sz="2400" kern="1200" dirty="0">
                <a:solidFill>
                  <a:prstClr val="black"/>
                </a:solidFill>
                <a:latin typeface="Calibri" panose="020F0502020204030204"/>
                <a:ea typeface="+mn-ea"/>
                <a:cs typeface="+mn-cs"/>
              </a:rPr>
              <a:t>Τα σενάρια μπορεί να είναι 4 ειδών</a:t>
            </a:r>
            <a:r>
              <a:rPr lang="en-GB" sz="2400" kern="1200" dirty="0">
                <a:solidFill>
                  <a:prstClr val="black"/>
                </a:solidFill>
                <a:latin typeface="Calibri" panose="020F0502020204030204"/>
                <a:ea typeface="+mn-ea"/>
                <a:cs typeface="+mn-cs"/>
              </a:rPr>
              <a:t>:</a:t>
            </a:r>
          </a:p>
          <a:p>
            <a:pPr lvl="0" algn="just">
              <a:buClrTx/>
            </a:pPr>
            <a:endParaRPr lang="en-GB" sz="2800" kern="1200" dirty="0">
              <a:solidFill>
                <a:prstClr val="black"/>
              </a:solidFill>
              <a:latin typeface="Calibri" panose="020F0502020204030204"/>
              <a:ea typeface="+mn-ea"/>
              <a:cs typeface="+mn-cs"/>
            </a:endParaRPr>
          </a:p>
          <a:p>
            <a:pPr marL="514350" lvl="0" indent="-514350" algn="just">
              <a:buClrTx/>
              <a:buFont typeface="Arial" panose="020B0604020202020204" pitchFamily="34" charset="0"/>
              <a:buChar char="•"/>
            </a:pPr>
            <a:r>
              <a:rPr lang="el-GR" sz="2800" kern="1200" dirty="0">
                <a:solidFill>
                  <a:prstClr val="black"/>
                </a:solidFill>
                <a:latin typeface="Calibri" panose="020F0502020204030204"/>
                <a:ea typeface="+mn-ea"/>
                <a:cs typeface="+mn-cs"/>
              </a:rPr>
              <a:t>Εξέλιξη</a:t>
            </a:r>
          </a:p>
          <a:p>
            <a:pPr marL="514350" lvl="0" indent="-514350" algn="just">
              <a:buClrTx/>
              <a:buFont typeface="Arial" panose="020B0604020202020204" pitchFamily="34" charset="0"/>
              <a:buChar char="•"/>
            </a:pPr>
            <a:r>
              <a:rPr lang="el-GR" sz="2800" kern="1200" dirty="0">
                <a:solidFill>
                  <a:prstClr val="black"/>
                </a:solidFill>
                <a:latin typeface="Calibri" panose="020F0502020204030204"/>
                <a:ea typeface="+mn-ea"/>
                <a:cs typeface="+mn-cs"/>
              </a:rPr>
              <a:t>Επανάσταση </a:t>
            </a:r>
          </a:p>
          <a:p>
            <a:pPr marL="514350" lvl="0" indent="-514350" algn="just">
              <a:buClrTx/>
              <a:buFont typeface="Arial" panose="020B0604020202020204" pitchFamily="34" charset="0"/>
              <a:buChar char="•"/>
            </a:pPr>
            <a:r>
              <a:rPr lang="el-GR" sz="2800" kern="1200" dirty="0">
                <a:solidFill>
                  <a:prstClr val="black"/>
                </a:solidFill>
                <a:latin typeface="Calibri" panose="020F0502020204030204"/>
                <a:ea typeface="+mn-ea"/>
                <a:cs typeface="+mn-cs"/>
              </a:rPr>
              <a:t>Κυκλικά</a:t>
            </a:r>
            <a:endParaRPr lang="en-GB" sz="2800" kern="1200" dirty="0">
              <a:solidFill>
                <a:prstClr val="black"/>
              </a:solidFill>
              <a:latin typeface="Calibri" panose="020F0502020204030204"/>
              <a:ea typeface="+mn-ea"/>
              <a:cs typeface="+mn-cs"/>
            </a:endParaRPr>
          </a:p>
          <a:p>
            <a:pPr marL="514350" lvl="0" indent="-514350" algn="just">
              <a:buClrTx/>
              <a:buFont typeface="Arial" panose="020B0604020202020204" pitchFamily="34" charset="0"/>
              <a:buChar char="•"/>
            </a:pPr>
            <a:r>
              <a:rPr lang="el-GR" sz="2800" kern="1200" dirty="0">
                <a:solidFill>
                  <a:schemeClr val="tx1"/>
                </a:solidFill>
                <a:latin typeface="Calibri" panose="020F0502020204030204"/>
                <a:ea typeface="+mn-ea"/>
                <a:cs typeface="+mn-cs"/>
              </a:rPr>
              <a:t>Αποφάσεις μακράς πνοής</a:t>
            </a:r>
            <a:endParaRPr lang="en-GB" sz="2800" kern="1200" dirty="0">
              <a:solidFill>
                <a:schemeClr val="tx1"/>
              </a:solidFill>
              <a:latin typeface="Calibri" panose="020F0502020204030204"/>
              <a:ea typeface="+mn-ea"/>
              <a:cs typeface="+mn-cs"/>
            </a:endParaRPr>
          </a:p>
          <a:p>
            <a:pPr marL="514350" lvl="0" indent="-514350" algn="just">
              <a:buClrTx/>
              <a:buFont typeface="+mj-lt"/>
              <a:buAutoNum type="arabicPeriod"/>
            </a:pPr>
            <a:endParaRPr lang="en-GB" sz="2800" kern="1200" dirty="0">
              <a:solidFill>
                <a:prstClr val="black"/>
              </a:solidFill>
              <a:latin typeface="Calibri" panose="020F0502020204030204"/>
              <a:ea typeface="+mn-ea"/>
              <a:cs typeface="+mn-cs"/>
            </a:endParaRPr>
          </a:p>
          <a:p>
            <a:pPr lvl="0" algn="just">
              <a:buClrTx/>
            </a:pPr>
            <a:r>
              <a:rPr lang="el-GR" sz="2400" kern="1200" dirty="0">
                <a:solidFill>
                  <a:prstClr val="black"/>
                </a:solidFill>
                <a:latin typeface="Calibri" panose="020F0502020204030204"/>
                <a:ea typeface="+mn-ea"/>
                <a:cs typeface="+mn-cs"/>
              </a:rPr>
              <a:t>Η πιο κατάλληλη απόφαση(</a:t>
            </a:r>
            <a:r>
              <a:rPr lang="el-GR" sz="2400" kern="1200" dirty="0" err="1">
                <a:solidFill>
                  <a:prstClr val="black"/>
                </a:solidFill>
                <a:latin typeface="Calibri" panose="020F0502020204030204"/>
                <a:ea typeface="+mn-ea"/>
                <a:cs typeface="+mn-cs"/>
              </a:rPr>
              <a:t>ες</a:t>
            </a:r>
            <a:r>
              <a:rPr lang="el-GR" sz="2400" kern="1200" dirty="0">
                <a:solidFill>
                  <a:prstClr val="black"/>
                </a:solidFill>
                <a:latin typeface="Calibri" panose="020F0502020204030204"/>
                <a:ea typeface="+mn-ea"/>
                <a:cs typeface="+mn-cs"/>
              </a:rPr>
              <a:t>) για να </a:t>
            </a:r>
            <a:r>
              <a:rPr lang="el-GR" sz="2400" kern="1200" dirty="0" err="1">
                <a:solidFill>
                  <a:prstClr val="black"/>
                </a:solidFill>
                <a:latin typeface="Calibri" panose="020F0502020204030204"/>
                <a:ea typeface="+mn-ea"/>
                <a:cs typeface="+mn-cs"/>
              </a:rPr>
              <a:t>πλοηγηθείτε</a:t>
            </a:r>
            <a:r>
              <a:rPr lang="el-GR" sz="2400" kern="1200" dirty="0">
                <a:solidFill>
                  <a:prstClr val="black"/>
                </a:solidFill>
                <a:latin typeface="Calibri" panose="020F0502020204030204"/>
                <a:ea typeface="+mn-ea"/>
                <a:cs typeface="+mn-cs"/>
              </a:rPr>
              <a:t> σε καθεμία από αυτές εξαρτάται από τις προσδοκίες σας και την κατάσταση στην οποία βρίσκεστε αυτήν τη στιγμή.</a:t>
            </a:r>
            <a:endParaRPr lang="en-GB" sz="24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305743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3. Η άσκηση Δημιουργίας Σεναρίου</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450939"/>
            <a:ext cx="9219282" cy="3539390"/>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3.3 </a:t>
            </a:r>
            <a:r>
              <a:rPr lang="el-GR" sz="2800" b="1" i="1" dirty="0">
                <a:solidFill>
                  <a:srgbClr val="0070C0"/>
                </a:solidFill>
                <a:latin typeface="Calibri"/>
                <a:ea typeface="Calibri"/>
                <a:cs typeface="Calibri"/>
                <a:sym typeface="Calibri"/>
              </a:rPr>
              <a:t>Εξέλιξη </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l-GR" sz="2400" kern="1200" dirty="0">
                <a:solidFill>
                  <a:prstClr val="black"/>
                </a:solidFill>
                <a:latin typeface="Calibri" panose="020F0502020204030204"/>
                <a:ea typeface="+mn-ea"/>
                <a:cs typeface="+mn-cs"/>
              </a:rPr>
              <a:t>Τα εξελικτικά σενάρια είναι εκείνα στα οποία οι δεδομένες συνθήκες παραμένουν οι ίδιες και ενισχύονται με συγκεκριμένες ενέργειες/απόφαση που στοχεύουν στη διατήρηση του status quo.</a:t>
            </a:r>
          </a:p>
          <a:p>
            <a:pPr lvl="0" algn="just">
              <a:buClrTx/>
            </a:pPr>
            <a:endParaRPr lang="el-GR" sz="2400" kern="1200" dirty="0">
              <a:solidFill>
                <a:prstClr val="black"/>
              </a:solidFill>
              <a:latin typeface="Calibri" panose="020F0502020204030204"/>
              <a:ea typeface="+mn-ea"/>
              <a:cs typeface="+mn-cs"/>
            </a:endParaRPr>
          </a:p>
          <a:p>
            <a:pPr lvl="0" algn="just">
              <a:buClrTx/>
            </a:pPr>
            <a:r>
              <a:rPr lang="el-GR" sz="2400" kern="1200" dirty="0">
                <a:solidFill>
                  <a:prstClr val="black"/>
                </a:solidFill>
                <a:latin typeface="Calibri" panose="020F0502020204030204"/>
                <a:ea typeface="+mn-ea"/>
                <a:cs typeface="+mn-cs"/>
              </a:rPr>
              <a:t>Οι αποφάσεις που βασίζονται στην εξέλιξη είναι αυτές στις οποίες θα βασιστείτε στην περίπτωση που το σενάριο που αντιμετωπίζετε είναι ευνοϊκό και θετικό.</a:t>
            </a:r>
            <a:endParaRPr lang="en-GB" sz="2400" kern="1200" dirty="0">
              <a:solidFill>
                <a:prstClr val="black"/>
              </a:solidFill>
              <a:latin typeface="Calibri" panose="020F0502020204030204"/>
              <a:ea typeface="+mn-ea"/>
              <a:cs typeface="+mn-cs"/>
            </a:endParaRPr>
          </a:p>
        </p:txBody>
      </p:sp>
      <p:pic>
        <p:nvPicPr>
          <p:cNvPr id="4" name="Immagine 3"/>
          <p:cNvPicPr>
            <a:picLocks noChangeAspect="1"/>
          </p:cNvPicPr>
          <p:nvPr/>
        </p:nvPicPr>
        <p:blipFill>
          <a:blip r:embed="rId5"/>
          <a:stretch>
            <a:fillRect/>
          </a:stretch>
        </p:blipFill>
        <p:spPr>
          <a:xfrm>
            <a:off x="4017818" y="865939"/>
            <a:ext cx="2535814" cy="1368472"/>
          </a:xfrm>
          <a:prstGeom prst="rect">
            <a:avLst/>
          </a:prstGeom>
        </p:spPr>
      </p:pic>
    </p:spTree>
    <p:extLst>
      <p:ext uri="{BB962C8B-B14F-4D97-AF65-F5344CB8AC3E}">
        <p14:creationId xmlns:p14="http://schemas.microsoft.com/office/powerpoint/2010/main" val="1460200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3. Η άσκηση Δημιουργίας Σεναρίου</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655171" y="1552183"/>
            <a:ext cx="9219282" cy="3539390"/>
          </a:xfrm>
          <a:prstGeom prst="rect">
            <a:avLst/>
          </a:prstGeom>
          <a:noFill/>
          <a:ln>
            <a:noFill/>
          </a:ln>
        </p:spPr>
        <p:txBody>
          <a:bodyPr spcFirstLastPara="1" wrap="square" lIns="91425" tIns="45700" rIns="91425" bIns="45700" anchor="t" anchorCtr="0">
            <a:spAutoFit/>
          </a:bodyPr>
          <a:lstStyle/>
          <a:p>
            <a:pPr lvl="0" algn="just"/>
            <a:r>
              <a:rPr lang="el-GR" sz="2800" b="1" i="1" dirty="0">
                <a:solidFill>
                  <a:srgbClr val="0070C0"/>
                </a:solidFill>
                <a:latin typeface="Calibri"/>
                <a:ea typeface="Calibri"/>
                <a:cs typeface="Calibri"/>
                <a:sym typeface="Calibri"/>
              </a:rPr>
              <a:t>ΕΞΕΛΙΞΗ – παράδειγμα</a:t>
            </a:r>
          </a:p>
          <a:p>
            <a:pPr lvl="0" algn="just"/>
            <a:endParaRPr lang="en-GB" sz="2800" b="1" i="1" dirty="0">
              <a:solidFill>
                <a:srgbClr val="0070C0"/>
              </a:solidFill>
              <a:latin typeface="Calibri"/>
              <a:ea typeface="Calibri"/>
              <a:cs typeface="Calibri"/>
              <a:sym typeface="Calibri"/>
            </a:endParaRPr>
          </a:p>
          <a:p>
            <a:pPr lvl="0" algn="just">
              <a:buClrTx/>
            </a:pPr>
            <a:r>
              <a:rPr lang="el-GR" sz="2400" i="1" kern="1200" dirty="0">
                <a:solidFill>
                  <a:schemeClr val="tx1"/>
                </a:solidFill>
                <a:latin typeface="Calibri" panose="020F0502020204030204"/>
                <a:ea typeface="+mn-ea"/>
                <a:cs typeface="+mn-cs"/>
              </a:rPr>
              <a:t>Η συναισθηματική σχέση μεταξύ του συντρόφου σας πηγαίνει τέλεια, είστε πολύ αφοσιωμένοι στη συναισθηματική σας δέσμευση….…</a:t>
            </a:r>
          </a:p>
          <a:p>
            <a:pPr lvl="0" algn="just">
              <a:buClrTx/>
            </a:pPr>
            <a:endParaRPr lang="el-GR" sz="2400" i="1" kern="1200" dirty="0">
              <a:solidFill>
                <a:schemeClr val="tx1"/>
              </a:solidFill>
              <a:latin typeface="Calibri" panose="020F0502020204030204"/>
              <a:ea typeface="+mn-ea"/>
              <a:cs typeface="+mn-cs"/>
            </a:endParaRPr>
          </a:p>
          <a:p>
            <a:pPr lvl="0" algn="just">
              <a:buClrTx/>
            </a:pPr>
            <a:r>
              <a:rPr lang="el-GR" sz="2400" i="1" kern="1200" dirty="0">
                <a:solidFill>
                  <a:schemeClr val="tx1"/>
                </a:solidFill>
                <a:latin typeface="Calibri" panose="020F0502020204030204"/>
                <a:ea typeface="+mn-ea"/>
                <a:cs typeface="+mn-cs"/>
              </a:rPr>
              <a:t>Τι μπορείτε να κάνετε για να συμβαδίσετε με τις ίδιες ενέργειες;</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l-GR" sz="2200" kern="1200" dirty="0">
                <a:solidFill>
                  <a:srgbClr val="00B0F0"/>
                </a:solidFill>
                <a:latin typeface="Calibri" panose="020F0502020204030204"/>
                <a:ea typeface="+mn-ea"/>
                <a:cs typeface="+mn-cs"/>
              </a:rPr>
              <a:t>Παρακαλούμε, μη διστάσετε να υποδείξετε μια σειρά από πιθανές εναλλακτικές λύσεις / επιλογές</a:t>
            </a:r>
            <a:endParaRPr lang="en-GB" sz="28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4064618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3. Η άσκηση Δημιουργίας Σεναρίου</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446314"/>
            <a:ext cx="9219282" cy="3170058"/>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3.4 </a:t>
            </a:r>
            <a:r>
              <a:rPr lang="el-GR" sz="2800" b="1" i="1" dirty="0">
                <a:solidFill>
                  <a:srgbClr val="0070C0"/>
                </a:solidFill>
                <a:latin typeface="Calibri"/>
                <a:ea typeface="Calibri"/>
                <a:cs typeface="Calibri"/>
                <a:sym typeface="Calibri"/>
              </a:rPr>
              <a:t>Επανάσταση</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l-GR" sz="2400" kern="1200" dirty="0">
                <a:solidFill>
                  <a:prstClr val="black"/>
                </a:solidFill>
                <a:latin typeface="Calibri" panose="020F0502020204030204"/>
                <a:ea typeface="+mn-ea"/>
                <a:cs typeface="+mn-cs"/>
              </a:rPr>
              <a:t>Αντίθετα, επαναστατικά σενάρια είναι αυτά που διαταράσσουν την τρέχουσα δυναμική και ροή των γεγονότων.</a:t>
            </a:r>
          </a:p>
          <a:p>
            <a:pPr lvl="0" algn="just">
              <a:buClrTx/>
            </a:pPr>
            <a:endParaRPr lang="el-GR" sz="2400" kern="1200" dirty="0">
              <a:solidFill>
                <a:prstClr val="black"/>
              </a:solidFill>
              <a:latin typeface="Calibri" panose="020F0502020204030204"/>
              <a:ea typeface="+mn-ea"/>
              <a:cs typeface="+mn-cs"/>
            </a:endParaRPr>
          </a:p>
          <a:p>
            <a:pPr lvl="0" algn="just">
              <a:buClrTx/>
            </a:pPr>
            <a:r>
              <a:rPr lang="el-GR" sz="2400" kern="1200" dirty="0">
                <a:solidFill>
                  <a:prstClr val="black"/>
                </a:solidFill>
                <a:latin typeface="Calibri" panose="020F0502020204030204"/>
                <a:ea typeface="+mn-ea"/>
                <a:cs typeface="+mn-cs"/>
              </a:rPr>
              <a:t>Οι ενέργειες και οι αποφάσεις που βασίζονται στην επανάσταση είναι επιθυμητές όταν θέλετε να δημιουργήσετε μια αλλαγή προς το καλύτερο.</a:t>
            </a:r>
            <a:endParaRPr lang="en-GB" sz="24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4146918" y="861314"/>
            <a:ext cx="1393103" cy="1232167"/>
          </a:xfrm>
          <a:prstGeom prst="rect">
            <a:avLst/>
          </a:prstGeom>
        </p:spPr>
      </p:pic>
    </p:spTree>
    <p:extLst>
      <p:ext uri="{BB962C8B-B14F-4D97-AF65-F5344CB8AC3E}">
        <p14:creationId xmlns:p14="http://schemas.microsoft.com/office/powerpoint/2010/main" val="3391627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3. Η άσκηση Δημιουργίας Σεναρίου</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447057"/>
          </a:xfrm>
          <a:prstGeom prst="rect">
            <a:avLst/>
          </a:prstGeom>
          <a:noFill/>
          <a:ln>
            <a:noFill/>
          </a:ln>
        </p:spPr>
        <p:txBody>
          <a:bodyPr spcFirstLastPara="1" wrap="square" lIns="91425" tIns="45700" rIns="91425" bIns="45700" anchor="t" anchorCtr="0">
            <a:spAutoFit/>
          </a:bodyPr>
          <a:lstStyle/>
          <a:p>
            <a:pPr lvl="0" algn="just"/>
            <a:r>
              <a:rPr lang="el-GR" sz="2800" b="1" i="1" dirty="0">
                <a:solidFill>
                  <a:srgbClr val="0070C0"/>
                </a:solidFill>
                <a:latin typeface="Calibri"/>
                <a:ea typeface="Calibri"/>
                <a:cs typeface="Calibri"/>
                <a:sym typeface="Calibri"/>
              </a:rPr>
              <a:t>ΕΠΑΝΑΣΤΑΣΗ </a:t>
            </a:r>
            <a:r>
              <a:rPr lang="en-GB" sz="2800" b="1" i="1" dirty="0">
                <a:solidFill>
                  <a:srgbClr val="0070C0"/>
                </a:solidFill>
                <a:latin typeface="Calibri"/>
                <a:ea typeface="Calibri"/>
                <a:cs typeface="Calibri"/>
                <a:sym typeface="Calibri"/>
              </a:rPr>
              <a:t>- </a:t>
            </a:r>
            <a:r>
              <a:rPr lang="el-GR" sz="2800" b="1" i="1" dirty="0">
                <a:solidFill>
                  <a:srgbClr val="0070C0"/>
                </a:solidFill>
                <a:latin typeface="Calibri"/>
                <a:ea typeface="Calibri"/>
                <a:cs typeface="Calibri"/>
                <a:sym typeface="Calibri"/>
              </a:rPr>
              <a:t>παράδειγμα</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l-GR" sz="2800" i="1" kern="1200" dirty="0">
                <a:solidFill>
                  <a:schemeClr val="tx1"/>
                </a:solidFill>
                <a:latin typeface="Calibri" panose="020F0502020204030204"/>
                <a:ea typeface="+mn-ea"/>
                <a:cs typeface="+mn-cs"/>
              </a:rPr>
              <a:t>Ο γιος/η κόρη σας έχει κακές επιδόσεις στο σχολείο…</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n-GB" sz="2800" i="1" kern="1200" dirty="0">
                <a:solidFill>
                  <a:schemeClr val="tx1"/>
                </a:solidFill>
                <a:latin typeface="Calibri" panose="020F0502020204030204"/>
                <a:ea typeface="+mn-ea"/>
                <a:cs typeface="+mn-cs"/>
              </a:rPr>
              <a:t>…</a:t>
            </a:r>
            <a:r>
              <a:rPr lang="el-GR" sz="2800" i="1" kern="1200" dirty="0">
                <a:solidFill>
                  <a:schemeClr val="tx1"/>
                </a:solidFill>
                <a:latin typeface="Calibri" panose="020F0502020204030204"/>
                <a:ea typeface="+mn-ea"/>
                <a:cs typeface="+mn-cs"/>
              </a:rPr>
              <a:t>τι μπορείτε να κάνετε για να είστε υποστηρικτικοί;</a:t>
            </a:r>
          </a:p>
          <a:p>
            <a:pPr lvl="0" algn="just">
              <a:buClrTx/>
            </a:pPr>
            <a:endParaRPr lang="en-GB" sz="2800" i="1" kern="1200" dirty="0">
              <a:solidFill>
                <a:schemeClr val="tx1"/>
              </a:solidFill>
              <a:latin typeface="Calibri" panose="020F0502020204030204"/>
              <a:ea typeface="+mn-ea"/>
              <a:cs typeface="+mn-cs"/>
            </a:endParaRPr>
          </a:p>
          <a:p>
            <a:pPr lvl="0" algn="just">
              <a:buClrTx/>
            </a:pPr>
            <a:r>
              <a:rPr lang="el-GR" sz="2200" kern="1200" dirty="0">
                <a:solidFill>
                  <a:srgbClr val="00B0F0"/>
                </a:solidFill>
                <a:latin typeface="Calibri" panose="020F0502020204030204"/>
                <a:ea typeface="+mn-ea"/>
                <a:cs typeface="+mn-cs"/>
              </a:rPr>
              <a:t>Παρακαλούμε, μη διστάσετε να υποδείξετε μια σειρά από πιθανές εναλλακτικές λύσεις / επιλογές</a:t>
            </a:r>
            <a:endParaRPr lang="en-GB" sz="28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809967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3. Η άσκηση Δημιουργίας Σεναρίου</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103911"/>
            <a:ext cx="9219282" cy="5386049"/>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3.5 </a:t>
            </a:r>
            <a:r>
              <a:rPr lang="el-GR" sz="2800" b="1" i="1" dirty="0">
                <a:solidFill>
                  <a:srgbClr val="0070C0"/>
                </a:solidFill>
                <a:latin typeface="Calibri"/>
                <a:ea typeface="Calibri"/>
                <a:cs typeface="Calibri"/>
                <a:sym typeface="Calibri"/>
              </a:rPr>
              <a:t>Κύκλος</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l-GR" sz="2400" kern="1200" dirty="0">
                <a:solidFill>
                  <a:prstClr val="black"/>
                </a:solidFill>
                <a:latin typeface="Calibri" panose="020F0502020204030204"/>
                <a:ea typeface="+mn-ea"/>
                <a:cs typeface="+mn-cs"/>
              </a:rPr>
              <a:t>Οι ενέργειες που βασίζονται στον κύκλο υποδηλώνουν τη συνειδητή απόφαση να ΜΗΝ αντιδράσετε και να περιμένετε να συμβούν πράγματα. Αυτό μπορεί να φαίνεται αρχικά ως παράδοση στα γεγονότα. Ωστόσο, οι (μη) ενέργειες που βασίζονται σε κύκλους δεν είναι απαραίτητα κακή επιλογή όταν:</a:t>
            </a:r>
          </a:p>
          <a:p>
            <a:pPr lvl="0" algn="just">
              <a:buClrTx/>
            </a:pPr>
            <a:endParaRPr lang="en-GB" sz="2400" kern="1200" dirty="0">
              <a:solidFill>
                <a:prstClr val="black"/>
              </a:solidFill>
              <a:latin typeface="Calibri" panose="020F0502020204030204"/>
              <a:ea typeface="+mn-ea"/>
              <a:cs typeface="+mn-cs"/>
            </a:endParaRPr>
          </a:p>
          <a:p>
            <a:pPr marL="457200" lvl="0" indent="-457200" algn="just">
              <a:buClrTx/>
              <a:buFont typeface="Arial" panose="020B0604020202020204" pitchFamily="34" charset="0"/>
              <a:buChar char="•"/>
            </a:pPr>
            <a:r>
              <a:rPr lang="el-GR" sz="2400" kern="1200" dirty="0">
                <a:solidFill>
                  <a:prstClr val="black"/>
                </a:solidFill>
                <a:latin typeface="Calibri" panose="020F0502020204030204"/>
                <a:ea typeface="+mn-ea"/>
                <a:cs typeface="+mn-cs"/>
              </a:rPr>
              <a:t>Οι αποφάσεις μας ενδέχεται να προκαλέσουν περισσότερη ζημιά παρά οφέλη</a:t>
            </a:r>
          </a:p>
          <a:p>
            <a:pPr marL="457200" lvl="0" indent="-457200" algn="just">
              <a:buClrTx/>
              <a:buFont typeface="Arial" panose="020B0604020202020204" pitchFamily="34" charset="0"/>
              <a:buChar char="•"/>
            </a:pPr>
            <a:r>
              <a:rPr lang="el-GR" sz="2400" kern="1200" dirty="0">
                <a:solidFill>
                  <a:prstClr val="black"/>
                </a:solidFill>
                <a:latin typeface="Calibri" panose="020F0502020204030204"/>
                <a:ea typeface="+mn-ea"/>
                <a:cs typeface="+mn-cs"/>
              </a:rPr>
              <a:t>Υπάρχει έλλειψη επαρκών πληροφοριών για να πάρεις οποιαδήποτε θέση</a:t>
            </a:r>
          </a:p>
          <a:p>
            <a:pPr marL="457200" lvl="0" indent="-457200" algn="just">
              <a:buClrTx/>
              <a:buFont typeface="Arial" panose="020B0604020202020204" pitchFamily="34" charset="0"/>
              <a:buChar char="•"/>
            </a:pPr>
            <a:r>
              <a:rPr lang="el-GR" sz="2400" kern="1200" dirty="0">
                <a:solidFill>
                  <a:prstClr val="black"/>
                </a:solidFill>
                <a:latin typeface="Calibri" panose="020F0502020204030204"/>
                <a:ea typeface="+mn-ea"/>
                <a:cs typeface="+mn-cs"/>
              </a:rPr>
              <a:t>Οι μεταβλητές με βάση τα </a:t>
            </a:r>
            <a:r>
              <a:rPr lang="el-GR" sz="2400" kern="1200" dirty="0" err="1">
                <a:solidFill>
                  <a:prstClr val="black"/>
                </a:solidFill>
                <a:latin typeface="Calibri" panose="020F0502020204030204"/>
                <a:ea typeface="+mn-ea"/>
                <a:cs typeface="+mn-cs"/>
              </a:rPr>
              <a:t>συμφραζόμενα</a:t>
            </a:r>
            <a:r>
              <a:rPr lang="el-GR" sz="2400" kern="1200" dirty="0">
                <a:solidFill>
                  <a:prstClr val="black"/>
                </a:solidFill>
                <a:latin typeface="Calibri" panose="020F0502020204030204"/>
                <a:ea typeface="+mn-ea"/>
                <a:cs typeface="+mn-cs"/>
              </a:rPr>
              <a:t> είναι περισσότερες από αυτές στις οποίες μπορούμε να επηρεάσουμε</a:t>
            </a:r>
            <a:endParaRPr lang="en-GB" sz="24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3304233" y="874035"/>
            <a:ext cx="1127090" cy="1127090"/>
          </a:xfrm>
          <a:prstGeom prst="rect">
            <a:avLst/>
          </a:prstGeom>
        </p:spPr>
      </p:pic>
    </p:spTree>
    <p:extLst>
      <p:ext uri="{BB962C8B-B14F-4D97-AF65-F5344CB8AC3E}">
        <p14:creationId xmlns:p14="http://schemas.microsoft.com/office/powerpoint/2010/main" val="274774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2"/>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99" name="Google Shape;99;p2"/>
          <p:cNvPicPr preferRelativeResize="0"/>
          <p:nvPr/>
        </p:nvPicPr>
        <p:blipFill rotWithShape="1">
          <a:blip r:embed="rId4">
            <a:alphaModFix/>
          </a:blip>
          <a:srcRect l="26347" t="4802" r="-1"/>
          <a:stretch/>
        </p:blipFill>
        <p:spPr>
          <a:xfrm>
            <a:off x="8999220" y="5978128"/>
            <a:ext cx="3017520" cy="853440"/>
          </a:xfrm>
          <a:prstGeom prst="rect">
            <a:avLst/>
          </a:prstGeom>
          <a:noFill/>
          <a:ln>
            <a:noFill/>
          </a:ln>
        </p:spPr>
      </p:pic>
      <p:sp>
        <p:nvSpPr>
          <p:cNvPr id="100" name="Google Shape;100;p2"/>
          <p:cNvSpPr txBox="1"/>
          <p:nvPr/>
        </p:nvSpPr>
        <p:spPr>
          <a:xfrm>
            <a:off x="3632107" y="182650"/>
            <a:ext cx="5198301"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3200" b="1" dirty="0">
                <a:solidFill>
                  <a:schemeClr val="dk1"/>
                </a:solidFill>
                <a:latin typeface="Calibri"/>
                <a:ea typeface="Calibri"/>
                <a:cs typeface="Calibri"/>
                <a:sym typeface="Calibri"/>
              </a:rPr>
              <a:t>Περίληψη</a:t>
            </a:r>
            <a:endParaRPr sz="3200" b="1" dirty="0">
              <a:solidFill>
                <a:schemeClr val="dk1"/>
              </a:solidFill>
              <a:latin typeface="Calibri"/>
              <a:ea typeface="Calibri"/>
              <a:cs typeface="Calibri"/>
              <a:sym typeface="Calibri"/>
            </a:endParaRPr>
          </a:p>
        </p:txBody>
      </p:sp>
      <p:sp>
        <p:nvSpPr>
          <p:cNvPr id="101" name="Google Shape;101;p2"/>
          <p:cNvSpPr txBox="1"/>
          <p:nvPr/>
        </p:nvSpPr>
        <p:spPr>
          <a:xfrm>
            <a:off x="3192781" y="1023676"/>
            <a:ext cx="6737333" cy="6195502"/>
          </a:xfrm>
          <a:prstGeom prst="rect">
            <a:avLst/>
          </a:prstGeom>
          <a:noFill/>
          <a:ln>
            <a:noFill/>
          </a:ln>
        </p:spPr>
        <p:txBody>
          <a:bodyPr spcFirstLastPara="1" wrap="square" lIns="91425" tIns="45700" rIns="91425" bIns="45700" anchor="t" anchorCtr="0">
            <a:spAutoFit/>
          </a:bodyPr>
          <a:lstStyle/>
          <a:p>
            <a:pPr marL="285750" indent="-285750">
              <a:lnSpc>
                <a:spcPct val="107000"/>
              </a:lnSpc>
              <a:spcAft>
                <a:spcPts val="800"/>
              </a:spcAft>
              <a:buFont typeface="Arial" panose="020B0604020202020204" pitchFamily="34" charset="0"/>
              <a:buChar char="•"/>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Γλωσσάριο</a:t>
            </a:r>
          </a:p>
          <a:p>
            <a:pPr marL="285750" indent="-285750">
              <a:lnSpc>
                <a:spcPct val="107000"/>
              </a:lnSpc>
              <a:spcAft>
                <a:spcPts val="800"/>
              </a:spcAft>
              <a:buFont typeface="Arial" panose="020B0604020202020204" pitchFamily="34" charset="0"/>
              <a:buChar char="•"/>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Εισαγωγή</a:t>
            </a:r>
          </a:p>
          <a:p>
            <a:pPr marL="285750" indent="-285750">
              <a:lnSpc>
                <a:spcPct val="107000"/>
              </a:lnSpc>
              <a:spcAft>
                <a:spcPts val="800"/>
              </a:spcAft>
              <a:buFont typeface="Arial" panose="020B0604020202020204" pitchFamily="34" charset="0"/>
              <a:buChar char="•"/>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Ενότητα 1 – Σχετικά με τη δημιουργία σεναρίου</a:t>
            </a:r>
          </a:p>
          <a:p>
            <a:pPr marL="285750" indent="-285750">
              <a:lnSpc>
                <a:spcPct val="107000"/>
              </a:lnSpc>
              <a:spcAft>
                <a:spcPts val="800"/>
              </a:spcAft>
              <a:buFont typeface="Arial" panose="020B0604020202020204" pitchFamily="34" charset="0"/>
              <a:buChar char="•"/>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Ενότητα 2 – Μαθησιακά Αποτελέσματα</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2.1 Κριτική και αναλυτική σκέψη</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2.2 Επίλυση προβλημάτων</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2.3 Δημιουργικότητα</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2.4 Γνωστική Αντιδραστικότητα</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2.5 Σκέψη Σχεδιασμού</a:t>
            </a:r>
          </a:p>
          <a:p>
            <a:pPr marL="285750" indent="-285750">
              <a:lnSpc>
                <a:spcPct val="107000"/>
              </a:lnSpc>
              <a:spcAft>
                <a:spcPts val="800"/>
              </a:spcAft>
              <a:buFont typeface="Arial" panose="020B0604020202020204" pitchFamily="34" charset="0"/>
              <a:buChar char="•"/>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Ενότητα 3 – Η άσκηση Δημιουργίας Σεναρίου</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3.1 Πώς ορίζετε ένα σενάριο</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3.2 Ταξινόμηση σεναρίων</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3.3 Εξέλιξη</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3.4 Επανάσταση</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3.5 Κύκλος</a:t>
            </a:r>
          </a:p>
          <a:p>
            <a:pPr>
              <a:lnSpc>
                <a:spcPct val="107000"/>
              </a:lnSpc>
              <a:spcAft>
                <a:spcPts val="80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3.6 </a:t>
            </a:r>
            <a:r>
              <a:rPr lang="el-GR" sz="1600" b="1" dirty="0" err="1">
                <a:effectLst/>
                <a:latin typeface="Calibri" panose="020F0502020204030204" pitchFamily="34" charset="0"/>
                <a:ea typeface="Calibri" panose="020F0502020204030204" pitchFamily="34" charset="0"/>
                <a:cs typeface="Times New Roman" panose="02020603050405020304" pitchFamily="18" charset="0"/>
              </a:rPr>
              <a:t>Long</a:t>
            </a:r>
            <a:r>
              <a:rPr lang="el-GR" sz="1600" b="1" dirty="0">
                <a:effectLst/>
                <a:latin typeface="Calibri" panose="020F0502020204030204" pitchFamily="34" charset="0"/>
                <a:ea typeface="Calibri" panose="020F0502020204030204" pitchFamily="34" charset="0"/>
                <a:cs typeface="Times New Roman" panose="02020603050405020304" pitchFamily="18" charset="0"/>
              </a:rPr>
              <a:t> </a:t>
            </a:r>
            <a:r>
              <a:rPr lang="el-GR" sz="1600" b="1" dirty="0" err="1">
                <a:effectLst/>
                <a:latin typeface="Calibri" panose="020F0502020204030204" pitchFamily="34" charset="0"/>
                <a:ea typeface="Calibri" panose="020F0502020204030204" pitchFamily="34" charset="0"/>
                <a:cs typeface="Times New Roman" panose="02020603050405020304" pitchFamily="18" charset="0"/>
              </a:rPr>
              <a:t>ranger</a:t>
            </a:r>
            <a:endParaRPr lang="el-GR" sz="1600" b="1"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rtl="0">
              <a:spcBef>
                <a:spcPts val="0"/>
              </a:spcBef>
              <a:spcAft>
                <a:spcPts val="0"/>
              </a:spcAft>
              <a:buClr>
                <a:schemeClr val="dk1"/>
              </a:buClr>
              <a:buSzPts val="2000"/>
            </a:pPr>
            <a:endParaRPr sz="1600" b="1" dirty="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3. Η άσκηση Δημιουργίας Σεναρίου</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3877944"/>
          </a:xfrm>
          <a:prstGeom prst="rect">
            <a:avLst/>
          </a:prstGeom>
          <a:noFill/>
          <a:ln>
            <a:noFill/>
          </a:ln>
        </p:spPr>
        <p:txBody>
          <a:bodyPr spcFirstLastPara="1" wrap="square" lIns="91425" tIns="45700" rIns="91425" bIns="45700" anchor="t" anchorCtr="0">
            <a:spAutoFit/>
          </a:bodyPr>
          <a:lstStyle/>
          <a:p>
            <a:pPr lvl="0" algn="just"/>
            <a:r>
              <a:rPr lang="el-GR" sz="2800" b="1" i="1" dirty="0">
                <a:solidFill>
                  <a:srgbClr val="0070C0"/>
                </a:solidFill>
                <a:latin typeface="Calibri"/>
                <a:ea typeface="Calibri"/>
                <a:cs typeface="Calibri"/>
                <a:sym typeface="Calibri"/>
              </a:rPr>
              <a:t>ΚΥΚΛΟΣ</a:t>
            </a:r>
            <a:r>
              <a:rPr lang="en-GB" sz="2800" b="1" i="1" dirty="0">
                <a:solidFill>
                  <a:srgbClr val="0070C0"/>
                </a:solidFill>
                <a:latin typeface="Calibri"/>
                <a:ea typeface="Calibri"/>
                <a:cs typeface="Calibri"/>
                <a:sym typeface="Calibri"/>
              </a:rPr>
              <a:t> – </a:t>
            </a:r>
            <a:r>
              <a:rPr lang="el-GR" sz="2800" b="1" i="1" dirty="0">
                <a:solidFill>
                  <a:srgbClr val="0070C0"/>
                </a:solidFill>
                <a:latin typeface="Calibri"/>
                <a:ea typeface="Calibri"/>
                <a:cs typeface="Calibri"/>
                <a:sym typeface="Calibri"/>
              </a:rPr>
              <a:t>παράδειγμα </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l-GR" sz="2800" i="1" kern="1200" dirty="0">
                <a:solidFill>
                  <a:schemeClr val="tx1"/>
                </a:solidFill>
                <a:latin typeface="Calibri" panose="020F0502020204030204"/>
                <a:ea typeface="+mn-ea"/>
                <a:cs typeface="+mn-cs"/>
              </a:rPr>
              <a:t>Οι συνάδελφοι της ομάδας σας μαθαίνουν ότι θα πάρουν μια προαγωγή, αλλά το τμήμα ανθρώπινου δυναμικού εξακολουθεί να σιωπά για την περίπτωσή σας</a:t>
            </a:r>
          </a:p>
          <a:p>
            <a:pPr lvl="0" algn="just">
              <a:buClrTx/>
            </a:pPr>
            <a:endParaRPr lang="el-GR" sz="2800" i="1" kern="1200" dirty="0">
              <a:solidFill>
                <a:schemeClr val="tx1"/>
              </a:solidFill>
              <a:latin typeface="Calibri" panose="020F0502020204030204"/>
              <a:ea typeface="+mn-ea"/>
              <a:cs typeface="+mn-cs"/>
            </a:endParaRPr>
          </a:p>
          <a:p>
            <a:pPr lvl="0" algn="just">
              <a:buClrTx/>
            </a:pPr>
            <a:r>
              <a:rPr lang="el-GR" sz="2800" i="1" kern="1200" dirty="0">
                <a:solidFill>
                  <a:schemeClr val="tx1"/>
                </a:solidFill>
                <a:latin typeface="Calibri" panose="020F0502020204030204"/>
                <a:ea typeface="+mn-ea"/>
                <a:cs typeface="+mn-cs"/>
              </a:rPr>
              <a:t>……πώς αντιδράς σε αυτό;</a:t>
            </a:r>
            <a:endParaRPr lang="en-GB" sz="2800" i="1" kern="1200" dirty="0">
              <a:solidFill>
                <a:schemeClr val="tx1"/>
              </a:solidFill>
              <a:latin typeface="Calibri" panose="020F0502020204030204"/>
              <a:ea typeface="+mn-ea"/>
              <a:cs typeface="+mn-cs"/>
            </a:endParaRPr>
          </a:p>
          <a:p>
            <a:pPr lvl="0" algn="just">
              <a:buClrTx/>
            </a:pPr>
            <a:r>
              <a:rPr lang="el-GR" sz="2200" kern="1200" dirty="0">
                <a:solidFill>
                  <a:srgbClr val="00B0F0"/>
                </a:solidFill>
                <a:latin typeface="Calibri" panose="020F0502020204030204"/>
                <a:ea typeface="+mn-ea"/>
                <a:cs typeface="+mn-cs"/>
              </a:rPr>
              <a:t>Παρακαλούμε, μη διστάσετε να υποδείξετε μια σειρά από πιθανές εναλλακτικές λύσεις / επιλογές</a:t>
            </a:r>
            <a:endParaRPr lang="en-GB" sz="2800" kern="12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32460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3. Η άσκηση Δημιουργίας Σεναρίου</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552183"/>
            <a:ext cx="9219282" cy="3108503"/>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3.6 </a:t>
            </a:r>
            <a:r>
              <a:rPr lang="el-GR" sz="2800" b="1" i="1" dirty="0">
                <a:solidFill>
                  <a:srgbClr val="0070C0"/>
                </a:solidFill>
                <a:latin typeface="Calibri"/>
                <a:ea typeface="Calibri"/>
                <a:cs typeface="Calibri"/>
                <a:sym typeface="Calibri"/>
              </a:rPr>
              <a:t>-&gt; ΑΠΟΦΑΣΕΙΣ ΜΑΚΡΑΣ ΠΝΟΗΣ</a:t>
            </a:r>
            <a:endParaRPr lang="en-GB" sz="2800" b="1" i="1" dirty="0">
              <a:solidFill>
                <a:srgbClr val="0070C0"/>
              </a:solidFill>
              <a:latin typeface="Calibri"/>
              <a:ea typeface="Calibri"/>
              <a:cs typeface="Calibri"/>
              <a:sym typeface="Calibri"/>
            </a:endParaRPr>
          </a:p>
          <a:p>
            <a:pPr lvl="0" algn="just">
              <a:buClrTx/>
            </a:pPr>
            <a:r>
              <a:rPr lang="el-GR" sz="2400" kern="1200" dirty="0">
                <a:solidFill>
                  <a:prstClr val="black"/>
                </a:solidFill>
                <a:latin typeface="Calibri" panose="020F0502020204030204"/>
                <a:ea typeface="+mn-ea"/>
                <a:cs typeface="+mn-cs"/>
              </a:rPr>
              <a:t>Όπως υπονοεί ο όρος, οι μακροπρόθεσμες αποφάσεις είναι αυτές που προσανατολίζονται στο να δημιουργήσουν αντίκτυπο μακροπρόθεσμα.</a:t>
            </a:r>
          </a:p>
          <a:p>
            <a:pPr lvl="0" algn="just">
              <a:buClrTx/>
            </a:pPr>
            <a:endParaRPr lang="el-GR" sz="2400" kern="1200" dirty="0">
              <a:solidFill>
                <a:prstClr val="black"/>
              </a:solidFill>
              <a:latin typeface="Calibri" panose="020F0502020204030204"/>
              <a:ea typeface="+mn-ea"/>
              <a:cs typeface="+mn-cs"/>
            </a:endParaRPr>
          </a:p>
          <a:p>
            <a:pPr lvl="0" algn="just">
              <a:buClrTx/>
            </a:pPr>
            <a:r>
              <a:rPr lang="el-GR" sz="2400" kern="1200" dirty="0">
                <a:solidFill>
                  <a:prstClr val="black"/>
                </a:solidFill>
                <a:latin typeface="Calibri" panose="020F0502020204030204"/>
                <a:ea typeface="+mn-ea"/>
                <a:cs typeface="+mn-cs"/>
              </a:rPr>
              <a:t>Οι ενέργειες και οι αποφάσεις αυτού του είδους θεωρούνται ότι παραμένουν συνεπείς και συνεπείς με το σχεδιασμό μιας «μεγαλύτερης εικόνας» που δεν είναι απαραίτητα απτή εδώ και τώρα. Τυπικές – αλλά όχι αποκλειστικά – επενδυτικές αποφάσεις.</a:t>
            </a:r>
            <a:endParaRPr lang="en-GB" sz="2400" kern="1200" dirty="0">
              <a:solidFill>
                <a:prstClr val="black"/>
              </a:solidFill>
              <a:latin typeface="Calibri" panose="020F0502020204030204"/>
              <a:ea typeface="+mn-ea"/>
              <a:cs typeface="+mn-cs"/>
            </a:endParaRPr>
          </a:p>
        </p:txBody>
      </p:sp>
      <p:pic>
        <p:nvPicPr>
          <p:cNvPr id="3" name="Immagine 2"/>
          <p:cNvPicPr>
            <a:picLocks noChangeAspect="1"/>
          </p:cNvPicPr>
          <p:nvPr/>
        </p:nvPicPr>
        <p:blipFill>
          <a:blip r:embed="rId5"/>
          <a:stretch>
            <a:fillRect/>
          </a:stretch>
        </p:blipFill>
        <p:spPr>
          <a:xfrm>
            <a:off x="7033286" y="897214"/>
            <a:ext cx="1360658" cy="1171678"/>
          </a:xfrm>
          <a:prstGeom prst="rect">
            <a:avLst/>
          </a:prstGeom>
        </p:spPr>
      </p:pic>
    </p:spTree>
    <p:extLst>
      <p:ext uri="{BB962C8B-B14F-4D97-AF65-F5344CB8AC3E}">
        <p14:creationId xmlns:p14="http://schemas.microsoft.com/office/powerpoint/2010/main" val="2729582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3. Η άσκηση Δημιουργίας Σεναρίου</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767504" y="1353297"/>
            <a:ext cx="9219282" cy="4647386"/>
          </a:xfrm>
          <a:prstGeom prst="rect">
            <a:avLst/>
          </a:prstGeom>
          <a:noFill/>
          <a:ln>
            <a:noFill/>
          </a:ln>
        </p:spPr>
        <p:txBody>
          <a:bodyPr spcFirstLastPara="1" wrap="square" lIns="91425" tIns="45700" rIns="91425" bIns="45700" anchor="t" anchorCtr="0">
            <a:spAutoFit/>
          </a:bodyPr>
          <a:lstStyle/>
          <a:p>
            <a:pPr lvl="0" algn="just"/>
            <a:r>
              <a:rPr lang="el-GR" sz="2800" b="1" i="1" dirty="0">
                <a:solidFill>
                  <a:srgbClr val="0070C0"/>
                </a:solidFill>
                <a:latin typeface="Calibri"/>
                <a:ea typeface="Calibri"/>
                <a:cs typeface="Calibri"/>
                <a:sym typeface="Calibri"/>
              </a:rPr>
              <a:t>ΑΠΟΦΑΣΕΙΣ ΜΑΚΡΑΣ ΠΝΟΗΣ</a:t>
            </a:r>
            <a:r>
              <a:rPr lang="en-GB" sz="2800" b="1" i="1" dirty="0">
                <a:solidFill>
                  <a:srgbClr val="0070C0"/>
                </a:solidFill>
                <a:latin typeface="Calibri"/>
                <a:ea typeface="Calibri"/>
                <a:cs typeface="Calibri"/>
                <a:sym typeface="Calibri"/>
              </a:rPr>
              <a:t>- </a:t>
            </a:r>
            <a:r>
              <a:rPr lang="el-GR" sz="2800" b="1" i="1" dirty="0">
                <a:solidFill>
                  <a:srgbClr val="0070C0"/>
                </a:solidFill>
                <a:latin typeface="Calibri"/>
                <a:ea typeface="Calibri"/>
                <a:cs typeface="Calibri"/>
                <a:sym typeface="Calibri"/>
              </a:rPr>
              <a:t>παράδειγμα</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l-GR" sz="2400" i="1" kern="1200" dirty="0">
                <a:solidFill>
                  <a:schemeClr val="tx1"/>
                </a:solidFill>
                <a:latin typeface="Calibri" panose="020F0502020204030204"/>
                <a:ea typeface="+mn-ea"/>
                <a:cs typeface="+mn-cs"/>
              </a:rPr>
              <a:t>Μόλις λάβατε μια γενναιόδωρη δωρεά από ένα μέλος της οικογένειάς σας…</a:t>
            </a:r>
          </a:p>
          <a:p>
            <a:pPr lvl="0" algn="just">
              <a:buClrTx/>
            </a:pPr>
            <a:endParaRPr lang="en-GB" sz="2400" i="1" kern="1200" dirty="0">
              <a:solidFill>
                <a:schemeClr val="tx1"/>
              </a:solidFill>
              <a:latin typeface="Calibri" panose="020F0502020204030204"/>
              <a:ea typeface="+mn-ea"/>
              <a:cs typeface="+mn-cs"/>
            </a:endParaRPr>
          </a:p>
          <a:p>
            <a:pPr lvl="0" algn="just">
              <a:buClrTx/>
            </a:pPr>
            <a:r>
              <a:rPr lang="el-GR" sz="2400" i="1" kern="1200" dirty="0">
                <a:solidFill>
                  <a:schemeClr val="tx1"/>
                </a:solidFill>
                <a:latin typeface="Calibri" panose="020F0502020204030204"/>
                <a:ea typeface="+mn-ea"/>
                <a:cs typeface="+mn-cs"/>
              </a:rPr>
              <a:t>…Θα προτιμούσατε να επενδύσετε αυτά τα χρήματα σε χρυσό (χαμηλό ρίσκο / σταθερό αλλά χαμηλό περιθώριο κέρδους) ή σε κρυπτονομίσματα (υψηλή μεταβλητότητα / υψηλό κίνδυνο / υψηλό περιθώριο κέρδους);</a:t>
            </a:r>
          </a:p>
          <a:p>
            <a:pPr lvl="0" algn="just">
              <a:buClrTx/>
            </a:pPr>
            <a:endParaRPr lang="el-GR" sz="2400" i="1" kern="1200" dirty="0">
              <a:solidFill>
                <a:schemeClr val="tx1"/>
              </a:solidFill>
              <a:latin typeface="Calibri" panose="020F0502020204030204"/>
              <a:ea typeface="+mn-ea"/>
              <a:cs typeface="+mn-cs"/>
            </a:endParaRPr>
          </a:p>
          <a:p>
            <a:pPr lvl="0" algn="just">
              <a:buClrTx/>
            </a:pPr>
            <a:r>
              <a:rPr lang="el-GR" sz="2400" i="1" kern="1200" dirty="0">
                <a:solidFill>
                  <a:srgbClr val="00B0F0"/>
                </a:solidFill>
                <a:latin typeface="Calibri" panose="020F0502020204030204"/>
                <a:ea typeface="+mn-ea"/>
                <a:cs typeface="+mn-cs"/>
              </a:rPr>
              <a:t>Παρακαλούμε, μη διστάσετε να υποδείξετε μια σειρά από πιθανές εναλλακτικές λύσεις / επιλογές</a:t>
            </a:r>
            <a:endParaRPr lang="en-GB" sz="2800" kern="1200" dirty="0">
              <a:solidFill>
                <a:srgbClr val="00B0F0"/>
              </a:solidFill>
              <a:latin typeface="Calibri" panose="020F0502020204030204"/>
              <a:ea typeface="+mn-ea"/>
              <a:cs typeface="+mn-cs"/>
            </a:endParaRPr>
          </a:p>
        </p:txBody>
      </p:sp>
    </p:spTree>
    <p:extLst>
      <p:ext uri="{BB962C8B-B14F-4D97-AF65-F5344CB8AC3E}">
        <p14:creationId xmlns:p14="http://schemas.microsoft.com/office/powerpoint/2010/main" val="965190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Google Shape;133;p5"/>
          <p:cNvPicPr preferRelativeResize="0"/>
          <p:nvPr/>
        </p:nvPicPr>
        <p:blipFill rotWithShape="1">
          <a:blip r:embed="rId3">
            <a:alphaModFix/>
          </a:blip>
          <a:srcRect/>
          <a:stretch/>
        </p:blipFill>
        <p:spPr>
          <a:xfrm>
            <a:off x="9956332" y="6411907"/>
            <a:ext cx="2235668" cy="446093"/>
          </a:xfrm>
          <a:prstGeom prst="rect">
            <a:avLst/>
          </a:prstGeom>
          <a:noFill/>
          <a:ln>
            <a:noFill/>
          </a:ln>
        </p:spPr>
      </p:pic>
      <p:grpSp>
        <p:nvGrpSpPr>
          <p:cNvPr id="134" name="Google Shape;134;p5"/>
          <p:cNvGrpSpPr/>
          <p:nvPr/>
        </p:nvGrpSpPr>
        <p:grpSpPr>
          <a:xfrm>
            <a:off x="756206" y="2457229"/>
            <a:ext cx="4839449" cy="2079417"/>
            <a:chOff x="2700401" y="2189779"/>
            <a:chExt cx="4839449" cy="2079417"/>
          </a:xfrm>
        </p:grpSpPr>
        <p:sp>
          <p:nvSpPr>
            <p:cNvPr id="135" name="Google Shape;135;p5"/>
            <p:cNvSpPr txBox="1"/>
            <p:nvPr/>
          </p:nvSpPr>
          <p:spPr>
            <a:xfrm>
              <a:off x="3377078" y="3258407"/>
              <a:ext cx="4162772" cy="1010789"/>
            </a:xfrm>
            <a:prstGeom prst="rect">
              <a:avLst/>
            </a:prstGeom>
            <a:noFill/>
            <a:ln>
              <a:noFill/>
            </a:ln>
          </p:spPr>
          <p:txBody>
            <a:bodyPr spcFirstLastPara="1" wrap="square" lIns="91425" tIns="45700" rIns="91425" bIns="45700" anchor="t" anchorCtr="0">
              <a:noAutofit/>
            </a:bodyPr>
            <a:lstStyle/>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Επισκεφθείτε την ιστοσελίδας μας και παίξτε μίνι παιχνίδια </a:t>
              </a:r>
              <a:r>
                <a:rPr lang="el-GR" sz="1800" b="0" i="0" u="none" strike="noStrike" cap="none" dirty="0">
                  <a:solidFill>
                    <a:srgbClr val="000000"/>
                  </a:solidFill>
                  <a:latin typeface="Calibri"/>
                  <a:ea typeface="Calibri"/>
                  <a:cs typeface="Calibri"/>
                  <a:sym typeface="Calibri"/>
                </a:rPr>
                <a:t>:</a:t>
              </a:r>
              <a:r>
                <a:rPr lang="fr-FR" sz="1800" u="sng" dirty="0">
                  <a:solidFill>
                    <a:srgbClr val="000000"/>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https://diskproject.eu/</a:t>
              </a:r>
              <a:endParaRPr sz="1800" dirty="0">
                <a:solidFill>
                  <a:srgbClr val="000000"/>
                </a:solidFill>
                <a:latin typeface="Calibri"/>
                <a:ea typeface="Calibri"/>
                <a:cs typeface="Calibri"/>
                <a:sym typeface="Calibri"/>
              </a:endParaRPr>
            </a:p>
            <a:p>
              <a:pPr marL="0" marR="0" lvl="0" indent="0" algn="l" rtl="0">
                <a:spcBef>
                  <a:spcPts val="280"/>
                </a:spcBef>
                <a:spcAft>
                  <a:spcPts val="0"/>
                </a:spcAft>
                <a:buClr>
                  <a:schemeClr val="dk1"/>
                </a:buClr>
                <a:buSzPts val="1400"/>
                <a:buFont typeface="Merriweather Sans"/>
                <a:buNone/>
              </a:pPr>
              <a:endParaRPr sz="1400" b="0" i="0" u="none" strike="noStrike" cap="none" dirty="0">
                <a:solidFill>
                  <a:srgbClr val="000000"/>
                </a:solidFill>
                <a:latin typeface="Calibri"/>
                <a:ea typeface="Calibri"/>
                <a:cs typeface="Calibri"/>
                <a:sym typeface="Calibri"/>
              </a:endParaRPr>
            </a:p>
          </p:txBody>
        </p:sp>
        <p:sp>
          <p:nvSpPr>
            <p:cNvPr id="136" name="Google Shape;136;p5"/>
            <p:cNvSpPr/>
            <p:nvPr/>
          </p:nvSpPr>
          <p:spPr>
            <a:xfrm>
              <a:off x="2700401" y="3258408"/>
              <a:ext cx="540733" cy="540733"/>
            </a:xfrm>
            <a:prstGeom prst="ellipse">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046EAE"/>
                </a:solidFill>
                <a:latin typeface="Calibri"/>
                <a:ea typeface="Calibri"/>
                <a:cs typeface="Calibri"/>
                <a:sym typeface="Calibri"/>
              </a:endParaRPr>
            </a:p>
          </p:txBody>
        </p:sp>
        <p:pic>
          <p:nvPicPr>
            <p:cNvPr id="137" name="Google Shape;137;p5"/>
            <p:cNvPicPr preferRelativeResize="0"/>
            <p:nvPr/>
          </p:nvPicPr>
          <p:blipFill rotWithShape="1">
            <a:blip r:embed="rId5">
              <a:alphaModFix/>
            </a:blip>
            <a:srcRect l="8912" t="77879" r="4724" b="-4081"/>
            <a:stretch/>
          </p:blipFill>
          <p:spPr>
            <a:xfrm>
              <a:off x="2751826" y="3313847"/>
              <a:ext cx="477838" cy="466929"/>
            </a:xfrm>
            <a:prstGeom prst="ellipse">
              <a:avLst/>
            </a:prstGeom>
            <a:noFill/>
            <a:ln>
              <a:noFill/>
            </a:ln>
          </p:spPr>
        </p:pic>
        <p:sp>
          <p:nvSpPr>
            <p:cNvPr id="138" name="Google Shape;138;p5"/>
            <p:cNvSpPr/>
            <p:nvPr/>
          </p:nvSpPr>
          <p:spPr>
            <a:xfrm>
              <a:off x="2772912" y="2189779"/>
              <a:ext cx="540733" cy="540733"/>
            </a:xfrm>
            <a:prstGeom prst="ellipse">
              <a:avLst/>
            </a:prstGeom>
            <a:solidFill>
              <a:srgbClr val="833C0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046EAE"/>
                </a:solidFill>
                <a:latin typeface="Calibri"/>
                <a:ea typeface="Calibri"/>
                <a:cs typeface="Calibri"/>
                <a:sym typeface="Calibri"/>
              </a:endParaRPr>
            </a:p>
          </p:txBody>
        </p:sp>
        <p:pic>
          <p:nvPicPr>
            <p:cNvPr id="139" name="Google Shape;139;p5"/>
            <p:cNvPicPr preferRelativeResize="0"/>
            <p:nvPr/>
          </p:nvPicPr>
          <p:blipFill rotWithShape="1">
            <a:blip r:embed="rId6">
              <a:alphaModFix/>
            </a:blip>
            <a:srcRect/>
            <a:stretch/>
          </p:blipFill>
          <p:spPr>
            <a:xfrm>
              <a:off x="2882942" y="2265294"/>
              <a:ext cx="320675" cy="320675"/>
            </a:xfrm>
            <a:prstGeom prst="rect">
              <a:avLst/>
            </a:prstGeom>
            <a:noFill/>
            <a:ln>
              <a:noFill/>
            </a:ln>
          </p:spPr>
        </p:pic>
      </p:grpSp>
      <p:sp>
        <p:nvSpPr>
          <p:cNvPr id="140" name="Google Shape;140;p5"/>
          <p:cNvSpPr txBox="1"/>
          <p:nvPr/>
        </p:nvSpPr>
        <p:spPr>
          <a:xfrm>
            <a:off x="2441991" y="329506"/>
            <a:ext cx="7975492" cy="16927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2800" b="1" dirty="0">
                <a:solidFill>
                  <a:srgbClr val="00B84F"/>
                </a:solidFill>
                <a:latin typeface="Calibri"/>
                <a:ea typeface="Calibri"/>
                <a:cs typeface="Calibri"/>
                <a:sym typeface="Calibri"/>
              </a:rPr>
              <a:t>Φτάσατε στο τέλος αυτού του μαθήματος, συγχαρητήρια!</a:t>
            </a:r>
          </a:p>
          <a:p>
            <a:pPr marL="0" marR="0" lvl="0" indent="0" algn="ctr" rtl="0">
              <a:spcBef>
                <a:spcPts val="0"/>
              </a:spcBef>
              <a:spcAft>
                <a:spcPts val="0"/>
              </a:spcAft>
              <a:buNone/>
            </a:pPr>
            <a:endParaRPr lang="el-GR" sz="2800" b="1" dirty="0">
              <a:solidFill>
                <a:srgbClr val="00B84F"/>
              </a:solidFill>
              <a:latin typeface="Calibri"/>
              <a:ea typeface="Calibri"/>
              <a:cs typeface="Calibri"/>
              <a:sym typeface="Calibri"/>
            </a:endParaRPr>
          </a:p>
          <a:p>
            <a:pPr marL="0" marR="0" lvl="0" indent="0" algn="ctr" rtl="0">
              <a:spcBef>
                <a:spcPts val="0"/>
              </a:spcBef>
              <a:spcAft>
                <a:spcPts val="0"/>
              </a:spcAft>
              <a:buNone/>
            </a:pPr>
            <a:r>
              <a:rPr lang="el-GR" sz="2000" b="1" dirty="0">
                <a:solidFill>
                  <a:schemeClr val="dk1"/>
                </a:solidFill>
                <a:latin typeface="Calibri"/>
                <a:ea typeface="Calibri"/>
                <a:cs typeface="Calibri"/>
                <a:sym typeface="Calibri"/>
              </a:rPr>
              <a:t>Ας μείνουμε σε  επαφή!</a:t>
            </a:r>
            <a:endParaRPr sz="3200" b="1" dirty="0">
              <a:solidFill>
                <a:srgbClr val="00B84F"/>
              </a:solidFill>
              <a:latin typeface="Calibri"/>
              <a:ea typeface="Calibri"/>
              <a:cs typeface="Calibri"/>
              <a:sym typeface="Calibri"/>
            </a:endParaRPr>
          </a:p>
        </p:txBody>
      </p:sp>
      <p:pic>
        <p:nvPicPr>
          <p:cNvPr id="141" name="Google Shape;141;p5"/>
          <p:cNvPicPr preferRelativeResize="0"/>
          <p:nvPr/>
        </p:nvPicPr>
        <p:blipFill rotWithShape="1">
          <a:blip r:embed="rId7">
            <a:alphaModFix/>
          </a:blip>
          <a:srcRect/>
          <a:stretch/>
        </p:blipFill>
        <p:spPr>
          <a:xfrm>
            <a:off x="308791" y="0"/>
            <a:ext cx="1435564" cy="1552183"/>
          </a:xfrm>
          <a:prstGeom prst="rect">
            <a:avLst/>
          </a:prstGeom>
          <a:solidFill>
            <a:srgbClr val="00B84F"/>
          </a:solidFill>
          <a:ln>
            <a:noFill/>
          </a:ln>
        </p:spPr>
      </p:pic>
      <p:sp>
        <p:nvSpPr>
          <p:cNvPr id="142" name="Google Shape;142;p5"/>
          <p:cNvSpPr txBox="1"/>
          <p:nvPr/>
        </p:nvSpPr>
        <p:spPr>
          <a:xfrm>
            <a:off x="308791" y="6581001"/>
            <a:ext cx="4711816"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143" name="Google Shape;143;p5"/>
          <p:cNvSpPr txBox="1"/>
          <p:nvPr/>
        </p:nvSpPr>
        <p:spPr>
          <a:xfrm>
            <a:off x="1432883" y="2552021"/>
            <a:ext cx="5218404" cy="64633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l-GR" sz="1800" dirty="0">
                <a:solidFill>
                  <a:schemeClr val="dk1"/>
                </a:solidFill>
                <a:latin typeface="Calibri"/>
                <a:ea typeface="Calibri"/>
                <a:cs typeface="Calibri"/>
                <a:sym typeface="Calibri"/>
              </a:rPr>
              <a:t>Στείλτε μας </a:t>
            </a:r>
            <a:r>
              <a:rPr lang="en-US" sz="1800" dirty="0">
                <a:solidFill>
                  <a:schemeClr val="dk1"/>
                </a:solidFill>
                <a:latin typeface="Calibri"/>
                <a:ea typeface="Calibri"/>
                <a:cs typeface="Calibri"/>
                <a:sym typeface="Calibri"/>
              </a:rPr>
              <a:t>email</a:t>
            </a:r>
            <a:r>
              <a:rPr lang="fr-FR" sz="1800" dirty="0">
                <a:solidFill>
                  <a:schemeClr val="dk1"/>
                </a:solidFill>
                <a:latin typeface="Calibri"/>
                <a:ea typeface="Calibri"/>
                <a:cs typeface="Calibri"/>
                <a:sym typeface="Calibri"/>
              </a:rPr>
              <a:t>: </a:t>
            </a:r>
            <a:r>
              <a:rPr lang="fr-FR" sz="1800" u="sng" dirty="0">
                <a:solidFill>
                  <a:schemeClr val="dk1"/>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disk-project@googlegroups.com</a:t>
            </a: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fr-FR" sz="1800" dirty="0">
                <a:solidFill>
                  <a:schemeClr val="dk1"/>
                </a:solidFill>
                <a:latin typeface="Calibri"/>
                <a:ea typeface="Calibri"/>
                <a:cs typeface="Calibri"/>
                <a:sym typeface="Calibri"/>
              </a:rPr>
              <a:t> </a:t>
            </a:r>
            <a:endParaRPr sz="1800" dirty="0">
              <a:solidFill>
                <a:schemeClr val="dk1"/>
              </a:solidFill>
              <a:latin typeface="Calibri"/>
              <a:ea typeface="Calibri"/>
              <a:cs typeface="Calibri"/>
              <a:sym typeface="Calibri"/>
            </a:endParaRPr>
          </a:p>
        </p:txBody>
      </p:sp>
      <p:pic>
        <p:nvPicPr>
          <p:cNvPr id="144" name="Google Shape;144;p5"/>
          <p:cNvPicPr preferRelativeResize="0"/>
          <p:nvPr/>
        </p:nvPicPr>
        <p:blipFill rotWithShape="1">
          <a:blip r:embed="rId9">
            <a:alphaModFix/>
          </a:blip>
          <a:srcRect/>
          <a:stretch/>
        </p:blipFill>
        <p:spPr>
          <a:xfrm>
            <a:off x="6429737" y="2277299"/>
            <a:ext cx="5312779" cy="3541854"/>
          </a:xfrm>
          <a:prstGeom prst="teardrop">
            <a:avLst>
              <a:gd name="adj" fmla="val 89345"/>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3" descr="Doctors doing medical research on human brain and testing blood samples. Free Vector"/>
          <p:cNvPicPr preferRelativeResize="0"/>
          <p:nvPr/>
        </p:nvPicPr>
        <p:blipFill rotWithShape="1">
          <a:blip r:embed="rId3">
            <a:alphaModFix/>
          </a:blip>
          <a:srcRect l="8001" t="6021" r="9336" b="5203"/>
          <a:stretch/>
        </p:blipFill>
        <p:spPr>
          <a:xfrm>
            <a:off x="501041" y="3184521"/>
            <a:ext cx="5098093" cy="3647047"/>
          </a:xfrm>
          <a:prstGeom prst="rect">
            <a:avLst/>
          </a:prstGeom>
          <a:noFill/>
          <a:ln>
            <a:noFill/>
          </a:ln>
        </p:spPr>
      </p:pic>
      <p:pic>
        <p:nvPicPr>
          <p:cNvPr id="107" name="Google Shape;107;p3"/>
          <p:cNvPicPr preferRelativeResize="0"/>
          <p:nvPr/>
        </p:nvPicPr>
        <p:blipFill rotWithShape="1">
          <a:blip r:embed="rId4">
            <a:alphaModFix/>
          </a:blip>
          <a:srcRect/>
          <a:stretch/>
        </p:blipFill>
        <p:spPr>
          <a:xfrm>
            <a:off x="331940" y="0"/>
            <a:ext cx="1435564" cy="1552183"/>
          </a:xfrm>
          <a:prstGeom prst="rect">
            <a:avLst/>
          </a:prstGeom>
          <a:solidFill>
            <a:srgbClr val="00B84F"/>
          </a:solidFill>
          <a:ln>
            <a:noFill/>
          </a:ln>
        </p:spPr>
      </p:pic>
      <p:pic>
        <p:nvPicPr>
          <p:cNvPr id="108" name="Google Shape;108;p3"/>
          <p:cNvPicPr preferRelativeResize="0"/>
          <p:nvPr/>
        </p:nvPicPr>
        <p:blipFill rotWithShape="1">
          <a:blip r:embed="rId5">
            <a:alphaModFix/>
          </a:blip>
          <a:srcRect l="26347" t="4802" r="-1"/>
          <a:stretch/>
        </p:blipFill>
        <p:spPr>
          <a:xfrm>
            <a:off x="8999220" y="5978128"/>
            <a:ext cx="3017520" cy="853440"/>
          </a:xfrm>
          <a:prstGeom prst="rect">
            <a:avLst/>
          </a:prstGeom>
          <a:noFill/>
          <a:ln>
            <a:noFill/>
          </a:ln>
        </p:spPr>
      </p:pic>
      <p:sp>
        <p:nvSpPr>
          <p:cNvPr id="109" name="Google Shape;109;p3"/>
          <p:cNvSpPr txBox="1"/>
          <p:nvPr/>
        </p:nvSpPr>
        <p:spPr>
          <a:xfrm>
            <a:off x="3951962" y="312214"/>
            <a:ext cx="5198301"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3200" b="1" dirty="0">
                <a:solidFill>
                  <a:schemeClr val="dk1"/>
                </a:solidFill>
                <a:latin typeface="Calibri"/>
                <a:ea typeface="Calibri"/>
                <a:cs typeface="Calibri"/>
                <a:sym typeface="Calibri"/>
              </a:rPr>
              <a:t>Περιγραφή και στόχοι</a:t>
            </a:r>
            <a:endParaRPr sz="3200" b="1" dirty="0">
              <a:solidFill>
                <a:schemeClr val="dk1"/>
              </a:solidFill>
              <a:latin typeface="Calibri"/>
              <a:ea typeface="Calibri"/>
              <a:cs typeface="Calibri"/>
              <a:sym typeface="Calibri"/>
            </a:endParaRPr>
          </a:p>
        </p:txBody>
      </p:sp>
      <p:sp>
        <p:nvSpPr>
          <p:cNvPr id="110" name="Google Shape;110;p3"/>
          <p:cNvSpPr txBox="1"/>
          <p:nvPr/>
        </p:nvSpPr>
        <p:spPr>
          <a:xfrm>
            <a:off x="3217101" y="1175975"/>
            <a:ext cx="8642959" cy="2031285"/>
          </a:xfrm>
          <a:prstGeom prst="rect">
            <a:avLst/>
          </a:prstGeom>
          <a:noFill/>
          <a:ln>
            <a:noFill/>
          </a:ln>
        </p:spPr>
        <p:txBody>
          <a:bodyPr spcFirstLastPara="1" wrap="square" lIns="91425" tIns="45700" rIns="91425" bIns="45700" anchor="t" anchorCtr="0">
            <a:spAutoFit/>
          </a:bodyPr>
          <a:lstStyle/>
          <a:p>
            <a:pPr lvl="0" algn="just"/>
            <a:r>
              <a:rPr lang="el-GR" sz="1800" i="1" dirty="0">
                <a:solidFill>
                  <a:schemeClr val="dk1"/>
                </a:solidFill>
                <a:latin typeface="Calibri"/>
                <a:ea typeface="Calibri"/>
                <a:cs typeface="Calibri"/>
                <a:sym typeface="Calibri"/>
              </a:rPr>
              <a:t>Σε αυτή την ενότητα, οι εκπαιδευόμενοι θα έχουν την ευκαιρία να πειραματιστούν και να εξοικειωθούν με μια τεχνική που είναι ιδιαίτερα επωφελής για τις εκτελεστικές τους λειτουργίες.</a:t>
            </a:r>
            <a:endParaRPr lang="en-US" sz="1800" i="1" dirty="0">
              <a:solidFill>
                <a:schemeClr val="dk1"/>
              </a:solidFill>
              <a:latin typeface="Calibri"/>
              <a:ea typeface="Calibri"/>
              <a:cs typeface="Calibri"/>
              <a:sym typeface="Calibri"/>
            </a:endParaRPr>
          </a:p>
          <a:p>
            <a:pPr lvl="0" algn="just"/>
            <a:endParaRPr lang="en-US" sz="1800" i="1" dirty="0">
              <a:solidFill>
                <a:schemeClr val="dk1"/>
              </a:solidFill>
              <a:latin typeface="Calibri"/>
              <a:ea typeface="Calibri"/>
              <a:cs typeface="Calibri"/>
              <a:sym typeface="Calibri"/>
            </a:endParaRPr>
          </a:p>
          <a:p>
            <a:pPr lvl="0" algn="just"/>
            <a:r>
              <a:rPr lang="el-GR" sz="1800" i="1" dirty="0">
                <a:solidFill>
                  <a:schemeClr val="dk1"/>
                </a:solidFill>
                <a:latin typeface="Calibri"/>
                <a:ea typeface="Calibri"/>
                <a:cs typeface="Calibri"/>
                <a:sym typeface="Calibri"/>
              </a:rPr>
              <a:t>Θα μιλήσουμε για τη δημιουργία σεναρίων και πώς αυτές οι δεξιότητες μπορούν να βοηθήσουν καλύτερα τους μαθητές στην πλοήγηση στα καθημερινά κοινωνικά και σχεσιακά οικοσυστήματα τους.</a:t>
            </a:r>
            <a:endParaRPr lang="en-US" sz="1800" i="1" dirty="0">
              <a:solidFill>
                <a:schemeClr val="dk1"/>
              </a:solidFill>
              <a:latin typeface="Calibri"/>
              <a:ea typeface="Calibri"/>
              <a:cs typeface="Calibri"/>
              <a:sym typeface="Calibri"/>
            </a:endParaRPr>
          </a:p>
        </p:txBody>
      </p:sp>
      <p:sp>
        <p:nvSpPr>
          <p:cNvPr id="111" name="Google Shape;111;p3"/>
          <p:cNvSpPr txBox="1"/>
          <p:nvPr/>
        </p:nvSpPr>
        <p:spPr>
          <a:xfrm>
            <a:off x="6096000" y="3692856"/>
            <a:ext cx="4985360" cy="209284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l-GR" sz="1800" dirty="0">
                <a:solidFill>
                  <a:schemeClr val="dk1"/>
                </a:solidFill>
                <a:latin typeface="Calibri"/>
                <a:ea typeface="Calibri"/>
                <a:cs typeface="Calibri"/>
                <a:sym typeface="Calibri"/>
              </a:rPr>
              <a:t>Στο τέλος αυτής της ενότητας, θα είστε σε θέση να εξοικειωθείτε λίγο περισσότερο με:</a:t>
            </a:r>
            <a:endParaRPr lang="en-US" sz="18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sz="2000" dirty="0">
              <a:solidFill>
                <a:schemeClr val="dk1"/>
              </a:solidFill>
              <a:latin typeface="Calibri"/>
              <a:ea typeface="Calibri"/>
              <a:cs typeface="Calibri"/>
              <a:sym typeface="Calibri"/>
            </a:endParaRPr>
          </a:p>
          <a:p>
            <a:pPr marL="342900" marR="0" lvl="0" indent="-342900" algn="just" rtl="0">
              <a:spcBef>
                <a:spcPts val="0"/>
              </a:spcBef>
              <a:spcAft>
                <a:spcPts val="0"/>
              </a:spcAft>
              <a:buFont typeface="Arial" panose="020B0604020202020204" pitchFamily="34" charset="0"/>
              <a:buChar char="•"/>
            </a:pPr>
            <a:r>
              <a:rPr lang="el-GR" sz="1800" dirty="0">
                <a:solidFill>
                  <a:schemeClr val="dk1"/>
                </a:solidFill>
                <a:latin typeface="Calibri"/>
                <a:ea typeface="Calibri"/>
                <a:cs typeface="Calibri"/>
                <a:sym typeface="Calibri"/>
              </a:rPr>
              <a:t>Αιτιολογία</a:t>
            </a:r>
            <a:endParaRPr lang="en-US" sz="1800" dirty="0">
              <a:solidFill>
                <a:schemeClr val="dk1"/>
              </a:solidFill>
              <a:latin typeface="Calibri"/>
              <a:ea typeface="Calibri"/>
              <a:cs typeface="Calibri"/>
              <a:sym typeface="Calibri"/>
            </a:endParaRPr>
          </a:p>
          <a:p>
            <a:pPr marL="342900" marR="0" lvl="0" indent="-342900" algn="just" rtl="0">
              <a:spcBef>
                <a:spcPts val="0"/>
              </a:spcBef>
              <a:spcAft>
                <a:spcPts val="0"/>
              </a:spcAft>
              <a:buFont typeface="Arial" panose="020B0604020202020204" pitchFamily="34" charset="0"/>
              <a:buChar char="•"/>
            </a:pPr>
            <a:r>
              <a:rPr lang="el-GR" sz="1800" dirty="0">
                <a:solidFill>
                  <a:schemeClr val="dk1"/>
                </a:solidFill>
                <a:latin typeface="Calibri"/>
                <a:ea typeface="Calibri"/>
                <a:cs typeface="Calibri"/>
                <a:sym typeface="Calibri"/>
              </a:rPr>
              <a:t>Κριτική</a:t>
            </a:r>
            <a:r>
              <a:rPr lang="en-US" sz="1800" dirty="0">
                <a:solidFill>
                  <a:schemeClr val="dk1"/>
                </a:solidFill>
                <a:latin typeface="Calibri"/>
                <a:ea typeface="Calibri"/>
                <a:cs typeface="Calibri"/>
                <a:sym typeface="Calibri"/>
              </a:rPr>
              <a:t> </a:t>
            </a:r>
            <a:r>
              <a:rPr lang="el-GR" sz="1800" dirty="0">
                <a:solidFill>
                  <a:schemeClr val="dk1"/>
                </a:solidFill>
                <a:latin typeface="Calibri"/>
                <a:ea typeface="Calibri"/>
                <a:cs typeface="Calibri"/>
                <a:sym typeface="Calibri"/>
              </a:rPr>
              <a:t>σκέψη</a:t>
            </a:r>
            <a:endParaRPr lang="en-US" sz="1800" dirty="0">
              <a:solidFill>
                <a:schemeClr val="dk1"/>
              </a:solidFill>
              <a:latin typeface="Calibri"/>
              <a:ea typeface="Calibri"/>
              <a:cs typeface="Calibri"/>
              <a:sym typeface="Calibri"/>
            </a:endParaRPr>
          </a:p>
          <a:p>
            <a:pPr marL="342900" marR="0" lvl="0" indent="-342900" algn="just" rtl="0">
              <a:spcBef>
                <a:spcPts val="0"/>
              </a:spcBef>
              <a:spcAft>
                <a:spcPts val="0"/>
              </a:spcAft>
              <a:buFont typeface="Arial" panose="020B0604020202020204" pitchFamily="34" charset="0"/>
              <a:buChar char="•"/>
            </a:pPr>
            <a:r>
              <a:rPr lang="el-GR" sz="1800" dirty="0">
                <a:solidFill>
                  <a:schemeClr val="dk1"/>
                </a:solidFill>
                <a:latin typeface="Calibri"/>
                <a:ea typeface="Calibri"/>
                <a:cs typeface="Calibri"/>
                <a:sym typeface="Calibri"/>
              </a:rPr>
              <a:t>Αίσθηση της </a:t>
            </a:r>
            <a:r>
              <a:rPr lang="el-GR" sz="1800" dirty="0" err="1">
                <a:solidFill>
                  <a:schemeClr val="dk1"/>
                </a:solidFill>
                <a:latin typeface="Calibri"/>
                <a:ea typeface="Calibri"/>
                <a:cs typeface="Calibri"/>
                <a:sym typeface="Calibri"/>
              </a:rPr>
              <a:t>αυτοαποτελεσματικότητας</a:t>
            </a:r>
            <a:r>
              <a:rPr lang="en-US" sz="1800" dirty="0">
                <a:solidFill>
                  <a:schemeClr val="dk1"/>
                </a:solidFill>
                <a:latin typeface="Calibri"/>
                <a:ea typeface="Calibri"/>
                <a:cs typeface="Calibri"/>
                <a:sym typeface="Calibri"/>
              </a:rPr>
              <a:t>.</a:t>
            </a:r>
            <a:endParaRPr lang="en-US" sz="1800" dirty="0"/>
          </a:p>
          <a:p>
            <a:pPr marL="0" marR="0" lvl="0" indent="0" algn="just" rtl="0">
              <a:spcBef>
                <a:spcPts val="0"/>
              </a:spcBef>
              <a:spcAft>
                <a:spcPts val="0"/>
              </a:spcAft>
              <a:buNone/>
            </a:pPr>
            <a:endParaRPr lang="en-US" sz="2000"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4"/>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17" name="Google Shape;117;p4"/>
          <p:cNvPicPr preferRelativeResize="0"/>
          <p:nvPr/>
        </p:nvPicPr>
        <p:blipFill rotWithShape="1">
          <a:blip r:embed="rId4">
            <a:alphaModFix/>
          </a:blip>
          <a:srcRect l="26347" t="4802" r="-1"/>
          <a:stretch/>
        </p:blipFill>
        <p:spPr>
          <a:xfrm>
            <a:off x="8999220" y="5978128"/>
            <a:ext cx="3017520" cy="853440"/>
          </a:xfrm>
          <a:prstGeom prst="rect">
            <a:avLst/>
          </a:prstGeom>
          <a:noFill/>
          <a:ln>
            <a:noFill/>
          </a:ln>
        </p:spPr>
      </p:pic>
      <p:sp>
        <p:nvSpPr>
          <p:cNvPr id="118" name="Google Shape;118;p4"/>
          <p:cNvSpPr txBox="1"/>
          <p:nvPr/>
        </p:nvSpPr>
        <p:spPr>
          <a:xfrm>
            <a:off x="3375764" y="312214"/>
            <a:ext cx="5774400"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2800" b="1" dirty="0">
                <a:solidFill>
                  <a:schemeClr val="dk1"/>
                </a:solidFill>
                <a:latin typeface="Calibri"/>
                <a:ea typeface="Calibri"/>
                <a:cs typeface="Calibri"/>
                <a:sym typeface="Calibri"/>
              </a:rPr>
              <a:t>Γλωσσάριο</a:t>
            </a:r>
            <a:endParaRPr sz="2800" b="1" dirty="0">
              <a:solidFill>
                <a:schemeClr val="dk1"/>
              </a:solidFill>
              <a:latin typeface="Calibri"/>
              <a:ea typeface="Calibri"/>
              <a:cs typeface="Calibri"/>
              <a:sym typeface="Calibri"/>
            </a:endParaRPr>
          </a:p>
        </p:txBody>
      </p:sp>
      <p:sp>
        <p:nvSpPr>
          <p:cNvPr id="119" name="Google Shape;119;p4"/>
          <p:cNvSpPr txBox="1"/>
          <p:nvPr/>
        </p:nvSpPr>
        <p:spPr>
          <a:xfrm>
            <a:off x="413359" y="6554569"/>
            <a:ext cx="4711816"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graphicFrame>
        <p:nvGraphicFramePr>
          <p:cNvPr id="120" name="Google Shape;120;p4"/>
          <p:cNvGraphicFramePr/>
          <p:nvPr>
            <p:extLst>
              <p:ext uri="{D42A27DB-BD31-4B8C-83A1-F6EECF244321}">
                <p14:modId xmlns:p14="http://schemas.microsoft.com/office/powerpoint/2010/main" val="702117928"/>
              </p:ext>
            </p:extLst>
          </p:nvPr>
        </p:nvGraphicFramePr>
        <p:xfrm>
          <a:off x="1767504" y="1146161"/>
          <a:ext cx="9521537" cy="4837021"/>
        </p:xfrm>
        <a:graphic>
          <a:graphicData uri="http://schemas.openxmlformats.org/drawingml/2006/table">
            <a:tbl>
              <a:tblPr>
                <a:noFill/>
                <a:tableStyleId>{D8A7F3B0-D828-473F-A7AA-0DDA3139FFC6}</a:tableStyleId>
              </a:tblPr>
              <a:tblGrid>
                <a:gridCol w="1879729">
                  <a:extLst>
                    <a:ext uri="{9D8B030D-6E8A-4147-A177-3AD203B41FA5}">
                      <a16:colId xmlns:a16="http://schemas.microsoft.com/office/drawing/2014/main" val="20000"/>
                    </a:ext>
                  </a:extLst>
                </a:gridCol>
                <a:gridCol w="7641808">
                  <a:extLst>
                    <a:ext uri="{9D8B030D-6E8A-4147-A177-3AD203B41FA5}">
                      <a16:colId xmlns:a16="http://schemas.microsoft.com/office/drawing/2014/main" val="20001"/>
                    </a:ext>
                  </a:extLst>
                </a:gridCol>
              </a:tblGrid>
              <a:tr h="444247">
                <a:tc>
                  <a:txBody>
                    <a:bodyPr/>
                    <a:lstStyle/>
                    <a:p>
                      <a:pPr marL="0" lvl="0" indent="0" algn="ctr" rtl="0">
                        <a:spcBef>
                          <a:spcPts val="0"/>
                        </a:spcBef>
                        <a:spcAft>
                          <a:spcPts val="0"/>
                        </a:spcAft>
                        <a:buNone/>
                      </a:pPr>
                      <a:r>
                        <a:rPr lang="el-GR" sz="1700" b="1" dirty="0">
                          <a:solidFill>
                            <a:schemeClr val="lt1"/>
                          </a:solidFill>
                          <a:latin typeface="Calibri" panose="020F0502020204030204" pitchFamily="34" charset="0"/>
                          <a:cs typeface="Calibri" panose="020F0502020204030204" pitchFamily="34" charset="0"/>
                        </a:rPr>
                        <a:t>Λέξη</a:t>
                      </a:r>
                      <a:endParaRPr sz="1700" b="1" dirty="0">
                        <a:solidFill>
                          <a:schemeClr val="lt1"/>
                        </a:solidFill>
                        <a:latin typeface="Calibri" panose="020F0502020204030204" pitchFamily="34" charset="0"/>
                        <a:cs typeface="Calibri" panose="020F0502020204030204" pitchFamily="34" charset="0"/>
                      </a:endParaRPr>
                    </a:p>
                  </a:txBody>
                  <a:tcPr marL="91425" marR="91425" marT="91425" marB="91425" anchor="ctr">
                    <a:solidFill>
                      <a:srgbClr val="00B84F"/>
                    </a:solidFill>
                  </a:tcPr>
                </a:tc>
                <a:tc>
                  <a:txBody>
                    <a:bodyPr/>
                    <a:lstStyle/>
                    <a:p>
                      <a:pPr marL="0" lvl="0" indent="0" algn="ctr" rtl="0">
                        <a:spcBef>
                          <a:spcPts val="0"/>
                        </a:spcBef>
                        <a:spcAft>
                          <a:spcPts val="0"/>
                        </a:spcAft>
                        <a:buNone/>
                      </a:pPr>
                      <a:r>
                        <a:rPr lang="el-GR" sz="1700" b="1" dirty="0">
                          <a:solidFill>
                            <a:schemeClr val="lt1"/>
                          </a:solidFill>
                          <a:latin typeface="Calibri" panose="020F0502020204030204" pitchFamily="34" charset="0"/>
                          <a:cs typeface="Calibri" panose="020F0502020204030204" pitchFamily="34" charset="0"/>
                        </a:rPr>
                        <a:t>Ορισμός</a:t>
                      </a:r>
                      <a:endParaRPr sz="1700" b="1" dirty="0">
                        <a:solidFill>
                          <a:schemeClr val="lt1"/>
                        </a:solidFill>
                        <a:latin typeface="Calibri" panose="020F0502020204030204" pitchFamily="34" charset="0"/>
                        <a:cs typeface="Calibri" panose="020F0502020204030204" pitchFamily="34" charset="0"/>
                      </a:endParaRPr>
                    </a:p>
                  </a:txBody>
                  <a:tcPr marL="91425" marR="91425" marT="91425" marB="91425" anchor="ctr">
                    <a:solidFill>
                      <a:srgbClr val="00B84F"/>
                    </a:solidFill>
                  </a:tcPr>
                </a:tc>
                <a:extLst>
                  <a:ext uri="{0D108BD9-81ED-4DB2-BD59-A6C34878D82A}">
                    <a16:rowId xmlns:a16="http://schemas.microsoft.com/office/drawing/2014/main" val="10000"/>
                  </a:ext>
                </a:extLst>
              </a:tr>
              <a:tr h="1026402">
                <a:tc>
                  <a:txBody>
                    <a:bodyPr/>
                    <a:lstStyle/>
                    <a:p>
                      <a:pPr marL="0" lvl="0" indent="0" algn="l" rtl="0">
                        <a:spcBef>
                          <a:spcPts val="0"/>
                        </a:spcBef>
                        <a:spcAft>
                          <a:spcPts val="0"/>
                        </a:spcAft>
                        <a:buNone/>
                      </a:pPr>
                      <a:r>
                        <a:rPr lang="el-GR" sz="1200" b="1" noProof="0" dirty="0">
                          <a:latin typeface="Calibri" panose="020F0502020204030204" pitchFamily="34" charset="0"/>
                          <a:cs typeface="Calibri" panose="020F0502020204030204" pitchFamily="34" charset="0"/>
                        </a:rPr>
                        <a:t>Δημιουργικότητα </a:t>
                      </a:r>
                      <a:endParaRPr lang="en-US" sz="1200" b="1" noProof="0"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l-GR" sz="1200" dirty="0">
                          <a:latin typeface="Calibri" panose="020F0502020204030204" pitchFamily="34" charset="0"/>
                          <a:cs typeface="Calibri" panose="020F0502020204030204" pitchFamily="34" charset="0"/>
                        </a:rPr>
                        <a:t>Η δημιουργικότητα συνήθως ορίζεται ως η ικανότητα να επινοεί κάτι νέο, καινοτόμο και απροσδόκητο. Στο πλαίσιο της δημιουργίας σεναρίων, η δημιουργικότητα αναφέρεται επίσης στην ικανότητα του ατόμου να:</a:t>
                      </a:r>
                    </a:p>
                    <a:p>
                      <a:pPr marL="171450" lvl="0" indent="-171450" algn="l" rtl="0">
                        <a:spcBef>
                          <a:spcPts val="0"/>
                        </a:spcBef>
                        <a:spcAft>
                          <a:spcPts val="0"/>
                        </a:spcAft>
                        <a:buFont typeface="Arial" panose="020B0604020202020204" pitchFamily="34" charset="0"/>
                        <a:buChar char="•"/>
                      </a:pPr>
                      <a:r>
                        <a:rPr lang="el-GR" sz="1200" dirty="0">
                          <a:latin typeface="Calibri" panose="020F0502020204030204" pitchFamily="34" charset="0"/>
                          <a:cs typeface="Calibri" panose="020F0502020204030204" pitchFamily="34" charset="0"/>
                        </a:rPr>
                        <a:t>Δει τα πράγματα από πολλές οπτικές γωνίες</a:t>
                      </a:r>
                    </a:p>
                    <a:p>
                      <a:pPr marL="171450" lvl="0" indent="-171450" algn="l" rtl="0">
                        <a:spcBef>
                          <a:spcPts val="0"/>
                        </a:spcBef>
                        <a:spcAft>
                          <a:spcPts val="0"/>
                        </a:spcAft>
                        <a:buFont typeface="Arial" panose="020B0604020202020204" pitchFamily="34" charset="0"/>
                        <a:buChar char="•"/>
                      </a:pPr>
                      <a:r>
                        <a:rPr lang="el-GR" sz="1200" dirty="0" err="1">
                          <a:latin typeface="Calibri" panose="020F0502020204030204" pitchFamily="34" charset="0"/>
                          <a:cs typeface="Calibri" panose="020F0502020204030204" pitchFamily="34" charset="0"/>
                        </a:rPr>
                        <a:t>Βρεί</a:t>
                      </a:r>
                      <a:r>
                        <a:rPr lang="el-GR" sz="1200" dirty="0">
                          <a:latin typeface="Calibri" panose="020F0502020204030204" pitchFamily="34" charset="0"/>
                          <a:cs typeface="Calibri" panose="020F0502020204030204" pitchFamily="34" charset="0"/>
                        </a:rPr>
                        <a:t> νέα νοήματα για τα γεγονότα και τον τρόπο δράσης των ανθρώπων</a:t>
                      </a:r>
                    </a:p>
                    <a:p>
                      <a:pPr marL="171450" lvl="0" indent="-171450" algn="l" rtl="0">
                        <a:spcBef>
                          <a:spcPts val="0"/>
                        </a:spcBef>
                        <a:spcAft>
                          <a:spcPts val="0"/>
                        </a:spcAft>
                        <a:buFont typeface="Arial" panose="020B0604020202020204" pitchFamily="34" charset="0"/>
                        <a:buChar char="•"/>
                      </a:pPr>
                      <a:r>
                        <a:rPr lang="el-GR" sz="1200" dirty="0">
                          <a:latin typeface="Calibri" panose="020F0502020204030204" pitchFamily="34" charset="0"/>
                          <a:cs typeface="Calibri" panose="020F0502020204030204" pitchFamily="34" charset="0"/>
                        </a:rPr>
                        <a:t>Δώσει νέους σκοπούς στις πράξεις</a:t>
                      </a:r>
                      <a:endParaRPr sz="1200"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1"/>
                  </a:ext>
                </a:extLst>
              </a:tr>
              <a:tr h="857884">
                <a:tc>
                  <a:txBody>
                    <a:bodyPr/>
                    <a:lstStyle/>
                    <a:p>
                      <a:pPr marL="0" lvl="0" indent="0" algn="l" rtl="0">
                        <a:spcBef>
                          <a:spcPts val="0"/>
                        </a:spcBef>
                        <a:spcAft>
                          <a:spcPts val="0"/>
                        </a:spcAft>
                        <a:buNone/>
                      </a:pPr>
                      <a:r>
                        <a:rPr lang="el-GR" sz="1200" b="1" noProof="0" dirty="0">
                          <a:latin typeface="Calibri" panose="020F0502020204030204" pitchFamily="34" charset="0"/>
                          <a:cs typeface="Calibri" panose="020F0502020204030204" pitchFamily="34" charset="0"/>
                        </a:rPr>
                        <a:t>Κριτική σκέψη</a:t>
                      </a:r>
                      <a:endParaRPr lang="en-US" sz="1200" b="1" noProof="0"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l-GR" sz="1200" dirty="0">
                          <a:latin typeface="Calibri" panose="020F0502020204030204" pitchFamily="34" charset="0"/>
                          <a:cs typeface="Calibri" panose="020F0502020204030204" pitchFamily="34" charset="0"/>
                        </a:rPr>
                        <a:t>Με την κριτική σκέψη, αναφερόμαστε σε αυτή την υποσυνείδητη δράση στην οποία βασιζόμαστε όλοι:</a:t>
                      </a:r>
                      <a:endParaRPr lang="en-US" sz="1200" dirty="0">
                        <a:latin typeface="Calibri" panose="020F0502020204030204" pitchFamily="34" charset="0"/>
                        <a:cs typeface="Calibri" panose="020F0502020204030204" pitchFamily="34" charset="0"/>
                      </a:endParaRPr>
                    </a:p>
                    <a:p>
                      <a:pPr marL="228600" lvl="0" indent="-228600" algn="l" rtl="0">
                        <a:spcBef>
                          <a:spcPts val="0"/>
                        </a:spcBef>
                        <a:spcAft>
                          <a:spcPts val="0"/>
                        </a:spcAft>
                        <a:buFont typeface="+mj-lt"/>
                        <a:buAutoNum type="arabicPeriod"/>
                      </a:pPr>
                      <a:r>
                        <a:rPr lang="el-GR" sz="1200" dirty="0">
                          <a:latin typeface="Calibri" panose="020F0502020204030204" pitchFamily="34" charset="0"/>
                          <a:cs typeface="Calibri" panose="020F0502020204030204" pitchFamily="34" charset="0"/>
                        </a:rPr>
                        <a:t>Κατανόηση του περιβάλλοντος μας (συλλέγοντας εξωτερικές εισροές)</a:t>
                      </a:r>
                      <a:endParaRPr lang="en-US" sz="1200" dirty="0">
                        <a:latin typeface="Calibri" panose="020F0502020204030204" pitchFamily="34" charset="0"/>
                        <a:cs typeface="Calibri" panose="020F0502020204030204" pitchFamily="34" charset="0"/>
                      </a:endParaRPr>
                    </a:p>
                    <a:p>
                      <a:pPr marL="228600" lvl="0" indent="-228600" algn="l" rtl="0">
                        <a:spcBef>
                          <a:spcPts val="0"/>
                        </a:spcBef>
                        <a:spcAft>
                          <a:spcPts val="0"/>
                        </a:spcAft>
                        <a:buFont typeface="+mj-lt"/>
                        <a:buAutoNum type="arabicPeriod"/>
                      </a:pPr>
                      <a:r>
                        <a:rPr lang="el-GR" sz="1200" dirty="0">
                          <a:latin typeface="Calibri" panose="020F0502020204030204" pitchFamily="34" charset="0"/>
                          <a:cs typeface="Calibri" panose="020F0502020204030204" pitchFamily="34" charset="0"/>
                        </a:rPr>
                        <a:t>Επεξεργασία των πληροφορίων (επεξεργαστείτε την πηγή και τη φύση των εισροών)</a:t>
                      </a:r>
                      <a:endParaRPr lang="en-US" sz="1200" dirty="0">
                        <a:latin typeface="Calibri" panose="020F0502020204030204" pitchFamily="34" charset="0"/>
                        <a:cs typeface="Calibri" panose="020F0502020204030204" pitchFamily="34" charset="0"/>
                      </a:endParaRPr>
                    </a:p>
                    <a:p>
                      <a:pPr marL="228600" lvl="0" indent="-228600" algn="l" rtl="0">
                        <a:spcBef>
                          <a:spcPts val="0"/>
                        </a:spcBef>
                        <a:spcAft>
                          <a:spcPts val="0"/>
                        </a:spcAft>
                        <a:buFont typeface="+mj-lt"/>
                        <a:buAutoNum type="arabicPeriod"/>
                      </a:pPr>
                      <a:r>
                        <a:rPr lang="el-GR" sz="1200" dirty="0">
                          <a:latin typeface="Calibri" panose="020F0502020204030204" pitchFamily="34" charset="0"/>
                          <a:cs typeface="Calibri" panose="020F0502020204030204" pitchFamily="34" charset="0"/>
                        </a:rPr>
                        <a:t>Διατύπωση γνωστικών και συμπεριφορικών αποκρίσεων (δημιουργήστε ένα αποτέλεσμα)</a:t>
                      </a:r>
                      <a:endParaRPr lang="en-GB" sz="1200"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2"/>
                  </a:ext>
                </a:extLst>
              </a:tr>
              <a:tr h="952146">
                <a:tc>
                  <a:txBody>
                    <a:bodyPr/>
                    <a:lstStyle/>
                    <a:p>
                      <a:pPr marL="0" lvl="0" indent="0" algn="l" rtl="0">
                        <a:spcBef>
                          <a:spcPts val="0"/>
                        </a:spcBef>
                        <a:spcAft>
                          <a:spcPts val="0"/>
                        </a:spcAft>
                        <a:buNone/>
                      </a:pPr>
                      <a:r>
                        <a:rPr lang="el-GR" sz="1200" b="1" noProof="0" dirty="0">
                          <a:latin typeface="Calibri" panose="020F0502020204030204" pitchFamily="34" charset="0"/>
                          <a:cs typeface="Calibri" panose="020F0502020204030204" pitchFamily="34" charset="0"/>
                        </a:rPr>
                        <a:t>Επίλυση προβλημάτων</a:t>
                      </a:r>
                      <a:endParaRPr lang="en-US" sz="1200" b="1" noProof="0"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l-GR" sz="1200" dirty="0">
                          <a:latin typeface="Calibri" panose="020F0502020204030204" pitchFamily="34" charset="0"/>
                          <a:cs typeface="Calibri" panose="020F0502020204030204" pitchFamily="34" charset="0"/>
                        </a:rPr>
                        <a:t>Η επίλυση προβλημάτων περιλαμβάνει μια σειρά από προληπτικές γνωστικές και συμπεριφορικές αναπαύσεις που επενδύουμε για να ξεπεράσουμε μια δυσάρεστη κατάσταση.</a:t>
                      </a:r>
                    </a:p>
                    <a:p>
                      <a:pPr marL="228600" lvl="0" indent="-228600" algn="l" rtl="0">
                        <a:spcBef>
                          <a:spcPts val="0"/>
                        </a:spcBef>
                        <a:spcAft>
                          <a:spcPts val="0"/>
                        </a:spcAft>
                        <a:buFont typeface="+mj-lt"/>
                        <a:buAutoNum type="arabicPeriod"/>
                      </a:pPr>
                      <a:r>
                        <a:rPr lang="el-GR" sz="1200" dirty="0">
                          <a:latin typeface="Calibri" panose="020F0502020204030204" pitchFamily="34" charset="0"/>
                          <a:cs typeface="Calibri" panose="020F0502020204030204" pitchFamily="34" charset="0"/>
                        </a:rPr>
                        <a:t>Αξιολόγηση της υποκείμενης ανάγκης (δηλαδή του προβλήματος)</a:t>
                      </a:r>
                    </a:p>
                    <a:p>
                      <a:pPr marL="228600" lvl="0" indent="-228600" algn="l" rtl="0">
                        <a:spcBef>
                          <a:spcPts val="0"/>
                        </a:spcBef>
                        <a:spcAft>
                          <a:spcPts val="0"/>
                        </a:spcAft>
                        <a:buFont typeface="+mj-lt"/>
                        <a:buAutoNum type="arabicPeriod"/>
                      </a:pPr>
                      <a:r>
                        <a:rPr lang="el-GR" sz="1200" dirty="0">
                          <a:latin typeface="Calibri" panose="020F0502020204030204" pitchFamily="34" charset="0"/>
                          <a:cs typeface="Calibri" panose="020F0502020204030204" pitchFamily="34" charset="0"/>
                        </a:rPr>
                        <a:t>Κατανόηση της δυναμικής αιτίου-αποτελέσματος (δηλαδή, μεταβλητές περιβάλλοντος)</a:t>
                      </a:r>
                    </a:p>
                    <a:p>
                      <a:pPr marL="228600" lvl="0" indent="-228600" algn="l" rtl="0">
                        <a:spcBef>
                          <a:spcPts val="0"/>
                        </a:spcBef>
                        <a:spcAft>
                          <a:spcPts val="0"/>
                        </a:spcAft>
                        <a:buFont typeface="+mj-lt"/>
                        <a:buAutoNum type="arabicPeriod"/>
                      </a:pPr>
                      <a:r>
                        <a:rPr lang="el-GR" sz="1200" dirty="0">
                          <a:latin typeface="Calibri" panose="020F0502020204030204" pitchFamily="34" charset="0"/>
                          <a:cs typeface="Calibri" panose="020F0502020204030204" pitchFamily="34" charset="0"/>
                        </a:rPr>
                        <a:t>Δημιουργία μιας συνεκτικής λύσης (δηλαδή, αντίμετρο</a:t>
                      </a:r>
                      <a:r>
                        <a:rPr lang="en-GB" sz="1200" dirty="0">
                          <a:latin typeface="Calibri" panose="020F0502020204030204" pitchFamily="34" charset="0"/>
                          <a:cs typeface="Calibri" panose="020F0502020204030204" pitchFamily="34" charset="0"/>
                        </a:rPr>
                        <a:t>)</a:t>
                      </a:r>
                    </a:p>
                  </a:txBody>
                  <a:tcPr marL="91425" marR="91425" marT="91425" marB="91425"/>
                </a:tc>
                <a:extLst>
                  <a:ext uri="{0D108BD9-81ED-4DB2-BD59-A6C34878D82A}">
                    <a16:rowId xmlns:a16="http://schemas.microsoft.com/office/drawing/2014/main" val="10003"/>
                  </a:ext>
                </a:extLst>
              </a:tr>
              <a:tr h="367647">
                <a:tc>
                  <a:txBody>
                    <a:bodyPr/>
                    <a:lstStyle/>
                    <a:p>
                      <a:pPr marL="0" lvl="0" indent="0" algn="l" rtl="0">
                        <a:spcBef>
                          <a:spcPts val="0"/>
                        </a:spcBef>
                        <a:spcAft>
                          <a:spcPts val="0"/>
                        </a:spcAft>
                        <a:buNone/>
                      </a:pPr>
                      <a:r>
                        <a:rPr lang="el-GR" sz="1200" b="1" noProof="0" dirty="0">
                          <a:latin typeface="Calibri" panose="020F0502020204030204" pitchFamily="34" charset="0"/>
                          <a:cs typeface="Calibri" panose="020F0502020204030204" pitchFamily="34" charset="0"/>
                        </a:rPr>
                        <a:t>Λήψη αποφάσεων </a:t>
                      </a:r>
                      <a:endParaRPr lang="en-US" sz="1200" b="1" noProof="0"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l-GR" sz="1200" dirty="0">
                          <a:latin typeface="Calibri" panose="020F0502020204030204" pitchFamily="34" charset="0"/>
                          <a:cs typeface="Calibri" panose="020F0502020204030204" pitchFamily="34" charset="0"/>
                        </a:rPr>
                        <a:t>Η διαδικασία που οδηγεί στη διαμόρφωση αποφάσεων και συνεκτικών ενεργειών.</a:t>
                      </a:r>
                      <a:endParaRPr sz="1200"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4"/>
                  </a:ext>
                </a:extLst>
              </a:tr>
              <a:tr h="367647">
                <a:tc>
                  <a:txBody>
                    <a:bodyPr/>
                    <a:lstStyle/>
                    <a:p>
                      <a:pPr marL="0" lvl="0" indent="0" algn="l" rtl="0">
                        <a:spcBef>
                          <a:spcPts val="0"/>
                        </a:spcBef>
                        <a:spcAft>
                          <a:spcPts val="0"/>
                        </a:spcAft>
                        <a:buNone/>
                      </a:pPr>
                      <a:r>
                        <a:rPr lang="el-GR" sz="1200" b="1" dirty="0">
                          <a:latin typeface="Calibri" panose="020F0502020204030204" pitchFamily="34" charset="0"/>
                          <a:cs typeface="Calibri" panose="020F0502020204030204" pitchFamily="34" charset="0"/>
                        </a:rPr>
                        <a:t>Σχεδιαστική λογική</a:t>
                      </a:r>
                      <a:endParaRPr sz="1200" b="1"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l-GR" sz="1200" dirty="0">
                          <a:latin typeface="Calibri" panose="020F0502020204030204" pitchFamily="34" charset="0"/>
                          <a:cs typeface="Calibri" panose="020F0502020204030204" pitchFamily="34" charset="0"/>
                        </a:rPr>
                        <a:t>Σύμφωνα με έναν κοινό ορισμό, η σχεδιαστική σκέψη αφορά την τόνωση ιδεών που παράγουν αξία</a:t>
                      </a:r>
                      <a:r>
                        <a:rPr lang="en-GB" sz="1200" dirty="0">
                          <a:latin typeface="Calibri" panose="020F0502020204030204" pitchFamily="34" charset="0"/>
                          <a:cs typeface="Calibri" panose="020F0502020204030204" pitchFamily="34" charset="0"/>
                        </a:rPr>
                        <a:t>. </a:t>
                      </a:r>
                    </a:p>
                  </a:txBody>
                  <a:tcPr marL="91425" marR="91425" marT="91425" marB="91425"/>
                </a:tc>
                <a:extLst>
                  <a:ext uri="{0D108BD9-81ED-4DB2-BD59-A6C34878D82A}">
                    <a16:rowId xmlns:a16="http://schemas.microsoft.com/office/drawing/2014/main" val="10005"/>
                  </a:ext>
                </a:extLst>
              </a:tr>
              <a:tr h="520846">
                <a:tc>
                  <a:txBody>
                    <a:bodyPr/>
                    <a:lstStyle/>
                    <a:p>
                      <a:pPr marL="0" lvl="0" indent="0" algn="l" rtl="0">
                        <a:spcBef>
                          <a:spcPts val="0"/>
                        </a:spcBef>
                        <a:spcAft>
                          <a:spcPts val="0"/>
                        </a:spcAft>
                        <a:buNone/>
                      </a:pPr>
                      <a:r>
                        <a:rPr lang="el-GR" sz="1200" b="1" dirty="0">
                          <a:latin typeface="Calibri" panose="020F0502020204030204" pitchFamily="34" charset="0"/>
                          <a:cs typeface="Calibri" panose="020F0502020204030204" pitchFamily="34" charset="0"/>
                        </a:rPr>
                        <a:t>Αναλυτική Σκέψη</a:t>
                      </a:r>
                      <a:endParaRPr sz="1200" b="1" dirty="0">
                        <a:latin typeface="Calibri" panose="020F0502020204030204" pitchFamily="34" charset="0"/>
                        <a:cs typeface="Calibri" panose="020F0502020204030204" pitchFamily="34" charset="0"/>
                      </a:endParaRPr>
                    </a:p>
                  </a:txBody>
                  <a:tcPr marL="91425" marR="91425" marT="91425" marB="91425" anchor="ctr"/>
                </a:tc>
                <a:tc>
                  <a:txBody>
                    <a:bodyPr/>
                    <a:lstStyle/>
                    <a:p>
                      <a:pPr marL="0" lvl="0" indent="0" algn="l" rtl="0">
                        <a:spcBef>
                          <a:spcPts val="0"/>
                        </a:spcBef>
                        <a:spcAft>
                          <a:spcPts val="0"/>
                        </a:spcAft>
                        <a:buNone/>
                      </a:pPr>
                      <a:r>
                        <a:rPr lang="el-GR" sz="1200" dirty="0">
                          <a:latin typeface="Calibri" panose="020F0502020204030204" pitchFamily="34" charset="0"/>
                          <a:cs typeface="Calibri" panose="020F0502020204030204" pitchFamily="34" charset="0"/>
                        </a:rPr>
                        <a:t>Η ικανότητα να επεκταθούν σημαντικές πληροφορίες από ένα σενάριο επίλυσης προβλημάτων, να εντοπιστούν βασικά στοιχεία που σχετίζονται με την ανάπτυξη πρακτικών λύσεων.</a:t>
                      </a:r>
                      <a:endParaRPr sz="1200" dirty="0">
                        <a:latin typeface="Calibri" panose="020F0502020204030204" pitchFamily="34" charset="0"/>
                        <a:cs typeface="Calibri" panose="020F0502020204030204" pitchFamily="34" charset="0"/>
                      </a:endParaRPr>
                    </a:p>
                  </a:txBody>
                  <a:tcPr marL="91425" marR="91425" marT="91425" marB="91425"/>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867004" y="656106"/>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3200" b="1" dirty="0">
                <a:solidFill>
                  <a:schemeClr val="dk1"/>
                </a:solidFill>
                <a:latin typeface="Calibri"/>
                <a:ea typeface="Calibri"/>
                <a:cs typeface="Calibri"/>
                <a:sym typeface="Calibri"/>
              </a:rPr>
              <a:t>Ενότητα 1. Σχετικά με τη δημιουργία σεναρίου</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577851" y="1901477"/>
            <a:ext cx="9219282" cy="3416279"/>
          </a:xfrm>
          <a:prstGeom prst="rect">
            <a:avLst/>
          </a:prstGeom>
          <a:noFill/>
          <a:ln>
            <a:noFill/>
          </a:ln>
        </p:spPr>
        <p:txBody>
          <a:bodyPr spcFirstLastPara="1" wrap="square" lIns="91425" tIns="45700" rIns="91425" bIns="45700" anchor="t" anchorCtr="0">
            <a:spAutoFit/>
          </a:bodyPr>
          <a:lstStyle/>
          <a:p>
            <a:pPr lvl="0" algn="just"/>
            <a:r>
              <a:rPr lang="el-GR" sz="2400" dirty="0">
                <a:solidFill>
                  <a:schemeClr val="dk1"/>
                </a:solidFill>
                <a:latin typeface="Calibri"/>
                <a:ea typeface="Calibri"/>
                <a:cs typeface="Calibri"/>
                <a:sym typeface="Calibri"/>
              </a:rPr>
              <a:t>Η δημιουργία σεναρίων (γνωστή και ως στοχασμός σεναρίου και ανάλυση σεναρίων) είναι μια μέθοδος που προέρχεται από τη στρατιωτική νοημοσύνη.</a:t>
            </a:r>
          </a:p>
          <a:p>
            <a:pPr lvl="0" algn="just"/>
            <a:endParaRPr lang="el-GR" sz="2400" dirty="0">
              <a:solidFill>
                <a:schemeClr val="dk1"/>
              </a:solidFill>
              <a:latin typeface="Calibri"/>
              <a:ea typeface="Calibri"/>
              <a:cs typeface="Calibri"/>
              <a:sym typeface="Calibri"/>
            </a:endParaRPr>
          </a:p>
          <a:p>
            <a:pPr lvl="0" algn="just"/>
            <a:r>
              <a:rPr lang="el-GR" sz="2400" dirty="0">
                <a:solidFill>
                  <a:schemeClr val="dk1"/>
                </a:solidFill>
                <a:latin typeface="Calibri"/>
                <a:ea typeface="Calibri"/>
                <a:cs typeface="Calibri"/>
                <a:sym typeface="Calibri"/>
              </a:rPr>
              <a:t>Οι επιχειρήσεις και οι οργανισμοί άρχισαν να βασίζονται σε αυτό για να καθορίσουν και να συλλάβουν μακροπρόθεσμα στρατηγικά σχέδια.</a:t>
            </a:r>
          </a:p>
          <a:p>
            <a:pPr lvl="0" algn="just"/>
            <a:endParaRPr lang="el-GR" sz="2400" dirty="0">
              <a:solidFill>
                <a:schemeClr val="dk1"/>
              </a:solidFill>
              <a:latin typeface="Calibri"/>
              <a:ea typeface="Calibri"/>
              <a:cs typeface="Calibri"/>
              <a:sym typeface="Calibri"/>
            </a:endParaRPr>
          </a:p>
          <a:p>
            <a:pPr lvl="0" algn="just"/>
            <a:r>
              <a:rPr lang="el-GR" sz="2400" dirty="0">
                <a:solidFill>
                  <a:schemeClr val="dk1"/>
                </a:solidFill>
                <a:latin typeface="Calibri"/>
                <a:ea typeface="Calibri"/>
                <a:cs typeface="Calibri"/>
                <a:sym typeface="Calibri"/>
              </a:rPr>
              <a:t>Τα τελευταία χρόνια η δημιουργία σεναρίων έγινε αρκετά διαδεδομένη ακόμη και σε άλλες Κοινωνικές Επιστήμες.</a:t>
            </a:r>
            <a:endParaRPr lang="en-GB" sz="2400"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3200" b="1" dirty="0">
                <a:solidFill>
                  <a:schemeClr val="dk1"/>
                </a:solidFill>
                <a:latin typeface="Calibri"/>
                <a:ea typeface="Calibri"/>
                <a:cs typeface="Calibri"/>
                <a:sym typeface="Calibri"/>
              </a:rPr>
              <a:t>Ενότητα 1. Σχετικά με τη δημιουργία σεναρίου</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775512" y="1536194"/>
            <a:ext cx="9219282" cy="3785611"/>
          </a:xfrm>
          <a:prstGeom prst="rect">
            <a:avLst/>
          </a:prstGeom>
          <a:noFill/>
          <a:ln>
            <a:noFill/>
          </a:ln>
        </p:spPr>
        <p:txBody>
          <a:bodyPr spcFirstLastPara="1" wrap="square" lIns="91425" tIns="45700" rIns="91425" bIns="45700" anchor="t" anchorCtr="0">
            <a:spAutoFit/>
          </a:bodyPr>
          <a:lstStyle/>
          <a:p>
            <a:pPr lvl="0" algn="just"/>
            <a:r>
              <a:rPr lang="el-GR" sz="2400" dirty="0">
                <a:solidFill>
                  <a:schemeClr val="dk1"/>
                </a:solidFill>
                <a:latin typeface="Calibri"/>
                <a:ea typeface="Calibri"/>
                <a:cs typeface="Calibri"/>
                <a:sym typeface="Calibri"/>
              </a:rPr>
              <a:t>Η δημιουργία σεναρίων συνεπάγεται με εξελιγμένες γνωστικές ικανότητες που βοηθούν τους ανθρώπους να προβλέψουν και να κατανοήσουν εύλογα μελλοντικά, τα πιο πιθανά αποτελέσματά τους και επαρκείς τρόπους προσέγγισης αυτών των εναλλακτικών σεναρίων από </a:t>
            </a:r>
            <a:r>
              <a:rPr lang="el-GR" sz="2400" dirty="0" err="1">
                <a:solidFill>
                  <a:schemeClr val="dk1"/>
                </a:solidFill>
                <a:latin typeface="Calibri"/>
                <a:ea typeface="Calibri"/>
                <a:cs typeface="Calibri"/>
                <a:sym typeface="Calibri"/>
              </a:rPr>
              <a:t>συμπεριφορική</a:t>
            </a:r>
            <a:r>
              <a:rPr lang="el-GR" sz="2400" dirty="0">
                <a:solidFill>
                  <a:schemeClr val="dk1"/>
                </a:solidFill>
                <a:latin typeface="Calibri"/>
                <a:ea typeface="Calibri"/>
                <a:cs typeface="Calibri"/>
                <a:sym typeface="Calibri"/>
              </a:rPr>
              <a:t> προοπτική.</a:t>
            </a:r>
          </a:p>
          <a:p>
            <a:pPr lvl="0" algn="just"/>
            <a:endParaRPr lang="el-GR" sz="2400" dirty="0">
              <a:solidFill>
                <a:schemeClr val="dk1"/>
              </a:solidFill>
              <a:latin typeface="Calibri"/>
              <a:ea typeface="Calibri"/>
              <a:cs typeface="Calibri"/>
              <a:sym typeface="Calibri"/>
            </a:endParaRPr>
          </a:p>
          <a:p>
            <a:pPr lvl="0" algn="just"/>
            <a:r>
              <a:rPr lang="el-GR" sz="2400" dirty="0">
                <a:solidFill>
                  <a:schemeClr val="dk1"/>
                </a:solidFill>
                <a:latin typeface="Calibri"/>
                <a:ea typeface="Calibri"/>
                <a:cs typeface="Calibri"/>
                <a:sym typeface="Calibri"/>
              </a:rPr>
              <a:t>Ιδιαίτερα στην Ψυχολογία (ψυχοθεραπεία), η δημιουργία σεναρίων χρησιμοποιείται από επαγγελματίες για να βοηθήσει τους ανθρώπους να χτίσουν αυτοπεποίθηση, μεγαλύτερη </a:t>
            </a:r>
            <a:r>
              <a:rPr lang="el-GR" sz="2400" dirty="0" err="1">
                <a:solidFill>
                  <a:schemeClr val="dk1"/>
                </a:solidFill>
                <a:latin typeface="Calibri"/>
                <a:ea typeface="Calibri"/>
                <a:cs typeface="Calibri"/>
                <a:sym typeface="Calibri"/>
              </a:rPr>
              <a:t>αυτο</a:t>
            </a:r>
            <a:r>
              <a:rPr lang="el-GR" sz="2400" dirty="0">
                <a:solidFill>
                  <a:schemeClr val="dk1"/>
                </a:solidFill>
                <a:latin typeface="Calibri"/>
                <a:ea typeface="Calibri"/>
                <a:cs typeface="Calibri"/>
                <a:sym typeface="Calibri"/>
              </a:rPr>
              <a:t>-αποτελεσματικότητα και αυτογνωσία.</a:t>
            </a:r>
            <a:endParaRPr lang="en-GB" sz="2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729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l-GR" sz="3200" b="1" dirty="0">
                <a:solidFill>
                  <a:schemeClr val="dk1"/>
                </a:solidFill>
                <a:latin typeface="Calibri"/>
                <a:ea typeface="Calibri"/>
                <a:cs typeface="Calibri"/>
                <a:sym typeface="Calibri"/>
              </a:rPr>
              <a:t>Ενότητα 2. Μαθησιακά Αποτελέσματα</a:t>
            </a:r>
            <a:endParaRPr lang="en-US" sz="3200" b="1" dirty="0">
              <a:solidFill>
                <a:schemeClr val="dk1"/>
              </a:solidFill>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894113" y="1552183"/>
            <a:ext cx="9219282" cy="3416279"/>
          </a:xfrm>
          <a:prstGeom prst="rect">
            <a:avLst/>
          </a:prstGeom>
          <a:noFill/>
          <a:ln>
            <a:noFill/>
          </a:ln>
        </p:spPr>
        <p:txBody>
          <a:bodyPr spcFirstLastPara="1" wrap="square" lIns="91425" tIns="45700" rIns="91425" bIns="45700" anchor="t" anchorCtr="0">
            <a:spAutoFit/>
          </a:bodyPr>
          <a:lstStyle/>
          <a:p>
            <a:pPr lvl="0" algn="just"/>
            <a:r>
              <a:rPr lang="el-GR" sz="2400" dirty="0">
                <a:solidFill>
                  <a:schemeClr val="dk1"/>
                </a:solidFill>
                <a:latin typeface="Calibri"/>
                <a:ea typeface="Calibri"/>
                <a:cs typeface="Calibri"/>
                <a:sym typeface="Calibri"/>
              </a:rPr>
              <a:t>Η άσκηση δημιουργίας σεναρίου μπορεί να χρησιμοποιηθεί για να ενισχύσει:</a:t>
            </a:r>
          </a:p>
          <a:p>
            <a:pPr lvl="0" algn="just"/>
            <a:endParaRPr lang="en-GB" sz="2400" dirty="0">
              <a:solidFill>
                <a:schemeClr val="dk1"/>
              </a:solidFill>
              <a:latin typeface="Calibri"/>
              <a:ea typeface="Calibri"/>
              <a:cs typeface="Calibri"/>
              <a:sym typeface="Calibri"/>
            </a:endParaRPr>
          </a:p>
          <a:p>
            <a:pPr marL="457200" lvl="0" indent="-457200" algn="just">
              <a:buFont typeface="Arial" panose="020B0604020202020204" pitchFamily="34" charset="0"/>
              <a:buChar char="•"/>
            </a:pPr>
            <a:r>
              <a:rPr lang="el-GR" sz="2400" dirty="0">
                <a:solidFill>
                  <a:schemeClr val="dk1"/>
                </a:solidFill>
                <a:latin typeface="Calibri"/>
                <a:ea typeface="Calibri"/>
                <a:cs typeface="Calibri"/>
                <a:sym typeface="Calibri"/>
              </a:rPr>
              <a:t>Κριτική (γνωστή και ως Αναλυτική) σκέψη</a:t>
            </a:r>
          </a:p>
          <a:p>
            <a:pPr marL="457200" lvl="0" indent="-457200" algn="just">
              <a:buFont typeface="Arial" panose="020B0604020202020204" pitchFamily="34" charset="0"/>
              <a:buChar char="•"/>
            </a:pPr>
            <a:r>
              <a:rPr lang="el-GR" sz="2400" dirty="0">
                <a:solidFill>
                  <a:schemeClr val="dk1"/>
                </a:solidFill>
                <a:latin typeface="Calibri"/>
                <a:ea typeface="Calibri"/>
                <a:cs typeface="Calibri"/>
                <a:sym typeface="Calibri"/>
              </a:rPr>
              <a:t>Επίλυση προβλημάτων </a:t>
            </a:r>
            <a:endParaRPr lang="en-GB" sz="2400" dirty="0">
              <a:solidFill>
                <a:schemeClr val="dk1"/>
              </a:solidFill>
              <a:latin typeface="Calibri"/>
              <a:ea typeface="Calibri"/>
              <a:cs typeface="Calibri"/>
              <a:sym typeface="Calibri"/>
            </a:endParaRPr>
          </a:p>
          <a:p>
            <a:pPr marL="457200" lvl="0" indent="-457200" algn="just">
              <a:buFont typeface="Arial" panose="020B0604020202020204" pitchFamily="34" charset="0"/>
              <a:buChar char="•"/>
            </a:pPr>
            <a:r>
              <a:rPr lang="el-GR" sz="2400" dirty="0">
                <a:solidFill>
                  <a:schemeClr val="dk1"/>
                </a:solidFill>
                <a:latin typeface="Calibri"/>
                <a:ea typeface="Calibri"/>
                <a:cs typeface="Calibri"/>
                <a:sym typeface="Calibri"/>
              </a:rPr>
              <a:t>Δημιουργικότητα</a:t>
            </a:r>
            <a:endParaRPr lang="en-GB" sz="2400" dirty="0">
              <a:solidFill>
                <a:schemeClr val="dk1"/>
              </a:solidFill>
              <a:latin typeface="Calibri"/>
              <a:ea typeface="Calibri"/>
              <a:cs typeface="Calibri"/>
              <a:sym typeface="Calibri"/>
            </a:endParaRPr>
          </a:p>
          <a:p>
            <a:pPr marL="457200" lvl="0" indent="-457200" algn="just">
              <a:buFont typeface="Arial" panose="020B0604020202020204" pitchFamily="34" charset="0"/>
              <a:buChar char="•"/>
            </a:pPr>
            <a:r>
              <a:rPr lang="el-GR" sz="2400" dirty="0">
                <a:solidFill>
                  <a:schemeClr val="dk1"/>
                </a:solidFill>
                <a:latin typeface="Calibri"/>
                <a:ea typeface="Calibri"/>
                <a:cs typeface="Calibri"/>
                <a:sym typeface="Calibri"/>
              </a:rPr>
              <a:t>Γνωστική αντιδραστικότητα σε συναισθηματικά και χωρικά ερεθίσματα</a:t>
            </a:r>
          </a:p>
          <a:p>
            <a:pPr marL="457200" lvl="0" indent="-457200" algn="just">
              <a:buFont typeface="Arial" panose="020B0604020202020204" pitchFamily="34" charset="0"/>
              <a:buChar char="•"/>
            </a:pPr>
            <a:r>
              <a:rPr lang="el-GR" sz="2400" dirty="0">
                <a:solidFill>
                  <a:schemeClr val="dk1"/>
                </a:solidFill>
                <a:latin typeface="Calibri"/>
                <a:ea typeface="Calibri"/>
                <a:cs typeface="Calibri"/>
                <a:sym typeface="Calibri"/>
              </a:rPr>
              <a:t>Σχεδιαστική λογική</a:t>
            </a:r>
            <a:endParaRPr lang="en-GB" sz="2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6510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2. Μαθησιακά Αποτελέσματα</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486359" y="1278371"/>
            <a:ext cx="9219282" cy="4832052"/>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2.1 </a:t>
            </a:r>
            <a:r>
              <a:rPr lang="el-GR" sz="2800" b="1" i="1" dirty="0">
                <a:solidFill>
                  <a:srgbClr val="0070C0"/>
                </a:solidFill>
                <a:latin typeface="Calibri"/>
                <a:cs typeface="Calibri"/>
                <a:sym typeface="Calibri"/>
              </a:rPr>
              <a:t>Κριτική (γνωστή και ως Αναλυτική) σκέψη</a:t>
            </a:r>
          </a:p>
          <a:p>
            <a:pPr lvl="0" algn="just"/>
            <a:endParaRPr lang="en-GB" sz="2800" b="1" i="1" dirty="0">
              <a:solidFill>
                <a:srgbClr val="0070C0"/>
              </a:solidFill>
              <a:latin typeface="Calibri"/>
              <a:ea typeface="Calibri"/>
              <a:cs typeface="Calibri"/>
              <a:sym typeface="Calibri"/>
            </a:endParaRPr>
          </a:p>
          <a:p>
            <a:pPr lvl="0" algn="just">
              <a:buClrTx/>
            </a:pPr>
            <a:r>
              <a:rPr lang="el-GR" sz="2800" kern="1200" dirty="0">
                <a:solidFill>
                  <a:prstClr val="black"/>
                </a:solidFill>
                <a:latin typeface="Calibri" panose="020F0502020204030204"/>
                <a:ea typeface="+mn-ea"/>
                <a:cs typeface="+mn-cs"/>
              </a:rPr>
              <a:t>Με την κριτική σκέψη, αναφερόμαστε σε αυτή την υποσυνείδητη δράση στην οποία βασιζόμαστε όλοι:</a:t>
            </a:r>
          </a:p>
          <a:p>
            <a:pPr marL="514350" indent="-514350" algn="just">
              <a:buClrTx/>
              <a:buFont typeface="+mj-lt"/>
              <a:buAutoNum type="arabicPeriod"/>
            </a:pPr>
            <a:endParaRPr lang="en-GB" sz="2800" kern="1200" dirty="0">
              <a:solidFill>
                <a:prstClr val="black"/>
              </a:solidFill>
              <a:latin typeface="Calibri" panose="020F0502020204030204"/>
              <a:ea typeface="+mn-ea"/>
              <a:cs typeface="+mn-cs"/>
            </a:endParaRPr>
          </a:p>
          <a:p>
            <a:pPr marL="514350" indent="-514350" algn="just">
              <a:buClrTx/>
              <a:buFont typeface="+mj-lt"/>
              <a:buAutoNum type="arabicPeriod"/>
            </a:pPr>
            <a:r>
              <a:rPr lang="el-GR" sz="2800" kern="1200" dirty="0">
                <a:solidFill>
                  <a:prstClr val="black"/>
                </a:solidFill>
                <a:latin typeface="Calibri" panose="020F0502020204030204"/>
                <a:ea typeface="+mn-ea"/>
                <a:cs typeface="+mn-cs"/>
              </a:rPr>
              <a:t>Κατανόηση του περιβάλλοντος μας </a:t>
            </a:r>
            <a:r>
              <a:rPr lang="el-GR" sz="2800" kern="1200" dirty="0">
                <a:solidFill>
                  <a:srgbClr val="0070C0"/>
                </a:solidFill>
                <a:latin typeface="Calibri" panose="020F0502020204030204"/>
                <a:ea typeface="+mn-ea"/>
                <a:cs typeface="+mn-cs"/>
              </a:rPr>
              <a:t>(</a:t>
            </a:r>
            <a:r>
              <a:rPr lang="el-GR" sz="2800" b="1" kern="1200" dirty="0">
                <a:solidFill>
                  <a:srgbClr val="0070C0"/>
                </a:solidFill>
                <a:latin typeface="Calibri" panose="020F0502020204030204"/>
                <a:ea typeface="+mn-ea"/>
                <a:cs typeface="+mn-cs"/>
              </a:rPr>
              <a:t>συλλέγοντας εξωτερικές εισροές)</a:t>
            </a:r>
            <a:r>
              <a:rPr lang="en-GB" sz="2800" b="1" kern="1200" dirty="0">
                <a:solidFill>
                  <a:srgbClr val="0070C0"/>
                </a:solidFill>
                <a:latin typeface="Calibri" panose="020F0502020204030204"/>
                <a:ea typeface="+mn-ea"/>
                <a:cs typeface="+mn-cs"/>
              </a:rPr>
              <a:t> </a:t>
            </a:r>
          </a:p>
          <a:p>
            <a:pPr marL="514350" lvl="0" indent="-514350" algn="just">
              <a:buClrTx/>
              <a:buFont typeface="+mj-lt"/>
              <a:buAutoNum type="arabicPeriod"/>
            </a:pPr>
            <a:r>
              <a:rPr lang="el-GR" sz="2800" kern="1200" dirty="0">
                <a:solidFill>
                  <a:prstClr val="black"/>
                </a:solidFill>
                <a:latin typeface="Calibri" panose="020F0502020204030204"/>
                <a:ea typeface="+mn-ea"/>
                <a:cs typeface="+mn-cs"/>
              </a:rPr>
              <a:t>Επεξεργασία των πληροφοριών </a:t>
            </a:r>
            <a:r>
              <a:rPr lang="el-GR" sz="2800" b="1" kern="1200" dirty="0">
                <a:solidFill>
                  <a:srgbClr val="0070C0"/>
                </a:solidFill>
                <a:latin typeface="Calibri" panose="020F0502020204030204"/>
                <a:ea typeface="+mn-ea"/>
                <a:cs typeface="+mn-cs"/>
              </a:rPr>
              <a:t>(επεξεργαστείτε την πηγή και τη φύση των εισροών)</a:t>
            </a:r>
          </a:p>
          <a:p>
            <a:pPr marL="514350" lvl="0" indent="-514350" algn="just">
              <a:buClrTx/>
              <a:buFont typeface="+mj-lt"/>
              <a:buAutoNum type="arabicPeriod"/>
            </a:pPr>
            <a:r>
              <a:rPr lang="el-GR" sz="2800" kern="1200" dirty="0">
                <a:solidFill>
                  <a:prstClr val="black"/>
                </a:solidFill>
                <a:latin typeface="Calibri" panose="020F0502020204030204"/>
                <a:ea typeface="+mn-ea"/>
                <a:cs typeface="+mn-cs"/>
              </a:rPr>
              <a:t>Διατύπωση των γνωστικών και συμπεριφορικών αποκρίσεων </a:t>
            </a:r>
            <a:r>
              <a:rPr lang="el-GR" sz="2800" b="1" kern="1200" dirty="0">
                <a:solidFill>
                  <a:srgbClr val="0070C0"/>
                </a:solidFill>
                <a:latin typeface="Calibri" panose="020F0502020204030204"/>
                <a:ea typeface="+mn-ea"/>
                <a:cs typeface="+mn-cs"/>
              </a:rPr>
              <a:t>(δημιουργήστε ένα αποτέλεσμα)</a:t>
            </a:r>
            <a:endParaRPr lang="en-GB" sz="2800" b="1" kern="1200" dirty="0">
              <a:solidFill>
                <a:srgbClr val="0070C0"/>
              </a:solidFill>
              <a:latin typeface="Calibri" panose="020F0502020204030204"/>
              <a:ea typeface="+mn-ea"/>
              <a:cs typeface="+mn-cs"/>
            </a:endParaRPr>
          </a:p>
        </p:txBody>
      </p:sp>
      <p:pic>
        <p:nvPicPr>
          <p:cNvPr id="3" name="Immagine 2"/>
          <p:cNvPicPr>
            <a:picLocks noChangeAspect="1"/>
          </p:cNvPicPr>
          <p:nvPr/>
        </p:nvPicPr>
        <p:blipFill>
          <a:blip r:embed="rId5"/>
          <a:stretch>
            <a:fillRect/>
          </a:stretch>
        </p:blipFill>
        <p:spPr>
          <a:xfrm>
            <a:off x="10195759" y="675790"/>
            <a:ext cx="624442" cy="1568646"/>
          </a:xfrm>
          <a:prstGeom prst="rect">
            <a:avLst/>
          </a:prstGeom>
        </p:spPr>
      </p:pic>
    </p:spTree>
    <p:extLst>
      <p:ext uri="{BB962C8B-B14F-4D97-AF65-F5344CB8AC3E}">
        <p14:creationId xmlns:p14="http://schemas.microsoft.com/office/powerpoint/2010/main" val="312410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g104e1d1c3c9_0_6"/>
          <p:cNvPicPr preferRelativeResize="0"/>
          <p:nvPr/>
        </p:nvPicPr>
        <p:blipFill rotWithShape="1">
          <a:blip r:embed="rId3">
            <a:alphaModFix/>
          </a:blip>
          <a:srcRect/>
          <a:stretch/>
        </p:blipFill>
        <p:spPr>
          <a:xfrm>
            <a:off x="331940" y="0"/>
            <a:ext cx="1435564" cy="1552183"/>
          </a:xfrm>
          <a:prstGeom prst="rect">
            <a:avLst/>
          </a:prstGeom>
          <a:solidFill>
            <a:srgbClr val="00B84F"/>
          </a:solidFill>
          <a:ln>
            <a:noFill/>
          </a:ln>
        </p:spPr>
      </p:pic>
      <p:pic>
        <p:nvPicPr>
          <p:cNvPr id="126" name="Google Shape;126;g104e1d1c3c9_0_6"/>
          <p:cNvPicPr preferRelativeResize="0"/>
          <p:nvPr/>
        </p:nvPicPr>
        <p:blipFill rotWithShape="1">
          <a:blip r:embed="rId4">
            <a:alphaModFix/>
          </a:blip>
          <a:srcRect l="26346" t="4797" b="9"/>
          <a:stretch/>
        </p:blipFill>
        <p:spPr>
          <a:xfrm>
            <a:off x="8999220" y="5978128"/>
            <a:ext cx="3017520" cy="853440"/>
          </a:xfrm>
          <a:prstGeom prst="rect">
            <a:avLst/>
          </a:prstGeom>
          <a:noFill/>
          <a:ln>
            <a:noFill/>
          </a:ln>
        </p:spPr>
      </p:pic>
      <p:sp>
        <p:nvSpPr>
          <p:cNvPr id="127" name="Google Shape;127;g104e1d1c3c9_0_6"/>
          <p:cNvSpPr txBox="1"/>
          <p:nvPr/>
        </p:nvSpPr>
        <p:spPr>
          <a:xfrm>
            <a:off x="1775512" y="312214"/>
            <a:ext cx="8640976" cy="5850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l-GR" sz="3200" b="1" i="0" u="none" strike="noStrike" kern="0" cap="none" spc="0" normalizeH="0" baseline="0" noProof="0" dirty="0">
                <a:ln>
                  <a:noFill/>
                </a:ln>
                <a:solidFill>
                  <a:srgbClr val="000000"/>
                </a:solidFill>
                <a:effectLst/>
                <a:uLnTx/>
                <a:uFillTx/>
                <a:latin typeface="Calibri"/>
                <a:ea typeface="Calibri"/>
                <a:cs typeface="Calibri"/>
                <a:sym typeface="Calibri"/>
              </a:rPr>
              <a:t>Ενότητα 2. Μαθησιακά Αποτελέσματα</a:t>
            </a:r>
            <a:endParaRPr kumimoji="0" lang="en-US" sz="3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128" name="Google Shape;128;g104e1d1c3c9_0_6"/>
          <p:cNvSpPr txBox="1"/>
          <p:nvPr/>
        </p:nvSpPr>
        <p:spPr>
          <a:xfrm>
            <a:off x="413359" y="6554569"/>
            <a:ext cx="47118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200">
                <a:solidFill>
                  <a:schemeClr val="dk1"/>
                </a:solidFill>
                <a:latin typeface="Calibri"/>
                <a:ea typeface="Calibri"/>
                <a:cs typeface="Calibri"/>
                <a:sym typeface="Calibri"/>
              </a:rPr>
              <a:t>Project number 2020-1-FR01-KA204-079823</a:t>
            </a:r>
            <a:endParaRPr sz="1200">
              <a:solidFill>
                <a:schemeClr val="dk1"/>
              </a:solidFill>
              <a:latin typeface="Calibri"/>
              <a:ea typeface="Calibri"/>
              <a:cs typeface="Calibri"/>
              <a:sym typeface="Calibri"/>
            </a:endParaRPr>
          </a:p>
        </p:txBody>
      </p:sp>
      <p:sp>
        <p:nvSpPr>
          <p:cNvPr id="6" name="Google Shape;110;p3"/>
          <p:cNvSpPr txBox="1"/>
          <p:nvPr/>
        </p:nvSpPr>
        <p:spPr>
          <a:xfrm>
            <a:off x="1767504" y="1066167"/>
            <a:ext cx="9219282" cy="4955162"/>
          </a:xfrm>
          <a:prstGeom prst="rect">
            <a:avLst/>
          </a:prstGeom>
          <a:noFill/>
          <a:ln>
            <a:noFill/>
          </a:ln>
        </p:spPr>
        <p:txBody>
          <a:bodyPr spcFirstLastPara="1" wrap="square" lIns="91425" tIns="45700" rIns="91425" bIns="45700" anchor="t" anchorCtr="0">
            <a:spAutoFit/>
          </a:bodyPr>
          <a:lstStyle/>
          <a:p>
            <a:pPr lvl="0" algn="just"/>
            <a:r>
              <a:rPr lang="en-GB" sz="2800" b="1" i="1" dirty="0">
                <a:solidFill>
                  <a:srgbClr val="0070C0"/>
                </a:solidFill>
                <a:latin typeface="Calibri"/>
                <a:ea typeface="Calibri"/>
                <a:cs typeface="Calibri"/>
                <a:sym typeface="Calibri"/>
              </a:rPr>
              <a:t>2.2 </a:t>
            </a:r>
            <a:r>
              <a:rPr lang="el-GR" sz="2800" b="1" i="1" dirty="0">
                <a:solidFill>
                  <a:srgbClr val="0070C0"/>
                </a:solidFill>
                <a:latin typeface="Calibri"/>
                <a:ea typeface="Calibri"/>
                <a:cs typeface="Calibri"/>
                <a:sym typeface="Calibri"/>
              </a:rPr>
              <a:t>Επίλυση προβλημάτων </a:t>
            </a:r>
            <a:endParaRPr lang="en-GB" sz="2800" b="1" i="1" dirty="0">
              <a:solidFill>
                <a:srgbClr val="0070C0"/>
              </a:solidFill>
              <a:latin typeface="Calibri"/>
              <a:ea typeface="Calibri"/>
              <a:cs typeface="Calibri"/>
              <a:sym typeface="Calibri"/>
            </a:endParaRPr>
          </a:p>
          <a:p>
            <a:pPr lvl="0" algn="just"/>
            <a:endParaRPr lang="en-GB" sz="2800" b="1" i="1" dirty="0">
              <a:solidFill>
                <a:srgbClr val="0070C0"/>
              </a:solidFill>
              <a:latin typeface="Calibri"/>
              <a:ea typeface="Calibri"/>
              <a:cs typeface="Calibri"/>
              <a:sym typeface="Calibri"/>
            </a:endParaRPr>
          </a:p>
          <a:p>
            <a:pPr lvl="0" algn="just">
              <a:buClrTx/>
            </a:pPr>
            <a:r>
              <a:rPr lang="el-GR" sz="2400" kern="1200" dirty="0">
                <a:solidFill>
                  <a:prstClr val="black"/>
                </a:solidFill>
                <a:latin typeface="Calibri" panose="020F0502020204030204"/>
                <a:ea typeface="+mn-ea"/>
                <a:cs typeface="+mn-cs"/>
              </a:rPr>
              <a:t>Η επίλυση προβλημάτων περιλαμβάνει μια σειρά από προληπτικές γνωστικές και συμπεριφορικές αναπαύσεις που επενδύουμε για να ξεπεράσουμε μια δυσάρεστη κατάσταση. Η επίλυση προβλημάτων ξεκινά με:</a:t>
            </a:r>
          </a:p>
          <a:p>
            <a:pPr lvl="0" algn="just">
              <a:buClrTx/>
            </a:pPr>
            <a:endParaRPr lang="en-GB" sz="2400" kern="1200" dirty="0">
              <a:solidFill>
                <a:prstClr val="black"/>
              </a:solidFill>
              <a:latin typeface="Calibri" panose="020F0502020204030204"/>
              <a:ea typeface="+mn-ea"/>
              <a:cs typeface="+mn-cs"/>
            </a:endParaRPr>
          </a:p>
          <a:p>
            <a:pPr marL="514350" lvl="0" indent="-514350" algn="just">
              <a:buClrTx/>
              <a:buFont typeface="+mj-lt"/>
              <a:buAutoNum type="arabicPeriod"/>
            </a:pPr>
            <a:r>
              <a:rPr lang="el-GR" sz="2800" kern="1200" dirty="0">
                <a:solidFill>
                  <a:prstClr val="black"/>
                </a:solidFill>
                <a:latin typeface="Calibri" panose="020F0502020204030204"/>
                <a:ea typeface="+mn-ea"/>
                <a:cs typeface="+mn-cs"/>
              </a:rPr>
              <a:t>Αξιολόγηση της υποκείμενης ανάγκης </a:t>
            </a:r>
            <a:r>
              <a:rPr lang="el-GR" sz="2800" kern="1200" dirty="0">
                <a:solidFill>
                  <a:schemeClr val="tx1"/>
                </a:solidFill>
                <a:latin typeface="Calibri" panose="020F0502020204030204"/>
                <a:ea typeface="+mn-ea"/>
                <a:cs typeface="+mn-cs"/>
              </a:rPr>
              <a:t>(</a:t>
            </a:r>
            <a:r>
              <a:rPr lang="el-GR" sz="2800" b="1" kern="1200" dirty="0">
                <a:solidFill>
                  <a:srgbClr val="0070C0"/>
                </a:solidFill>
                <a:latin typeface="Calibri" panose="020F0502020204030204"/>
                <a:ea typeface="+mn-ea"/>
                <a:cs typeface="+mn-cs"/>
              </a:rPr>
              <a:t>δηλαδή του προβλήματος</a:t>
            </a:r>
            <a:r>
              <a:rPr lang="el-GR" sz="2800" kern="1200" dirty="0">
                <a:solidFill>
                  <a:schemeClr val="tx1"/>
                </a:solidFill>
                <a:latin typeface="Calibri" panose="020F0502020204030204"/>
                <a:ea typeface="+mn-ea"/>
                <a:cs typeface="+mn-cs"/>
              </a:rPr>
              <a:t>)</a:t>
            </a:r>
          </a:p>
          <a:p>
            <a:pPr marL="514350" lvl="0" indent="-514350" algn="just">
              <a:buClrTx/>
              <a:buFont typeface="+mj-lt"/>
              <a:buAutoNum type="arabicPeriod"/>
            </a:pPr>
            <a:r>
              <a:rPr lang="el-GR" sz="2800" kern="1200" dirty="0">
                <a:solidFill>
                  <a:prstClr val="black"/>
                </a:solidFill>
                <a:latin typeface="Calibri" panose="020F0502020204030204"/>
                <a:ea typeface="+mn-ea"/>
                <a:cs typeface="+mn-cs"/>
              </a:rPr>
              <a:t>Κατανόηση της δυναμικής αιτίου-αποτελέσματος (</a:t>
            </a:r>
            <a:r>
              <a:rPr lang="el-GR" sz="2800" b="1" kern="1200" dirty="0">
                <a:solidFill>
                  <a:srgbClr val="0070C0"/>
                </a:solidFill>
                <a:latin typeface="Calibri" panose="020F0502020204030204"/>
                <a:ea typeface="+mn-ea"/>
                <a:cs typeface="+mn-cs"/>
              </a:rPr>
              <a:t>δηλαδή, μεταβλητές περιβάλλοντος</a:t>
            </a:r>
            <a:r>
              <a:rPr lang="el-GR" sz="2800" kern="1200" dirty="0">
                <a:solidFill>
                  <a:prstClr val="black"/>
                </a:solidFill>
                <a:latin typeface="Calibri" panose="020F0502020204030204"/>
                <a:ea typeface="+mn-ea"/>
                <a:cs typeface="+mn-cs"/>
              </a:rPr>
              <a:t>)</a:t>
            </a:r>
          </a:p>
          <a:p>
            <a:pPr marL="514350" lvl="0" indent="-514350" algn="just">
              <a:buClrTx/>
              <a:buFont typeface="+mj-lt"/>
              <a:buAutoNum type="arabicPeriod"/>
            </a:pPr>
            <a:r>
              <a:rPr lang="el-GR" sz="2800" kern="1200" dirty="0">
                <a:solidFill>
                  <a:prstClr val="black"/>
                </a:solidFill>
                <a:latin typeface="Calibri" panose="020F0502020204030204"/>
                <a:ea typeface="+mn-ea"/>
                <a:cs typeface="+mn-cs"/>
              </a:rPr>
              <a:t>Δημιουργήστε μια συνεκτική λύση (</a:t>
            </a:r>
            <a:r>
              <a:rPr lang="el-GR" sz="2800" b="1" kern="1200" dirty="0">
                <a:solidFill>
                  <a:srgbClr val="0070C0"/>
                </a:solidFill>
                <a:latin typeface="Calibri" panose="020F0502020204030204"/>
                <a:ea typeface="+mn-ea"/>
                <a:cs typeface="+mn-cs"/>
              </a:rPr>
              <a:t>δηλαδή, αντίμετρο</a:t>
            </a:r>
            <a:r>
              <a:rPr lang="el-GR" sz="2800" kern="1200" dirty="0">
                <a:solidFill>
                  <a:prstClr val="black"/>
                </a:solidFill>
                <a:latin typeface="Calibri" panose="020F0502020204030204"/>
                <a:ea typeface="+mn-ea"/>
                <a:cs typeface="+mn-cs"/>
              </a:rPr>
              <a:t>)</a:t>
            </a:r>
            <a:endParaRPr lang="en-GB" sz="2800" kern="1200" dirty="0">
              <a:solidFill>
                <a:prstClr val="black"/>
              </a:solidFill>
              <a:latin typeface="Calibri" panose="020F0502020204030204"/>
              <a:ea typeface="+mn-ea"/>
              <a:cs typeface="+mn-cs"/>
            </a:endParaRPr>
          </a:p>
        </p:txBody>
      </p:sp>
      <p:pic>
        <p:nvPicPr>
          <p:cNvPr id="2" name="Immagine 1"/>
          <p:cNvPicPr>
            <a:picLocks noChangeAspect="1"/>
          </p:cNvPicPr>
          <p:nvPr/>
        </p:nvPicPr>
        <p:blipFill>
          <a:blip r:embed="rId5"/>
          <a:stretch>
            <a:fillRect/>
          </a:stretch>
        </p:blipFill>
        <p:spPr>
          <a:xfrm>
            <a:off x="9532898" y="654528"/>
            <a:ext cx="1783195" cy="1340471"/>
          </a:xfrm>
          <a:prstGeom prst="rect">
            <a:avLst/>
          </a:prstGeom>
        </p:spPr>
      </p:pic>
    </p:spTree>
    <p:extLst>
      <p:ext uri="{BB962C8B-B14F-4D97-AF65-F5344CB8AC3E}">
        <p14:creationId xmlns:p14="http://schemas.microsoft.com/office/powerpoint/2010/main" val="85518620"/>
      </p:ext>
    </p:extLst>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1587</Words>
  <Application>Microsoft Office PowerPoint</Application>
  <PresentationFormat>Ευρεία οθόνη</PresentationFormat>
  <Paragraphs>213</Paragraphs>
  <Slides>23</Slides>
  <Notes>23</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23</vt:i4>
      </vt:variant>
    </vt:vector>
  </HeadingPairs>
  <TitlesOfParts>
    <vt:vector size="27" baseType="lpstr">
      <vt:lpstr>Arial</vt:lpstr>
      <vt:lpstr>Calibri</vt:lpstr>
      <vt:lpstr>Merriweather Sans</vt:lpstr>
      <vt:lpstr>Thème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Noémie Govindin</dc:creator>
  <cp:lastModifiedBy>Elena Tsitsibi</cp:lastModifiedBy>
  <cp:revision>30</cp:revision>
  <dcterms:created xsi:type="dcterms:W3CDTF">2021-04-29T13:43:45Z</dcterms:created>
  <dcterms:modified xsi:type="dcterms:W3CDTF">2022-04-19T07:04:28Z</dcterms:modified>
</cp:coreProperties>
</file>