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6"/>
  </p:notesMasterIdLst>
  <p:sldIdLst>
    <p:sldId id="256" r:id="rId3"/>
    <p:sldId id="257" r:id="rId4"/>
    <p:sldId id="266" r:id="rId5"/>
    <p:sldId id="258" r:id="rId6"/>
    <p:sldId id="270" r:id="rId7"/>
    <p:sldId id="272" r:id="rId8"/>
    <p:sldId id="273" r:id="rId9"/>
    <p:sldId id="274" r:id="rId10"/>
    <p:sldId id="271" r:id="rId11"/>
    <p:sldId id="275" r:id="rId12"/>
    <p:sldId id="276" r:id="rId13"/>
    <p:sldId id="277" r:id="rId14"/>
    <p:sldId id="261" r:id="rId1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84F"/>
    <a:srgbClr val="60D391"/>
    <a:srgbClr val="DFF6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17E56C-3FA7-49E3-BDC4-867C4504F0A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it-IT"/>
        </a:p>
      </dgm:t>
    </dgm:pt>
    <dgm:pt modelId="{D708344A-8F9F-4E0D-9C8D-8C78E5174A84}">
      <dgm:prSet phldrT="[Testo]" custT="1"/>
      <dgm:spPr>
        <a:solidFill>
          <a:srgbClr val="00B84F"/>
        </a:solidFill>
      </dgm:spPr>
      <dgm:t>
        <a:bodyPr/>
        <a:lstStyle/>
        <a:p>
          <a:r>
            <a:rPr lang="it-IT" sz="2000" b="1" dirty="0"/>
            <a:t>1. </a:t>
          </a:r>
          <a:r>
            <a:rPr lang="el-GR" sz="2000" b="1" dirty="0"/>
            <a:t>Εισαγωγή</a:t>
          </a:r>
          <a:endParaRPr lang="it-IT" sz="2000" b="1" dirty="0"/>
        </a:p>
      </dgm:t>
    </dgm:pt>
    <dgm:pt modelId="{F4C6FBBD-D379-49EE-B440-DF28BE0C005A}" type="parTrans" cxnId="{2E784094-43E7-45BF-AE6B-AE72564309B0}">
      <dgm:prSet/>
      <dgm:spPr/>
      <dgm:t>
        <a:bodyPr/>
        <a:lstStyle/>
        <a:p>
          <a:endParaRPr lang="it-IT"/>
        </a:p>
      </dgm:t>
    </dgm:pt>
    <dgm:pt modelId="{F6B6FE7C-AD80-453F-A06C-D3E68EFC941D}" type="sibTrans" cxnId="{2E784094-43E7-45BF-AE6B-AE72564309B0}">
      <dgm:prSet/>
      <dgm:spPr/>
      <dgm:t>
        <a:bodyPr/>
        <a:lstStyle/>
        <a:p>
          <a:endParaRPr lang="it-IT"/>
        </a:p>
      </dgm:t>
    </dgm:pt>
    <dgm:pt modelId="{2B1475D2-8F5D-4BAA-98C6-277B43D59885}">
      <dgm:prSet phldrT="[Testo]" custT="1"/>
      <dgm:spPr>
        <a:solidFill>
          <a:srgbClr val="00B84F"/>
        </a:solidFill>
      </dgm:spPr>
      <dgm:t>
        <a:bodyPr/>
        <a:lstStyle/>
        <a:p>
          <a:r>
            <a:rPr lang="it-IT" sz="2000" b="1" dirty="0"/>
            <a:t>3. </a:t>
          </a:r>
          <a:r>
            <a:rPr lang="el-GR" sz="2000" b="1" dirty="0"/>
            <a:t>Οφέλη του διαλογισμού στην προσοχή</a:t>
          </a:r>
          <a:endParaRPr lang="it-IT" sz="2000" b="1" dirty="0"/>
        </a:p>
      </dgm:t>
    </dgm:pt>
    <dgm:pt modelId="{5E75A0C2-22BB-4625-BD9D-F6BC4E7DF0AD}" type="parTrans" cxnId="{657A0445-30B2-4B7F-BC27-51934F9F478E}">
      <dgm:prSet/>
      <dgm:spPr/>
      <dgm:t>
        <a:bodyPr/>
        <a:lstStyle/>
        <a:p>
          <a:endParaRPr lang="it-IT"/>
        </a:p>
      </dgm:t>
    </dgm:pt>
    <dgm:pt modelId="{A4ACAAEF-8835-43FA-86EB-917412F5C901}" type="sibTrans" cxnId="{657A0445-30B2-4B7F-BC27-51934F9F478E}">
      <dgm:prSet/>
      <dgm:spPr/>
      <dgm:t>
        <a:bodyPr/>
        <a:lstStyle/>
        <a:p>
          <a:endParaRPr lang="it-IT"/>
        </a:p>
      </dgm:t>
    </dgm:pt>
    <dgm:pt modelId="{5F24198B-9F9B-4AA3-8BBD-38AC0FBBDE49}">
      <dgm:prSet phldrT="[Testo]" custT="1"/>
      <dgm:spPr>
        <a:solidFill>
          <a:srgbClr val="00B84F"/>
        </a:solidFill>
      </dgm:spPr>
      <dgm:t>
        <a:bodyPr/>
        <a:lstStyle/>
        <a:p>
          <a:r>
            <a:rPr lang="it-IT" sz="2000" b="1" dirty="0"/>
            <a:t>2. </a:t>
          </a:r>
          <a:r>
            <a:rPr lang="el-GR" sz="2000" b="1" dirty="0"/>
            <a:t>Τα οφέλη της τέχνης στην προσοχή</a:t>
          </a:r>
          <a:endParaRPr lang="it-IT" sz="2000" b="1" dirty="0"/>
        </a:p>
      </dgm:t>
    </dgm:pt>
    <dgm:pt modelId="{4DC94C40-A94D-42DF-94A3-0F7266F90DF8}" type="parTrans" cxnId="{BBFA7307-92DA-4483-9B92-7CB1037567F1}">
      <dgm:prSet/>
      <dgm:spPr/>
      <dgm:t>
        <a:bodyPr/>
        <a:lstStyle/>
        <a:p>
          <a:endParaRPr lang="el-GR"/>
        </a:p>
      </dgm:t>
    </dgm:pt>
    <dgm:pt modelId="{7689C496-5B3B-4F67-B423-C7E1046E3E3F}" type="sibTrans" cxnId="{BBFA7307-92DA-4483-9B92-7CB1037567F1}">
      <dgm:prSet/>
      <dgm:spPr/>
      <dgm:t>
        <a:bodyPr/>
        <a:lstStyle/>
        <a:p>
          <a:endParaRPr lang="el-GR"/>
        </a:p>
      </dgm:t>
    </dgm:pt>
    <dgm:pt modelId="{1E5AA7D7-D940-4166-96F0-B30D4C2FE1F1}" type="pres">
      <dgm:prSet presAssocID="{9F17E56C-3FA7-49E3-BDC4-867C4504F0A6}" presName="linear" presStyleCnt="0">
        <dgm:presLayoutVars>
          <dgm:dir/>
          <dgm:animLvl val="lvl"/>
          <dgm:resizeHandles val="exact"/>
        </dgm:presLayoutVars>
      </dgm:prSet>
      <dgm:spPr/>
    </dgm:pt>
    <dgm:pt modelId="{C096CB59-4821-48CD-8278-5914C6A58635}" type="pres">
      <dgm:prSet presAssocID="{D708344A-8F9F-4E0D-9C8D-8C78E5174A84}" presName="parentLin" presStyleCnt="0"/>
      <dgm:spPr/>
    </dgm:pt>
    <dgm:pt modelId="{2F8A84DA-519C-4EFD-91DA-EEB02F033F78}" type="pres">
      <dgm:prSet presAssocID="{D708344A-8F9F-4E0D-9C8D-8C78E5174A84}" presName="parentLeftMargin" presStyleLbl="node1" presStyleIdx="0" presStyleCnt="3"/>
      <dgm:spPr/>
    </dgm:pt>
    <dgm:pt modelId="{A82B1EDD-DCA3-4A4C-93F8-9525D21EDD5C}" type="pres">
      <dgm:prSet presAssocID="{D708344A-8F9F-4E0D-9C8D-8C78E5174A84}" presName="parentText" presStyleLbl="node1" presStyleIdx="0" presStyleCnt="3">
        <dgm:presLayoutVars>
          <dgm:chMax val="0"/>
          <dgm:bulletEnabled val="1"/>
        </dgm:presLayoutVars>
      </dgm:prSet>
      <dgm:spPr/>
    </dgm:pt>
    <dgm:pt modelId="{65880F47-7636-41FB-B14B-BE5671F65CB3}" type="pres">
      <dgm:prSet presAssocID="{D708344A-8F9F-4E0D-9C8D-8C78E5174A84}" presName="negativeSpace" presStyleCnt="0"/>
      <dgm:spPr/>
    </dgm:pt>
    <dgm:pt modelId="{35DB5587-EDEC-48D8-8E72-2904B62F60F0}" type="pres">
      <dgm:prSet presAssocID="{D708344A-8F9F-4E0D-9C8D-8C78E5174A84}" presName="childText" presStyleLbl="conFgAcc1" presStyleIdx="0" presStyleCnt="3">
        <dgm:presLayoutVars>
          <dgm:bulletEnabled val="1"/>
        </dgm:presLayoutVars>
      </dgm:prSet>
      <dgm:spPr>
        <a:ln>
          <a:solidFill>
            <a:srgbClr val="00B84F"/>
          </a:solidFill>
        </a:ln>
      </dgm:spPr>
    </dgm:pt>
    <dgm:pt modelId="{3CA8995F-F547-4D86-90B0-88836043079A}" type="pres">
      <dgm:prSet presAssocID="{F6B6FE7C-AD80-453F-A06C-D3E68EFC941D}" presName="spaceBetweenRectangles" presStyleCnt="0"/>
      <dgm:spPr/>
    </dgm:pt>
    <dgm:pt modelId="{EA699A69-7294-4E1A-89FC-5B717F538074}" type="pres">
      <dgm:prSet presAssocID="{5F24198B-9F9B-4AA3-8BBD-38AC0FBBDE49}" presName="parentLin" presStyleCnt="0"/>
      <dgm:spPr/>
    </dgm:pt>
    <dgm:pt modelId="{A65D690F-CB50-4827-9980-1ECDDFDAEB9B}" type="pres">
      <dgm:prSet presAssocID="{5F24198B-9F9B-4AA3-8BBD-38AC0FBBDE49}" presName="parentLeftMargin" presStyleLbl="node1" presStyleIdx="0" presStyleCnt="3"/>
      <dgm:spPr/>
    </dgm:pt>
    <dgm:pt modelId="{33C5E589-1BBC-4435-92F0-0AA44FFF192C}" type="pres">
      <dgm:prSet presAssocID="{5F24198B-9F9B-4AA3-8BBD-38AC0FBBDE49}" presName="parentText" presStyleLbl="node1" presStyleIdx="1" presStyleCnt="3">
        <dgm:presLayoutVars>
          <dgm:chMax val="0"/>
          <dgm:bulletEnabled val="1"/>
        </dgm:presLayoutVars>
      </dgm:prSet>
      <dgm:spPr/>
    </dgm:pt>
    <dgm:pt modelId="{19112BC5-30A2-4FF3-B144-5EE52CF46BC8}" type="pres">
      <dgm:prSet presAssocID="{5F24198B-9F9B-4AA3-8BBD-38AC0FBBDE49}" presName="negativeSpace" presStyleCnt="0"/>
      <dgm:spPr/>
    </dgm:pt>
    <dgm:pt modelId="{38700AA3-C874-4E5A-BB21-371315B7AC79}" type="pres">
      <dgm:prSet presAssocID="{5F24198B-9F9B-4AA3-8BBD-38AC0FBBDE49}" presName="childText" presStyleLbl="conFgAcc1" presStyleIdx="1" presStyleCnt="3">
        <dgm:presLayoutVars>
          <dgm:bulletEnabled val="1"/>
        </dgm:presLayoutVars>
      </dgm:prSet>
      <dgm:spPr/>
    </dgm:pt>
    <dgm:pt modelId="{B3E0E45E-67E7-4561-967A-4AFE73B3A3E5}" type="pres">
      <dgm:prSet presAssocID="{7689C496-5B3B-4F67-B423-C7E1046E3E3F}" presName="spaceBetweenRectangles" presStyleCnt="0"/>
      <dgm:spPr/>
    </dgm:pt>
    <dgm:pt modelId="{96FF2CA4-7BA7-4891-B5E9-439020F79DEA}" type="pres">
      <dgm:prSet presAssocID="{2B1475D2-8F5D-4BAA-98C6-277B43D59885}" presName="parentLin" presStyleCnt="0"/>
      <dgm:spPr/>
    </dgm:pt>
    <dgm:pt modelId="{222637D6-EF32-40C8-9036-C4B2B2C5436C}" type="pres">
      <dgm:prSet presAssocID="{2B1475D2-8F5D-4BAA-98C6-277B43D59885}" presName="parentLeftMargin" presStyleLbl="node1" presStyleIdx="1" presStyleCnt="3"/>
      <dgm:spPr/>
    </dgm:pt>
    <dgm:pt modelId="{A7A6AFD1-CC36-4A7F-B81C-CF79DBF2BF20}" type="pres">
      <dgm:prSet presAssocID="{2B1475D2-8F5D-4BAA-98C6-277B43D59885}" presName="parentText" presStyleLbl="node1" presStyleIdx="2" presStyleCnt="3">
        <dgm:presLayoutVars>
          <dgm:chMax val="0"/>
          <dgm:bulletEnabled val="1"/>
        </dgm:presLayoutVars>
      </dgm:prSet>
      <dgm:spPr/>
    </dgm:pt>
    <dgm:pt modelId="{E633EA61-155A-4834-8F98-F87737B65828}" type="pres">
      <dgm:prSet presAssocID="{2B1475D2-8F5D-4BAA-98C6-277B43D59885}" presName="negativeSpace" presStyleCnt="0"/>
      <dgm:spPr/>
    </dgm:pt>
    <dgm:pt modelId="{3AD4949A-0D92-46CF-B311-CE1738A60C18}" type="pres">
      <dgm:prSet presAssocID="{2B1475D2-8F5D-4BAA-98C6-277B43D59885}" presName="childText" presStyleLbl="conFgAcc1" presStyleIdx="2" presStyleCnt="3">
        <dgm:presLayoutVars>
          <dgm:bulletEnabled val="1"/>
        </dgm:presLayoutVars>
      </dgm:prSet>
      <dgm:spPr>
        <a:ln>
          <a:solidFill>
            <a:srgbClr val="00B84F"/>
          </a:solidFill>
        </a:ln>
      </dgm:spPr>
    </dgm:pt>
  </dgm:ptLst>
  <dgm:cxnLst>
    <dgm:cxn modelId="{BBFA7307-92DA-4483-9B92-7CB1037567F1}" srcId="{9F17E56C-3FA7-49E3-BDC4-867C4504F0A6}" destId="{5F24198B-9F9B-4AA3-8BBD-38AC0FBBDE49}" srcOrd="1" destOrd="0" parTransId="{4DC94C40-A94D-42DF-94A3-0F7266F90DF8}" sibTransId="{7689C496-5B3B-4F67-B423-C7E1046E3E3F}"/>
    <dgm:cxn modelId="{AF7BBF0D-50BA-486C-A93F-D4AB7FF907BF}" type="presOf" srcId="{D708344A-8F9F-4E0D-9C8D-8C78E5174A84}" destId="{A82B1EDD-DCA3-4A4C-93F8-9525D21EDD5C}" srcOrd="1" destOrd="0" presId="urn:microsoft.com/office/officeart/2005/8/layout/list1"/>
    <dgm:cxn modelId="{B5C93031-D8A4-471D-B85F-DC6A17466FCB}" type="presOf" srcId="{9F17E56C-3FA7-49E3-BDC4-867C4504F0A6}" destId="{1E5AA7D7-D940-4166-96F0-B30D4C2FE1F1}" srcOrd="0" destOrd="0" presId="urn:microsoft.com/office/officeart/2005/8/layout/list1"/>
    <dgm:cxn modelId="{F2199134-EAD0-48CC-8F37-E49B6D656245}" type="presOf" srcId="{5F24198B-9F9B-4AA3-8BBD-38AC0FBBDE49}" destId="{33C5E589-1BBC-4435-92F0-0AA44FFF192C}" srcOrd="1" destOrd="0" presId="urn:microsoft.com/office/officeart/2005/8/layout/list1"/>
    <dgm:cxn modelId="{48655342-5585-490F-8A3D-DA52412FF65C}" type="presOf" srcId="{D708344A-8F9F-4E0D-9C8D-8C78E5174A84}" destId="{2F8A84DA-519C-4EFD-91DA-EEB02F033F78}" srcOrd="0" destOrd="0" presId="urn:microsoft.com/office/officeart/2005/8/layout/list1"/>
    <dgm:cxn modelId="{657A0445-30B2-4B7F-BC27-51934F9F478E}" srcId="{9F17E56C-3FA7-49E3-BDC4-867C4504F0A6}" destId="{2B1475D2-8F5D-4BAA-98C6-277B43D59885}" srcOrd="2" destOrd="0" parTransId="{5E75A0C2-22BB-4625-BD9D-F6BC4E7DF0AD}" sibTransId="{A4ACAAEF-8835-43FA-86EB-917412F5C901}"/>
    <dgm:cxn modelId="{B3F1F37A-7EE0-445E-9098-1D5900A3A8E8}" type="presOf" srcId="{5F24198B-9F9B-4AA3-8BBD-38AC0FBBDE49}" destId="{A65D690F-CB50-4827-9980-1ECDDFDAEB9B}" srcOrd="0" destOrd="0" presId="urn:microsoft.com/office/officeart/2005/8/layout/list1"/>
    <dgm:cxn modelId="{69BBB57D-B556-4DFE-B58E-36914EA554D2}" type="presOf" srcId="{2B1475D2-8F5D-4BAA-98C6-277B43D59885}" destId="{A7A6AFD1-CC36-4A7F-B81C-CF79DBF2BF20}" srcOrd="1" destOrd="0" presId="urn:microsoft.com/office/officeart/2005/8/layout/list1"/>
    <dgm:cxn modelId="{2E784094-43E7-45BF-AE6B-AE72564309B0}" srcId="{9F17E56C-3FA7-49E3-BDC4-867C4504F0A6}" destId="{D708344A-8F9F-4E0D-9C8D-8C78E5174A84}" srcOrd="0" destOrd="0" parTransId="{F4C6FBBD-D379-49EE-B440-DF28BE0C005A}" sibTransId="{F6B6FE7C-AD80-453F-A06C-D3E68EFC941D}"/>
    <dgm:cxn modelId="{E0ADF3FA-D6FF-4928-9046-4BBDD9A426F3}" type="presOf" srcId="{2B1475D2-8F5D-4BAA-98C6-277B43D59885}" destId="{222637D6-EF32-40C8-9036-C4B2B2C5436C}" srcOrd="0" destOrd="0" presId="urn:microsoft.com/office/officeart/2005/8/layout/list1"/>
    <dgm:cxn modelId="{2F15C3FC-33F8-4364-8DCC-31E776F8C079}" type="presParOf" srcId="{1E5AA7D7-D940-4166-96F0-B30D4C2FE1F1}" destId="{C096CB59-4821-48CD-8278-5914C6A58635}" srcOrd="0" destOrd="0" presId="urn:microsoft.com/office/officeart/2005/8/layout/list1"/>
    <dgm:cxn modelId="{D6466774-6E32-41B3-843D-D1BC1A102D16}" type="presParOf" srcId="{C096CB59-4821-48CD-8278-5914C6A58635}" destId="{2F8A84DA-519C-4EFD-91DA-EEB02F033F78}" srcOrd="0" destOrd="0" presId="urn:microsoft.com/office/officeart/2005/8/layout/list1"/>
    <dgm:cxn modelId="{D05E0379-CC63-4557-B4C1-367E2C2DB4C2}" type="presParOf" srcId="{C096CB59-4821-48CD-8278-5914C6A58635}" destId="{A82B1EDD-DCA3-4A4C-93F8-9525D21EDD5C}" srcOrd="1" destOrd="0" presId="urn:microsoft.com/office/officeart/2005/8/layout/list1"/>
    <dgm:cxn modelId="{BE4069D2-B890-4398-BD19-84EB6279F3DA}" type="presParOf" srcId="{1E5AA7D7-D940-4166-96F0-B30D4C2FE1F1}" destId="{65880F47-7636-41FB-B14B-BE5671F65CB3}" srcOrd="1" destOrd="0" presId="urn:microsoft.com/office/officeart/2005/8/layout/list1"/>
    <dgm:cxn modelId="{E65BC32B-03A7-47C5-9002-45BF95275150}" type="presParOf" srcId="{1E5AA7D7-D940-4166-96F0-B30D4C2FE1F1}" destId="{35DB5587-EDEC-48D8-8E72-2904B62F60F0}" srcOrd="2" destOrd="0" presId="urn:microsoft.com/office/officeart/2005/8/layout/list1"/>
    <dgm:cxn modelId="{F65E9E0E-6F28-4282-8443-9F10F636C4C9}" type="presParOf" srcId="{1E5AA7D7-D940-4166-96F0-B30D4C2FE1F1}" destId="{3CA8995F-F547-4D86-90B0-88836043079A}" srcOrd="3" destOrd="0" presId="urn:microsoft.com/office/officeart/2005/8/layout/list1"/>
    <dgm:cxn modelId="{0016E0DE-A45B-4954-AC25-6C5E120485A5}" type="presParOf" srcId="{1E5AA7D7-D940-4166-96F0-B30D4C2FE1F1}" destId="{EA699A69-7294-4E1A-89FC-5B717F538074}" srcOrd="4" destOrd="0" presId="urn:microsoft.com/office/officeart/2005/8/layout/list1"/>
    <dgm:cxn modelId="{6B523D7C-AD6E-4203-B1DE-19A99B9E8F71}" type="presParOf" srcId="{EA699A69-7294-4E1A-89FC-5B717F538074}" destId="{A65D690F-CB50-4827-9980-1ECDDFDAEB9B}" srcOrd="0" destOrd="0" presId="urn:microsoft.com/office/officeart/2005/8/layout/list1"/>
    <dgm:cxn modelId="{4774B071-1CA4-40A0-87DE-E530DBB12E84}" type="presParOf" srcId="{EA699A69-7294-4E1A-89FC-5B717F538074}" destId="{33C5E589-1BBC-4435-92F0-0AA44FFF192C}" srcOrd="1" destOrd="0" presId="urn:microsoft.com/office/officeart/2005/8/layout/list1"/>
    <dgm:cxn modelId="{8D4FB73C-8248-47B7-9CA5-C4BDD7B23DDD}" type="presParOf" srcId="{1E5AA7D7-D940-4166-96F0-B30D4C2FE1F1}" destId="{19112BC5-30A2-4FF3-B144-5EE52CF46BC8}" srcOrd="5" destOrd="0" presId="urn:microsoft.com/office/officeart/2005/8/layout/list1"/>
    <dgm:cxn modelId="{1AF70314-EF37-4410-8FA1-81D539DF9718}" type="presParOf" srcId="{1E5AA7D7-D940-4166-96F0-B30D4C2FE1F1}" destId="{38700AA3-C874-4E5A-BB21-371315B7AC79}" srcOrd="6" destOrd="0" presId="urn:microsoft.com/office/officeart/2005/8/layout/list1"/>
    <dgm:cxn modelId="{5AEEEDA8-E0B0-4CD0-9499-FD166195EF4D}" type="presParOf" srcId="{1E5AA7D7-D940-4166-96F0-B30D4C2FE1F1}" destId="{B3E0E45E-67E7-4561-967A-4AFE73B3A3E5}" srcOrd="7" destOrd="0" presId="urn:microsoft.com/office/officeart/2005/8/layout/list1"/>
    <dgm:cxn modelId="{E8DAF3B6-8208-4756-BFA9-D6DD3D144E66}" type="presParOf" srcId="{1E5AA7D7-D940-4166-96F0-B30D4C2FE1F1}" destId="{96FF2CA4-7BA7-4891-B5E9-439020F79DEA}" srcOrd="8" destOrd="0" presId="urn:microsoft.com/office/officeart/2005/8/layout/list1"/>
    <dgm:cxn modelId="{2D9BE14C-7B06-4552-BA7A-F457361AE476}" type="presParOf" srcId="{96FF2CA4-7BA7-4891-B5E9-439020F79DEA}" destId="{222637D6-EF32-40C8-9036-C4B2B2C5436C}" srcOrd="0" destOrd="0" presId="urn:microsoft.com/office/officeart/2005/8/layout/list1"/>
    <dgm:cxn modelId="{708EAB11-3C22-49DF-906B-E47C417F2E6F}" type="presParOf" srcId="{96FF2CA4-7BA7-4891-B5E9-439020F79DEA}" destId="{A7A6AFD1-CC36-4A7F-B81C-CF79DBF2BF20}" srcOrd="1" destOrd="0" presId="urn:microsoft.com/office/officeart/2005/8/layout/list1"/>
    <dgm:cxn modelId="{74D590F0-4061-4E21-8D90-84496492998F}" type="presParOf" srcId="{1E5AA7D7-D940-4166-96F0-B30D4C2FE1F1}" destId="{E633EA61-155A-4834-8F98-F87737B65828}" srcOrd="9" destOrd="0" presId="urn:microsoft.com/office/officeart/2005/8/layout/list1"/>
    <dgm:cxn modelId="{77F6048E-78F7-4CFF-9B9D-56C17D9CFD44}" type="presParOf" srcId="{1E5AA7D7-D940-4166-96F0-B30D4C2FE1F1}" destId="{3AD4949A-0D92-46CF-B311-CE1738A60C18}"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6C685B6-73B7-4549-AA4B-269544F5E37A}"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it-IT"/>
        </a:p>
      </dgm:t>
    </dgm:pt>
    <dgm:pt modelId="{17A3D22E-31F5-4972-8765-414109E230E6}">
      <dgm:prSet phldrT="[Testo]"/>
      <dgm:spPr>
        <a:solidFill>
          <a:srgbClr val="00B84F"/>
        </a:solidFill>
      </dgm:spPr>
      <dgm:t>
        <a:bodyPr/>
        <a:lstStyle/>
        <a:p>
          <a:r>
            <a:rPr lang="el-GR" dirty="0"/>
            <a:t>Συμπτώματα κατάθλιψης</a:t>
          </a:r>
          <a:endParaRPr lang="it-IT" dirty="0"/>
        </a:p>
      </dgm:t>
    </dgm:pt>
    <dgm:pt modelId="{A659F3F0-243B-4363-8EEE-C02BC7A7EE40}" type="parTrans" cxnId="{04CA1A11-9373-4310-856A-3EC43EACFE5C}">
      <dgm:prSet/>
      <dgm:spPr/>
      <dgm:t>
        <a:bodyPr/>
        <a:lstStyle/>
        <a:p>
          <a:endParaRPr lang="it-IT"/>
        </a:p>
      </dgm:t>
    </dgm:pt>
    <dgm:pt modelId="{D2D18747-18AF-4024-9A47-C6B2879AAF2A}" type="sibTrans" cxnId="{04CA1A11-9373-4310-856A-3EC43EACFE5C}">
      <dgm:prSet/>
      <dgm:spPr/>
      <dgm:t>
        <a:bodyPr/>
        <a:lstStyle/>
        <a:p>
          <a:endParaRPr lang="it-IT"/>
        </a:p>
      </dgm:t>
    </dgm:pt>
    <dgm:pt modelId="{8551BAE3-B151-40B2-AE8D-C290C9D43F78}">
      <dgm:prSet phldrT="[Testo]"/>
      <dgm:spPr>
        <a:solidFill>
          <a:srgbClr val="00B84F"/>
        </a:solidFill>
      </dgm:spPr>
      <dgm:t>
        <a:bodyPr/>
        <a:lstStyle/>
        <a:p>
          <a:r>
            <a:rPr lang="el-GR" dirty="0"/>
            <a:t>Απώλεια μνήμης</a:t>
          </a:r>
          <a:endParaRPr lang="it-IT" dirty="0"/>
        </a:p>
      </dgm:t>
    </dgm:pt>
    <dgm:pt modelId="{073A5A79-83AE-43BC-8811-1D659D05F5BC}" type="parTrans" cxnId="{613AE003-4387-4BFC-B2E6-EA6945597C29}">
      <dgm:prSet/>
      <dgm:spPr/>
      <dgm:t>
        <a:bodyPr/>
        <a:lstStyle/>
        <a:p>
          <a:endParaRPr lang="it-IT"/>
        </a:p>
      </dgm:t>
    </dgm:pt>
    <dgm:pt modelId="{1D801A61-4982-4A7D-876C-4815AC2845EE}" type="sibTrans" cxnId="{613AE003-4387-4BFC-B2E6-EA6945597C29}">
      <dgm:prSet/>
      <dgm:spPr/>
      <dgm:t>
        <a:bodyPr/>
        <a:lstStyle/>
        <a:p>
          <a:endParaRPr lang="it-IT"/>
        </a:p>
      </dgm:t>
    </dgm:pt>
    <dgm:pt modelId="{6C944512-DCBC-48CA-997D-8B65BE8CDB43}" type="pres">
      <dgm:prSet presAssocID="{B6C685B6-73B7-4549-AA4B-269544F5E37A}" presName="diagram" presStyleCnt="0">
        <dgm:presLayoutVars>
          <dgm:dir/>
          <dgm:resizeHandles val="exact"/>
        </dgm:presLayoutVars>
      </dgm:prSet>
      <dgm:spPr/>
    </dgm:pt>
    <dgm:pt modelId="{B0AA6041-E1CE-44A8-AE7D-C5ACD3EEA84B}" type="pres">
      <dgm:prSet presAssocID="{17A3D22E-31F5-4972-8765-414109E230E6}" presName="arrow" presStyleLbl="node1" presStyleIdx="0" presStyleCnt="2">
        <dgm:presLayoutVars>
          <dgm:bulletEnabled val="1"/>
        </dgm:presLayoutVars>
      </dgm:prSet>
      <dgm:spPr/>
    </dgm:pt>
    <dgm:pt modelId="{D25CC1CE-0E01-4499-B19A-E8628F7253E7}" type="pres">
      <dgm:prSet presAssocID="{8551BAE3-B151-40B2-AE8D-C290C9D43F78}" presName="arrow" presStyleLbl="node1" presStyleIdx="1" presStyleCnt="2">
        <dgm:presLayoutVars>
          <dgm:bulletEnabled val="1"/>
        </dgm:presLayoutVars>
      </dgm:prSet>
      <dgm:spPr/>
    </dgm:pt>
  </dgm:ptLst>
  <dgm:cxnLst>
    <dgm:cxn modelId="{613AE003-4387-4BFC-B2E6-EA6945597C29}" srcId="{B6C685B6-73B7-4549-AA4B-269544F5E37A}" destId="{8551BAE3-B151-40B2-AE8D-C290C9D43F78}" srcOrd="1" destOrd="0" parTransId="{073A5A79-83AE-43BC-8811-1D659D05F5BC}" sibTransId="{1D801A61-4982-4A7D-876C-4815AC2845EE}"/>
    <dgm:cxn modelId="{04CA1A11-9373-4310-856A-3EC43EACFE5C}" srcId="{B6C685B6-73B7-4549-AA4B-269544F5E37A}" destId="{17A3D22E-31F5-4972-8765-414109E230E6}" srcOrd="0" destOrd="0" parTransId="{A659F3F0-243B-4363-8EEE-C02BC7A7EE40}" sibTransId="{D2D18747-18AF-4024-9A47-C6B2879AAF2A}"/>
    <dgm:cxn modelId="{18AA226D-FDB8-4068-9A1D-0231A9C3E8AF}" type="presOf" srcId="{8551BAE3-B151-40B2-AE8D-C290C9D43F78}" destId="{D25CC1CE-0E01-4499-B19A-E8628F7253E7}" srcOrd="0" destOrd="0" presId="urn:microsoft.com/office/officeart/2005/8/layout/arrow5"/>
    <dgm:cxn modelId="{E65CCF83-B8C5-44DD-9D3C-8DD44D9F5A43}" type="presOf" srcId="{B6C685B6-73B7-4549-AA4B-269544F5E37A}" destId="{6C944512-DCBC-48CA-997D-8B65BE8CDB43}" srcOrd="0" destOrd="0" presId="urn:microsoft.com/office/officeart/2005/8/layout/arrow5"/>
    <dgm:cxn modelId="{B963DDCE-8C43-4F00-910D-5357F411D3C5}" type="presOf" srcId="{17A3D22E-31F5-4972-8765-414109E230E6}" destId="{B0AA6041-E1CE-44A8-AE7D-C5ACD3EEA84B}" srcOrd="0" destOrd="0" presId="urn:microsoft.com/office/officeart/2005/8/layout/arrow5"/>
    <dgm:cxn modelId="{4C14652C-3341-470E-839F-433F4110ABC2}" type="presParOf" srcId="{6C944512-DCBC-48CA-997D-8B65BE8CDB43}" destId="{B0AA6041-E1CE-44A8-AE7D-C5ACD3EEA84B}" srcOrd="0" destOrd="0" presId="urn:microsoft.com/office/officeart/2005/8/layout/arrow5"/>
    <dgm:cxn modelId="{A5DEE4B8-56CA-45D6-8101-E728EFE233E4}" type="presParOf" srcId="{6C944512-DCBC-48CA-997D-8B65BE8CDB43}" destId="{D25CC1CE-0E01-4499-B19A-E8628F7253E7}" srcOrd="1" destOrd="0" presId="urn:microsoft.com/office/officeart/2005/8/layout/arrow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DB5587-EDEC-48D8-8E72-2904B62F60F0}">
      <dsp:nvSpPr>
        <dsp:cNvPr id="0" name=""/>
        <dsp:cNvSpPr/>
      </dsp:nvSpPr>
      <dsp:spPr>
        <a:xfrm>
          <a:off x="0" y="426974"/>
          <a:ext cx="5729679" cy="630000"/>
        </a:xfrm>
        <a:prstGeom prst="rect">
          <a:avLst/>
        </a:prstGeom>
        <a:solidFill>
          <a:schemeClr val="lt1">
            <a:alpha val="90000"/>
            <a:hueOff val="0"/>
            <a:satOff val="0"/>
            <a:lumOff val="0"/>
            <a:alphaOff val="0"/>
          </a:schemeClr>
        </a:solidFill>
        <a:ln w="12700" cap="flat" cmpd="sng" algn="ctr">
          <a:solidFill>
            <a:srgbClr val="00B84F"/>
          </a:solidFill>
          <a:prstDash val="solid"/>
          <a:miter lim="800000"/>
        </a:ln>
        <a:effectLst/>
      </dsp:spPr>
      <dsp:style>
        <a:lnRef idx="2">
          <a:scrgbClr r="0" g="0" b="0"/>
        </a:lnRef>
        <a:fillRef idx="1">
          <a:scrgbClr r="0" g="0" b="0"/>
        </a:fillRef>
        <a:effectRef idx="0">
          <a:scrgbClr r="0" g="0" b="0"/>
        </a:effectRef>
        <a:fontRef idx="minor"/>
      </dsp:style>
    </dsp:sp>
    <dsp:sp modelId="{A82B1EDD-DCA3-4A4C-93F8-9525D21EDD5C}">
      <dsp:nvSpPr>
        <dsp:cNvPr id="0" name=""/>
        <dsp:cNvSpPr/>
      </dsp:nvSpPr>
      <dsp:spPr>
        <a:xfrm>
          <a:off x="286484" y="57974"/>
          <a:ext cx="4010776" cy="738000"/>
        </a:xfrm>
        <a:prstGeom prst="roundRect">
          <a:avLst/>
        </a:prstGeom>
        <a:solidFill>
          <a:srgbClr val="00B84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1598" tIns="0" rIns="151598" bIns="0" numCol="1" spcCol="1270" anchor="ctr" anchorCtr="0">
          <a:noAutofit/>
        </a:bodyPr>
        <a:lstStyle/>
        <a:p>
          <a:pPr marL="0" lvl="0" indent="0" algn="l" defTabSz="889000">
            <a:lnSpc>
              <a:spcPct val="90000"/>
            </a:lnSpc>
            <a:spcBef>
              <a:spcPct val="0"/>
            </a:spcBef>
            <a:spcAft>
              <a:spcPct val="35000"/>
            </a:spcAft>
            <a:buNone/>
          </a:pPr>
          <a:r>
            <a:rPr lang="it-IT" sz="2000" b="1" kern="1200" dirty="0"/>
            <a:t>1. </a:t>
          </a:r>
          <a:r>
            <a:rPr lang="el-GR" sz="2000" b="1" kern="1200" dirty="0"/>
            <a:t>Εισαγωγή</a:t>
          </a:r>
          <a:endParaRPr lang="it-IT" sz="2000" b="1" kern="1200" dirty="0"/>
        </a:p>
      </dsp:txBody>
      <dsp:txXfrm>
        <a:off x="322510" y="94000"/>
        <a:ext cx="3938724" cy="665948"/>
      </dsp:txXfrm>
    </dsp:sp>
    <dsp:sp modelId="{38700AA3-C874-4E5A-BB21-371315B7AC79}">
      <dsp:nvSpPr>
        <dsp:cNvPr id="0" name=""/>
        <dsp:cNvSpPr/>
      </dsp:nvSpPr>
      <dsp:spPr>
        <a:xfrm>
          <a:off x="0" y="1560974"/>
          <a:ext cx="5729679" cy="630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3C5E589-1BBC-4435-92F0-0AA44FFF192C}">
      <dsp:nvSpPr>
        <dsp:cNvPr id="0" name=""/>
        <dsp:cNvSpPr/>
      </dsp:nvSpPr>
      <dsp:spPr>
        <a:xfrm>
          <a:off x="286484" y="1191974"/>
          <a:ext cx="4010776" cy="738000"/>
        </a:xfrm>
        <a:prstGeom prst="roundRect">
          <a:avLst/>
        </a:prstGeom>
        <a:solidFill>
          <a:srgbClr val="00B84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1598" tIns="0" rIns="151598" bIns="0" numCol="1" spcCol="1270" anchor="ctr" anchorCtr="0">
          <a:noAutofit/>
        </a:bodyPr>
        <a:lstStyle/>
        <a:p>
          <a:pPr marL="0" lvl="0" indent="0" algn="l" defTabSz="889000">
            <a:lnSpc>
              <a:spcPct val="90000"/>
            </a:lnSpc>
            <a:spcBef>
              <a:spcPct val="0"/>
            </a:spcBef>
            <a:spcAft>
              <a:spcPct val="35000"/>
            </a:spcAft>
            <a:buNone/>
          </a:pPr>
          <a:r>
            <a:rPr lang="it-IT" sz="2000" b="1" kern="1200" dirty="0"/>
            <a:t>2. </a:t>
          </a:r>
          <a:r>
            <a:rPr lang="el-GR" sz="2000" b="1" kern="1200" dirty="0"/>
            <a:t>Τα οφέλη της τέχνης στην προσοχή</a:t>
          </a:r>
          <a:endParaRPr lang="it-IT" sz="2000" b="1" kern="1200" dirty="0"/>
        </a:p>
      </dsp:txBody>
      <dsp:txXfrm>
        <a:off x="322510" y="1228000"/>
        <a:ext cx="3938724" cy="665948"/>
      </dsp:txXfrm>
    </dsp:sp>
    <dsp:sp modelId="{3AD4949A-0D92-46CF-B311-CE1738A60C18}">
      <dsp:nvSpPr>
        <dsp:cNvPr id="0" name=""/>
        <dsp:cNvSpPr/>
      </dsp:nvSpPr>
      <dsp:spPr>
        <a:xfrm>
          <a:off x="0" y="2694974"/>
          <a:ext cx="5729679" cy="630000"/>
        </a:xfrm>
        <a:prstGeom prst="rect">
          <a:avLst/>
        </a:prstGeom>
        <a:solidFill>
          <a:schemeClr val="lt1">
            <a:alpha val="90000"/>
            <a:hueOff val="0"/>
            <a:satOff val="0"/>
            <a:lumOff val="0"/>
            <a:alphaOff val="0"/>
          </a:schemeClr>
        </a:solidFill>
        <a:ln w="12700" cap="flat" cmpd="sng" algn="ctr">
          <a:solidFill>
            <a:srgbClr val="00B84F"/>
          </a:solidFill>
          <a:prstDash val="solid"/>
          <a:miter lim="800000"/>
        </a:ln>
        <a:effectLst/>
      </dsp:spPr>
      <dsp:style>
        <a:lnRef idx="2">
          <a:scrgbClr r="0" g="0" b="0"/>
        </a:lnRef>
        <a:fillRef idx="1">
          <a:scrgbClr r="0" g="0" b="0"/>
        </a:fillRef>
        <a:effectRef idx="0">
          <a:scrgbClr r="0" g="0" b="0"/>
        </a:effectRef>
        <a:fontRef idx="minor"/>
      </dsp:style>
    </dsp:sp>
    <dsp:sp modelId="{A7A6AFD1-CC36-4A7F-B81C-CF79DBF2BF20}">
      <dsp:nvSpPr>
        <dsp:cNvPr id="0" name=""/>
        <dsp:cNvSpPr/>
      </dsp:nvSpPr>
      <dsp:spPr>
        <a:xfrm>
          <a:off x="286484" y="2325974"/>
          <a:ext cx="4010776" cy="738000"/>
        </a:xfrm>
        <a:prstGeom prst="roundRect">
          <a:avLst/>
        </a:prstGeom>
        <a:solidFill>
          <a:srgbClr val="00B84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1598" tIns="0" rIns="151598" bIns="0" numCol="1" spcCol="1270" anchor="ctr" anchorCtr="0">
          <a:noAutofit/>
        </a:bodyPr>
        <a:lstStyle/>
        <a:p>
          <a:pPr marL="0" lvl="0" indent="0" algn="l" defTabSz="889000">
            <a:lnSpc>
              <a:spcPct val="90000"/>
            </a:lnSpc>
            <a:spcBef>
              <a:spcPct val="0"/>
            </a:spcBef>
            <a:spcAft>
              <a:spcPct val="35000"/>
            </a:spcAft>
            <a:buNone/>
          </a:pPr>
          <a:r>
            <a:rPr lang="it-IT" sz="2000" b="1" kern="1200" dirty="0"/>
            <a:t>3. </a:t>
          </a:r>
          <a:r>
            <a:rPr lang="el-GR" sz="2000" b="1" kern="1200" dirty="0"/>
            <a:t>Οφέλη του διαλογισμού στην προσοχή</a:t>
          </a:r>
          <a:endParaRPr lang="it-IT" sz="2000" b="1" kern="1200" dirty="0"/>
        </a:p>
      </dsp:txBody>
      <dsp:txXfrm>
        <a:off x="322510" y="2362000"/>
        <a:ext cx="3938724" cy="6659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AA6041-E1CE-44A8-AE7D-C5ACD3EEA84B}">
      <dsp:nvSpPr>
        <dsp:cNvPr id="0" name=""/>
        <dsp:cNvSpPr/>
      </dsp:nvSpPr>
      <dsp:spPr>
        <a:xfrm rot="16200000">
          <a:off x="974" y="542577"/>
          <a:ext cx="2347728" cy="2347728"/>
        </a:xfrm>
        <a:prstGeom prst="downArrow">
          <a:avLst>
            <a:gd name="adj1" fmla="val 50000"/>
            <a:gd name="adj2" fmla="val 35000"/>
          </a:avLst>
        </a:prstGeom>
        <a:solidFill>
          <a:srgbClr val="00B84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l-GR" sz="2300" kern="1200" dirty="0"/>
            <a:t>Συμπτώματα κατάθλιψης</a:t>
          </a:r>
          <a:endParaRPr lang="it-IT" sz="2300" kern="1200" dirty="0"/>
        </a:p>
      </dsp:txBody>
      <dsp:txXfrm rot="5400000">
        <a:off x="974" y="1129509"/>
        <a:ext cx="1936876" cy="1173864"/>
      </dsp:txXfrm>
    </dsp:sp>
    <dsp:sp modelId="{D25CC1CE-0E01-4499-B19A-E8628F7253E7}">
      <dsp:nvSpPr>
        <dsp:cNvPr id="0" name=""/>
        <dsp:cNvSpPr/>
      </dsp:nvSpPr>
      <dsp:spPr>
        <a:xfrm rot="5400000">
          <a:off x="2517844" y="542577"/>
          <a:ext cx="2347728" cy="2347728"/>
        </a:xfrm>
        <a:prstGeom prst="downArrow">
          <a:avLst>
            <a:gd name="adj1" fmla="val 50000"/>
            <a:gd name="adj2" fmla="val 35000"/>
          </a:avLst>
        </a:prstGeom>
        <a:solidFill>
          <a:srgbClr val="00B84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l-GR" sz="2300" kern="1200" dirty="0"/>
            <a:t>Απώλεια μνήμης</a:t>
          </a:r>
          <a:endParaRPr lang="it-IT" sz="2300" kern="1200" dirty="0"/>
        </a:p>
      </dsp:txBody>
      <dsp:txXfrm rot="-5400000">
        <a:off x="2928696" y="1129509"/>
        <a:ext cx="1936876" cy="117386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B9C05E-940F-4BF6-BDF2-51674C43CF5D}" type="datetimeFigureOut">
              <a:rPr lang="fr-FR" smtClean="0"/>
              <a:t>08/04/2022</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B9D41F-24FE-4EF1-9302-6127487868AF}" type="slidenum">
              <a:rPr lang="fr-FR" smtClean="0"/>
              <a:t>‹#›</a:t>
            </a:fld>
            <a:endParaRPr lang="fr-FR" dirty="0"/>
          </a:p>
        </p:txBody>
      </p:sp>
    </p:spTree>
    <p:extLst>
      <p:ext uri="{BB962C8B-B14F-4D97-AF65-F5344CB8AC3E}">
        <p14:creationId xmlns:p14="http://schemas.microsoft.com/office/powerpoint/2010/main" val="2838868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noProof="0" dirty="0"/>
          </a:p>
        </p:txBody>
      </p:sp>
      <p:sp>
        <p:nvSpPr>
          <p:cNvPr id="4" name="Espace réservé du numéro de diapositive 3"/>
          <p:cNvSpPr>
            <a:spLocks noGrp="1"/>
          </p:cNvSpPr>
          <p:nvPr>
            <p:ph type="sldNum" sz="quarter" idx="10"/>
          </p:nvPr>
        </p:nvSpPr>
        <p:spPr/>
        <p:txBody>
          <a:bodyPr/>
          <a:lstStyle/>
          <a:p>
            <a:fld id="{1DB9D41F-24FE-4EF1-9302-6127487868AF}" type="slidenum">
              <a:rPr lang="fr-FR" smtClean="0"/>
              <a:t>1</a:t>
            </a:fld>
            <a:endParaRPr lang="fr-FR" dirty="0"/>
          </a:p>
        </p:txBody>
      </p:sp>
    </p:spTree>
    <p:extLst>
      <p:ext uri="{BB962C8B-B14F-4D97-AF65-F5344CB8AC3E}">
        <p14:creationId xmlns:p14="http://schemas.microsoft.com/office/powerpoint/2010/main" val="1732633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 name="Google Shape;13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B5B22261-5DDE-4867-90F6-99C5875FA855}" type="datetimeFigureOut">
              <a:rPr lang="fr-FR" smtClean="0"/>
              <a:t>08/04/2022</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EAC4B41D-61CF-4FDB-84F4-475DEFA331A5}" type="slidenum">
              <a:rPr lang="fr-FR" smtClean="0"/>
              <a:t>‹#›</a:t>
            </a:fld>
            <a:endParaRPr lang="fr-FR" dirty="0"/>
          </a:p>
        </p:txBody>
      </p:sp>
    </p:spTree>
    <p:extLst>
      <p:ext uri="{BB962C8B-B14F-4D97-AF65-F5344CB8AC3E}">
        <p14:creationId xmlns:p14="http://schemas.microsoft.com/office/powerpoint/2010/main" val="3424186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5B22261-5DDE-4867-90F6-99C5875FA855}" type="datetimeFigureOut">
              <a:rPr lang="fr-FR" smtClean="0"/>
              <a:t>08/04/2022</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EAC4B41D-61CF-4FDB-84F4-475DEFA331A5}" type="slidenum">
              <a:rPr lang="fr-FR" smtClean="0"/>
              <a:t>‹#›</a:t>
            </a:fld>
            <a:endParaRPr lang="fr-FR" dirty="0"/>
          </a:p>
        </p:txBody>
      </p:sp>
    </p:spTree>
    <p:extLst>
      <p:ext uri="{BB962C8B-B14F-4D97-AF65-F5344CB8AC3E}">
        <p14:creationId xmlns:p14="http://schemas.microsoft.com/office/powerpoint/2010/main" val="622016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5B22261-5DDE-4867-90F6-99C5875FA855}" type="datetimeFigureOut">
              <a:rPr lang="fr-FR" smtClean="0"/>
              <a:t>08/04/2022</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EAC4B41D-61CF-4FDB-84F4-475DEFA331A5}" type="slidenum">
              <a:rPr lang="fr-FR" smtClean="0"/>
              <a:t>‹#›</a:t>
            </a:fld>
            <a:endParaRPr lang="fr-FR" dirty="0"/>
          </a:p>
        </p:txBody>
      </p:sp>
    </p:spTree>
    <p:extLst>
      <p:ext uri="{BB962C8B-B14F-4D97-AF65-F5344CB8AC3E}">
        <p14:creationId xmlns:p14="http://schemas.microsoft.com/office/powerpoint/2010/main" val="13211372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iapositive de titre" type="title">
  <p:cSld name="Diapositive de titre">
    <p:spTree>
      <p:nvGrpSpPr>
        <p:cNvPr id="1" name="Shape 15"/>
        <p:cNvGrpSpPr/>
        <p:nvPr/>
      </p:nvGrpSpPr>
      <p:grpSpPr>
        <a:xfrm>
          <a:off x="0" y="0"/>
          <a:ext cx="0" cy="0"/>
          <a:chOff x="0" y="0"/>
          <a:chExt cx="0" cy="0"/>
        </a:xfrm>
      </p:grpSpPr>
      <p:sp>
        <p:nvSpPr>
          <p:cNvPr id="16" name="Google Shape;16;p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extLst>
      <p:ext uri="{BB962C8B-B14F-4D97-AF65-F5344CB8AC3E}">
        <p14:creationId xmlns:p14="http://schemas.microsoft.com/office/powerpoint/2010/main" val="17096069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re et contenu" type="obj">
  <p:cSld name="Titre et contenu">
    <p:spTree>
      <p:nvGrpSpPr>
        <p:cNvPr id="1" name="Shape 21"/>
        <p:cNvGrpSpPr/>
        <p:nvPr/>
      </p:nvGrpSpPr>
      <p:grpSpPr>
        <a:xfrm>
          <a:off x="0" y="0"/>
          <a:ext cx="0" cy="0"/>
          <a:chOff x="0" y="0"/>
          <a:chExt cx="0" cy="0"/>
        </a:xfrm>
      </p:grpSpPr>
      <p:sp>
        <p:nvSpPr>
          <p:cNvPr id="22" name="Google Shape;22;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extLst>
      <p:ext uri="{BB962C8B-B14F-4D97-AF65-F5344CB8AC3E}">
        <p14:creationId xmlns:p14="http://schemas.microsoft.com/office/powerpoint/2010/main" val="30678326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re de section" type="secHead">
  <p:cSld name="Titre de section">
    <p:spTree>
      <p:nvGrpSpPr>
        <p:cNvPr id="1" name="Shape 27"/>
        <p:cNvGrpSpPr/>
        <p:nvPr/>
      </p:nvGrpSpPr>
      <p:grpSpPr>
        <a:xfrm>
          <a:off x="0" y="0"/>
          <a:ext cx="0" cy="0"/>
          <a:chOff x="0" y="0"/>
          <a:chExt cx="0" cy="0"/>
        </a:xfrm>
      </p:grpSpPr>
      <p:sp>
        <p:nvSpPr>
          <p:cNvPr id="28" name="Google Shape;28;p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extLst>
      <p:ext uri="{BB962C8B-B14F-4D97-AF65-F5344CB8AC3E}">
        <p14:creationId xmlns:p14="http://schemas.microsoft.com/office/powerpoint/2010/main" val="5527615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Deux contenus" type="twoObj">
  <p:cSld name="Deux contenus">
    <p:spTree>
      <p:nvGrpSpPr>
        <p:cNvPr id="1" name="Shape 33"/>
        <p:cNvGrpSpPr/>
        <p:nvPr/>
      </p:nvGrpSpPr>
      <p:grpSpPr>
        <a:xfrm>
          <a:off x="0" y="0"/>
          <a:ext cx="0" cy="0"/>
          <a:chOff x="0" y="0"/>
          <a:chExt cx="0" cy="0"/>
        </a:xfrm>
      </p:grpSpPr>
      <p:sp>
        <p:nvSpPr>
          <p:cNvPr id="34" name="Google Shape;34;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extLst>
      <p:ext uri="{BB962C8B-B14F-4D97-AF65-F5344CB8AC3E}">
        <p14:creationId xmlns:p14="http://schemas.microsoft.com/office/powerpoint/2010/main" val="21678880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aison" type="twoTxTwoObj">
  <p:cSld name="Comparaison">
    <p:spTree>
      <p:nvGrpSpPr>
        <p:cNvPr id="1" name="Shape 40"/>
        <p:cNvGrpSpPr/>
        <p:nvPr/>
      </p:nvGrpSpPr>
      <p:grpSpPr>
        <a:xfrm>
          <a:off x="0" y="0"/>
          <a:ext cx="0" cy="0"/>
          <a:chOff x="0" y="0"/>
          <a:chExt cx="0" cy="0"/>
        </a:xfrm>
      </p:grpSpPr>
      <p:sp>
        <p:nvSpPr>
          <p:cNvPr id="41" name="Google Shape;41;p1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extLst>
      <p:ext uri="{BB962C8B-B14F-4D97-AF65-F5344CB8AC3E}">
        <p14:creationId xmlns:p14="http://schemas.microsoft.com/office/powerpoint/2010/main" val="41835223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re seul" type="titleOnly">
  <p:cSld name="Titre seul">
    <p:spTree>
      <p:nvGrpSpPr>
        <p:cNvPr id="1" name="Shape 49"/>
        <p:cNvGrpSpPr/>
        <p:nvPr/>
      </p:nvGrpSpPr>
      <p:grpSpPr>
        <a:xfrm>
          <a:off x="0" y="0"/>
          <a:ext cx="0" cy="0"/>
          <a:chOff x="0" y="0"/>
          <a:chExt cx="0" cy="0"/>
        </a:xfrm>
      </p:grpSpPr>
      <p:sp>
        <p:nvSpPr>
          <p:cNvPr id="50" name="Google Shape;50;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extLst>
      <p:ext uri="{BB962C8B-B14F-4D97-AF65-F5344CB8AC3E}">
        <p14:creationId xmlns:p14="http://schemas.microsoft.com/office/powerpoint/2010/main" val="7305337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Vide" type="blank">
  <p:cSld name="Vide">
    <p:spTree>
      <p:nvGrpSpPr>
        <p:cNvPr id="1" name="Shape 54"/>
        <p:cNvGrpSpPr/>
        <p:nvPr/>
      </p:nvGrpSpPr>
      <p:grpSpPr>
        <a:xfrm>
          <a:off x="0" y="0"/>
          <a:ext cx="0" cy="0"/>
          <a:chOff x="0" y="0"/>
          <a:chExt cx="0" cy="0"/>
        </a:xfrm>
      </p:grpSpPr>
      <p:sp>
        <p:nvSpPr>
          <p:cNvPr id="55" name="Google Shape;55;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extLst>
      <p:ext uri="{BB962C8B-B14F-4D97-AF65-F5344CB8AC3E}">
        <p14:creationId xmlns:p14="http://schemas.microsoft.com/office/powerpoint/2010/main" val="33803383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u avec légende" type="objTx">
  <p:cSld name="Contenu avec légende">
    <p:spTree>
      <p:nvGrpSpPr>
        <p:cNvPr id="1" name="Shape 58"/>
        <p:cNvGrpSpPr/>
        <p:nvPr/>
      </p:nvGrpSpPr>
      <p:grpSpPr>
        <a:xfrm>
          <a:off x="0" y="0"/>
          <a:ext cx="0" cy="0"/>
          <a:chOff x="0" y="0"/>
          <a:chExt cx="0" cy="0"/>
        </a:xfrm>
      </p:grpSpPr>
      <p:sp>
        <p:nvSpPr>
          <p:cNvPr id="59" name="Google Shape;59;p1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extLst>
      <p:ext uri="{BB962C8B-B14F-4D97-AF65-F5344CB8AC3E}">
        <p14:creationId xmlns:p14="http://schemas.microsoft.com/office/powerpoint/2010/main" val="2056007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5B22261-5DDE-4867-90F6-99C5875FA855}" type="datetimeFigureOut">
              <a:rPr lang="fr-FR" smtClean="0"/>
              <a:t>08/04/2022</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EAC4B41D-61CF-4FDB-84F4-475DEFA331A5}" type="slidenum">
              <a:rPr lang="fr-FR" smtClean="0"/>
              <a:t>‹#›</a:t>
            </a:fld>
            <a:endParaRPr lang="fr-FR" dirty="0"/>
          </a:p>
        </p:txBody>
      </p:sp>
    </p:spTree>
    <p:extLst>
      <p:ext uri="{BB962C8B-B14F-4D97-AF65-F5344CB8AC3E}">
        <p14:creationId xmlns:p14="http://schemas.microsoft.com/office/powerpoint/2010/main" val="6844968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Image avec légende" type="picTx">
  <p:cSld name="Image avec légende">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5"/>
          <p:cNvSpPr>
            <a:spLocks noGrp="1"/>
          </p:cNvSpPr>
          <p:nvPr>
            <p:ph type="pic" idx="2"/>
          </p:nvPr>
        </p:nvSpPr>
        <p:spPr>
          <a:xfrm>
            <a:off x="5183188" y="987425"/>
            <a:ext cx="6172200" cy="4873625"/>
          </a:xfrm>
          <a:prstGeom prst="rect">
            <a:avLst/>
          </a:prstGeom>
          <a:noFill/>
          <a:ln>
            <a:noFill/>
          </a:ln>
        </p:spPr>
      </p:sp>
      <p:sp>
        <p:nvSpPr>
          <p:cNvPr id="68" name="Google Shape;68;p1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extLst>
      <p:ext uri="{BB962C8B-B14F-4D97-AF65-F5344CB8AC3E}">
        <p14:creationId xmlns:p14="http://schemas.microsoft.com/office/powerpoint/2010/main" val="26147647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re et texte vertical" type="vertTx">
  <p:cSld name="Titre et texte vertical">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extLst>
      <p:ext uri="{BB962C8B-B14F-4D97-AF65-F5344CB8AC3E}">
        <p14:creationId xmlns:p14="http://schemas.microsoft.com/office/powerpoint/2010/main" val="33244804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Titre vertical et texte">
    <p:spTree>
      <p:nvGrpSpPr>
        <p:cNvPr id="1" name="Shape 78"/>
        <p:cNvGrpSpPr/>
        <p:nvPr/>
      </p:nvGrpSpPr>
      <p:grpSpPr>
        <a:xfrm>
          <a:off x="0" y="0"/>
          <a:ext cx="0" cy="0"/>
          <a:chOff x="0" y="0"/>
          <a:chExt cx="0" cy="0"/>
        </a:xfrm>
      </p:grpSpPr>
      <p:sp>
        <p:nvSpPr>
          <p:cNvPr id="79" name="Google Shape;79;p1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extLst>
      <p:ext uri="{BB962C8B-B14F-4D97-AF65-F5344CB8AC3E}">
        <p14:creationId xmlns:p14="http://schemas.microsoft.com/office/powerpoint/2010/main" val="3027452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B5B22261-5DDE-4867-90F6-99C5875FA855}" type="datetimeFigureOut">
              <a:rPr lang="fr-FR" smtClean="0"/>
              <a:t>08/04/2022</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EAC4B41D-61CF-4FDB-84F4-475DEFA331A5}" type="slidenum">
              <a:rPr lang="fr-FR" smtClean="0"/>
              <a:t>‹#›</a:t>
            </a:fld>
            <a:endParaRPr lang="fr-FR" dirty="0"/>
          </a:p>
        </p:txBody>
      </p:sp>
    </p:spTree>
    <p:extLst>
      <p:ext uri="{BB962C8B-B14F-4D97-AF65-F5344CB8AC3E}">
        <p14:creationId xmlns:p14="http://schemas.microsoft.com/office/powerpoint/2010/main" val="253854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B5B22261-5DDE-4867-90F6-99C5875FA855}" type="datetimeFigureOut">
              <a:rPr lang="fr-FR" smtClean="0"/>
              <a:t>08/04/2022</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EAC4B41D-61CF-4FDB-84F4-475DEFA331A5}" type="slidenum">
              <a:rPr lang="fr-FR" smtClean="0"/>
              <a:t>‹#›</a:t>
            </a:fld>
            <a:endParaRPr lang="fr-FR" dirty="0"/>
          </a:p>
        </p:txBody>
      </p:sp>
    </p:spTree>
    <p:extLst>
      <p:ext uri="{BB962C8B-B14F-4D97-AF65-F5344CB8AC3E}">
        <p14:creationId xmlns:p14="http://schemas.microsoft.com/office/powerpoint/2010/main" val="792341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B5B22261-5DDE-4867-90F6-99C5875FA855}" type="datetimeFigureOut">
              <a:rPr lang="fr-FR" smtClean="0"/>
              <a:t>08/04/2022</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EAC4B41D-61CF-4FDB-84F4-475DEFA331A5}" type="slidenum">
              <a:rPr lang="fr-FR" smtClean="0"/>
              <a:t>‹#›</a:t>
            </a:fld>
            <a:endParaRPr lang="fr-FR" dirty="0"/>
          </a:p>
        </p:txBody>
      </p:sp>
    </p:spTree>
    <p:extLst>
      <p:ext uri="{BB962C8B-B14F-4D97-AF65-F5344CB8AC3E}">
        <p14:creationId xmlns:p14="http://schemas.microsoft.com/office/powerpoint/2010/main" val="309497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B5B22261-5DDE-4867-90F6-99C5875FA855}" type="datetimeFigureOut">
              <a:rPr lang="fr-FR" smtClean="0"/>
              <a:t>08/04/2022</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EAC4B41D-61CF-4FDB-84F4-475DEFA331A5}" type="slidenum">
              <a:rPr lang="fr-FR" smtClean="0"/>
              <a:t>‹#›</a:t>
            </a:fld>
            <a:endParaRPr lang="fr-FR" dirty="0"/>
          </a:p>
        </p:txBody>
      </p:sp>
    </p:spTree>
    <p:extLst>
      <p:ext uri="{BB962C8B-B14F-4D97-AF65-F5344CB8AC3E}">
        <p14:creationId xmlns:p14="http://schemas.microsoft.com/office/powerpoint/2010/main" val="1998963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5B22261-5DDE-4867-90F6-99C5875FA855}" type="datetimeFigureOut">
              <a:rPr lang="fr-FR" smtClean="0"/>
              <a:t>08/04/2022</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EAC4B41D-61CF-4FDB-84F4-475DEFA331A5}" type="slidenum">
              <a:rPr lang="fr-FR" smtClean="0"/>
              <a:t>‹#›</a:t>
            </a:fld>
            <a:endParaRPr lang="fr-FR" dirty="0"/>
          </a:p>
        </p:txBody>
      </p:sp>
    </p:spTree>
    <p:extLst>
      <p:ext uri="{BB962C8B-B14F-4D97-AF65-F5344CB8AC3E}">
        <p14:creationId xmlns:p14="http://schemas.microsoft.com/office/powerpoint/2010/main" val="1540383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B5B22261-5DDE-4867-90F6-99C5875FA855}" type="datetimeFigureOut">
              <a:rPr lang="fr-FR" smtClean="0"/>
              <a:t>08/04/2022</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EAC4B41D-61CF-4FDB-84F4-475DEFA331A5}" type="slidenum">
              <a:rPr lang="fr-FR" smtClean="0"/>
              <a:t>‹#›</a:t>
            </a:fld>
            <a:endParaRPr lang="fr-FR" dirty="0"/>
          </a:p>
        </p:txBody>
      </p:sp>
    </p:spTree>
    <p:extLst>
      <p:ext uri="{BB962C8B-B14F-4D97-AF65-F5344CB8AC3E}">
        <p14:creationId xmlns:p14="http://schemas.microsoft.com/office/powerpoint/2010/main" val="3603488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B5B22261-5DDE-4867-90F6-99C5875FA855}" type="datetimeFigureOut">
              <a:rPr lang="fr-FR" smtClean="0"/>
              <a:t>08/04/2022</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EAC4B41D-61CF-4FDB-84F4-475DEFA331A5}" type="slidenum">
              <a:rPr lang="fr-FR" smtClean="0"/>
              <a:t>‹#›</a:t>
            </a:fld>
            <a:endParaRPr lang="fr-FR" dirty="0"/>
          </a:p>
        </p:txBody>
      </p:sp>
    </p:spTree>
    <p:extLst>
      <p:ext uri="{BB962C8B-B14F-4D97-AF65-F5344CB8AC3E}">
        <p14:creationId xmlns:p14="http://schemas.microsoft.com/office/powerpoint/2010/main" val="3854255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B22261-5DDE-4867-90F6-99C5875FA855}" type="datetimeFigureOut">
              <a:rPr lang="fr-FR" smtClean="0"/>
              <a:t>08/04/2022</a:t>
            </a:fld>
            <a:endParaRPr lang="fr-FR" dirty="0"/>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C4B41D-61CF-4FDB-84F4-475DEFA331A5}" type="slidenum">
              <a:rPr lang="fr-FR" smtClean="0"/>
              <a:t>‹#›</a:t>
            </a:fld>
            <a:endParaRPr lang="fr-FR" dirty="0"/>
          </a:p>
        </p:txBody>
      </p:sp>
    </p:spTree>
    <p:extLst>
      <p:ext uri="{BB962C8B-B14F-4D97-AF65-F5344CB8AC3E}">
        <p14:creationId xmlns:p14="http://schemas.microsoft.com/office/powerpoint/2010/main" val="28748833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a:t>
            </a:fld>
            <a:endParaRPr/>
          </a:p>
        </p:txBody>
      </p:sp>
    </p:spTree>
    <p:extLst>
      <p:ext uri="{BB962C8B-B14F-4D97-AF65-F5344CB8AC3E}">
        <p14:creationId xmlns:p14="http://schemas.microsoft.com/office/powerpoint/2010/main" val="1788084761"/>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hyperlink" Target="https://creativecommons.org/licenses/by-nc-sa/2.0/?ref=ccsearch&amp;atype=rich"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www.flickr.com/photos/42773169@N00" TargetMode="External"/><Relationship Id="rId5" Type="http://schemas.openxmlformats.org/officeDocument/2006/relationships/hyperlink" Target="https://www.flickr.com/photos/42773169@N00/5627266191" TargetMode="Externa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hyperlink" Target="https://creativecommons.org/licenses/by-nd/2.0/?ref=ccsearch&amp;atype=rich"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www.flickr.com/photos/61124206@N06" TargetMode="External"/><Relationship Id="rId5" Type="http://schemas.openxmlformats.org/officeDocument/2006/relationships/hyperlink" Target="https://www.flickr.com/photos/61124206@N06/5570132139" TargetMode="Externa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8" Type="http://schemas.openxmlformats.org/officeDocument/2006/relationships/hyperlink" Target="mailto:disk-project@googlegroups.com" TargetMode="External"/><Relationship Id="rId3" Type="http://schemas.openxmlformats.org/officeDocument/2006/relationships/image" Target="../media/image15.png"/><Relationship Id="rId7"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hyperlink" Target="https://diskproject.eu/" TargetMode="External"/><Relationship Id="rId9" Type="http://schemas.openxmlformats.org/officeDocument/2006/relationships/image" Target="../media/image18.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creativecommons.org/licenses/by-nd/2.0/?ref=ccsearch&amp;atype=rich" TargetMode="External"/><Relationship Id="rId5" Type="http://schemas.openxmlformats.org/officeDocument/2006/relationships/hyperlink" Target="https://www.flickr.com/photos/28754131@N06" TargetMode="External"/><Relationship Id="rId4" Type="http://schemas.openxmlformats.org/officeDocument/2006/relationships/hyperlink" Target="https://www.flickr.com/photos/28754131@N06/2688092510"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hyperlink" Target="https://creativecommons.org/licenses/by/2.0/?ref=ccsearch&amp;atype=rich"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www.flickr.com/photos/54789991@N06" TargetMode="External"/><Relationship Id="rId5" Type="http://schemas.openxmlformats.org/officeDocument/2006/relationships/hyperlink" Target="https://www.flickr.com/photos/54789991@N06/5222277152" TargetMode="Externa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jpeg"/><Relationship Id="rId7" Type="http://schemas.openxmlformats.org/officeDocument/2006/relationships/diagramColors" Target="../diagrams/colors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hyperlink" Target="https://creativecommons.org/licenses/by/2.0/?ref=ccsearch&amp;atype=rich"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www.flickr.com/photos/19731694@N00" TargetMode="External"/><Relationship Id="rId5" Type="http://schemas.openxmlformats.org/officeDocument/2006/relationships/hyperlink" Target="https://www.flickr.com/photos/19731694@N00/2123257808" TargetMode="Externa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nvPr/>
        </p:nvPicPr>
        <p:blipFill>
          <a:blip r:embed="rId3" cstate="print">
            <a:extLst>
              <a:ext uri="{28A0092B-C50C-407E-A947-70E740481C1C}">
                <a14:useLocalDpi xmlns:a14="http://schemas.microsoft.com/office/drawing/2010/main" val="0"/>
              </a:ext>
            </a:extLst>
          </a:blip>
          <a:stretch>
            <a:fillRect/>
          </a:stretch>
        </p:blipFill>
        <p:spPr>
          <a:xfrm>
            <a:off x="1821122" y="228600"/>
            <a:ext cx="2395220" cy="2438400"/>
          </a:xfrm>
          <a:prstGeom prst="rect">
            <a:avLst/>
          </a:prstGeom>
          <a:solidFill>
            <a:srgbClr val="00B84F"/>
          </a:solidFill>
        </p:spPr>
      </p:pic>
      <p:sp>
        <p:nvSpPr>
          <p:cNvPr id="5" name="ZoneTexte 4"/>
          <p:cNvSpPr txBox="1"/>
          <p:nvPr/>
        </p:nvSpPr>
        <p:spPr>
          <a:xfrm>
            <a:off x="148558" y="3781871"/>
            <a:ext cx="6137912" cy="1323439"/>
          </a:xfrm>
          <a:prstGeom prst="rect">
            <a:avLst/>
          </a:prstGeom>
          <a:noFill/>
        </p:spPr>
        <p:txBody>
          <a:bodyPr wrap="square" rtlCol="0">
            <a:spAutoFit/>
          </a:bodyPr>
          <a:lstStyle/>
          <a:p>
            <a:pPr algn="ctr"/>
            <a:r>
              <a:rPr lang="fr-FR" sz="3200" b="1" dirty="0">
                <a:solidFill>
                  <a:srgbClr val="00B84F"/>
                </a:solidFill>
              </a:rPr>
              <a:t>Digital </a:t>
            </a:r>
            <a:r>
              <a:rPr lang="en-GB" sz="3200" b="1" dirty="0">
                <a:solidFill>
                  <a:srgbClr val="00B84F"/>
                </a:solidFill>
              </a:rPr>
              <a:t>Skills</a:t>
            </a:r>
            <a:r>
              <a:rPr lang="fr-FR" sz="3200" b="1" dirty="0">
                <a:solidFill>
                  <a:srgbClr val="00B84F"/>
                </a:solidFill>
              </a:rPr>
              <a:t> for an </a:t>
            </a:r>
            <a:r>
              <a:rPr lang="en-GB" sz="3200" b="1" dirty="0">
                <a:solidFill>
                  <a:srgbClr val="00B84F"/>
                </a:solidFill>
              </a:rPr>
              <a:t>Ageing</a:t>
            </a:r>
            <a:r>
              <a:rPr lang="fr-FR" sz="3200" b="1" dirty="0">
                <a:solidFill>
                  <a:srgbClr val="00B84F"/>
                </a:solidFill>
              </a:rPr>
              <a:t> Europe</a:t>
            </a:r>
            <a:br>
              <a:rPr lang="fr-FR" sz="2800" b="1" dirty="0">
                <a:solidFill>
                  <a:srgbClr val="00B84F"/>
                </a:solidFill>
              </a:rPr>
            </a:br>
            <a:endParaRPr lang="fr-FR" sz="2800" b="1" dirty="0">
              <a:solidFill>
                <a:srgbClr val="00B84F"/>
              </a:solidFill>
            </a:endParaRPr>
          </a:p>
          <a:p>
            <a:pPr algn="ctr"/>
            <a:r>
              <a:rPr lang="el-GR" sz="2000" dirty="0"/>
              <a:t>Πώς η Τέχνη και ο Διαλογισμός βελτιώνουν την προσοχή</a:t>
            </a:r>
            <a:endParaRPr lang="fr-FR" sz="2000" dirty="0"/>
          </a:p>
        </p:txBody>
      </p:sp>
      <p:pic>
        <p:nvPicPr>
          <p:cNvPr id="6" name="Image 5"/>
          <p:cNvPicPr/>
          <p:nvPr/>
        </p:nvPicPr>
        <p:blipFill rotWithShape="1">
          <a:blip r:embed="rId4" cstate="print">
            <a:extLst>
              <a:ext uri="{28A0092B-C50C-407E-A947-70E740481C1C}">
                <a14:useLocalDpi xmlns:a14="http://schemas.microsoft.com/office/drawing/2010/main" val="0"/>
              </a:ext>
            </a:extLst>
          </a:blip>
          <a:srcRect l="26347" t="4802" r="-1" b="1"/>
          <a:stretch/>
        </p:blipFill>
        <p:spPr>
          <a:xfrm>
            <a:off x="8999220" y="5978128"/>
            <a:ext cx="3017520" cy="853440"/>
          </a:xfrm>
          <a:prstGeom prst="rect">
            <a:avLst/>
          </a:prstGeom>
        </p:spPr>
      </p:pic>
      <p:sp>
        <p:nvSpPr>
          <p:cNvPr id="9" name="ZoneTexte 8"/>
          <p:cNvSpPr txBox="1"/>
          <p:nvPr/>
        </p:nvSpPr>
        <p:spPr>
          <a:xfrm>
            <a:off x="485024" y="6220182"/>
            <a:ext cx="4711816" cy="369332"/>
          </a:xfrm>
          <a:prstGeom prst="rect">
            <a:avLst/>
          </a:prstGeom>
          <a:noFill/>
        </p:spPr>
        <p:txBody>
          <a:bodyPr wrap="square" rtlCol="0">
            <a:spAutoFit/>
          </a:bodyPr>
          <a:lstStyle/>
          <a:p>
            <a:r>
              <a:rPr lang="fr-FR" dirty="0"/>
              <a:t>Project number 2020-1-FR01-KA204-079823</a:t>
            </a:r>
          </a:p>
        </p:txBody>
      </p:sp>
      <p:pic>
        <p:nvPicPr>
          <p:cNvPr id="14" name="Picture 6" descr="Overhead view of senior man working on laptop Free Photo"/>
          <p:cNvPicPr>
            <a:picLocks noChangeAspect="1" noChangeArrowheads="1"/>
          </p:cNvPicPr>
          <p:nvPr/>
        </p:nvPicPr>
        <p:blipFill rotWithShape="1">
          <a:blip r:embed="rId5">
            <a:extLst>
              <a:ext uri="{28A0092B-C50C-407E-A947-70E740481C1C}">
                <a14:useLocalDpi xmlns:a14="http://schemas.microsoft.com/office/drawing/2010/main" val="0"/>
              </a:ext>
            </a:extLst>
          </a:blip>
          <a:srcRect l="12992" t="-10930" r="13217" b="154"/>
          <a:stretch/>
        </p:blipFill>
        <p:spPr bwMode="auto">
          <a:xfrm>
            <a:off x="5798819" y="-649144"/>
            <a:ext cx="6400801" cy="6400801"/>
          </a:xfrm>
          <a:prstGeom prst="teardrop">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23345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p:nvPr/>
        </p:nvPicPr>
        <p:blipFill>
          <a:blip r:embed="rId2" cstate="print">
            <a:extLst>
              <a:ext uri="{28A0092B-C50C-407E-A947-70E740481C1C}">
                <a14:useLocalDpi xmlns:a14="http://schemas.microsoft.com/office/drawing/2010/main" val="0"/>
              </a:ext>
            </a:extLst>
          </a:blip>
          <a:stretch>
            <a:fillRect/>
          </a:stretch>
        </p:blipFill>
        <p:spPr>
          <a:xfrm>
            <a:off x="331940" y="0"/>
            <a:ext cx="1435564" cy="1552183"/>
          </a:xfrm>
          <a:prstGeom prst="rect">
            <a:avLst/>
          </a:prstGeom>
          <a:solidFill>
            <a:srgbClr val="00B84F"/>
          </a:solidFill>
        </p:spPr>
      </p:pic>
      <p:pic>
        <p:nvPicPr>
          <p:cNvPr id="6" name="Image 5"/>
          <p:cNvPicPr/>
          <p:nvPr/>
        </p:nvPicPr>
        <p:blipFill rotWithShape="1">
          <a:blip r:embed="rId3" cstate="print">
            <a:extLst>
              <a:ext uri="{28A0092B-C50C-407E-A947-70E740481C1C}">
                <a14:useLocalDpi xmlns:a14="http://schemas.microsoft.com/office/drawing/2010/main" val="0"/>
              </a:ext>
            </a:extLst>
          </a:blip>
          <a:srcRect l="26347" t="4802" r="-1" b="1"/>
          <a:stretch/>
        </p:blipFill>
        <p:spPr>
          <a:xfrm>
            <a:off x="8999220" y="5978128"/>
            <a:ext cx="3017520" cy="853440"/>
          </a:xfrm>
          <a:prstGeom prst="rect">
            <a:avLst/>
          </a:prstGeom>
        </p:spPr>
      </p:pic>
      <p:sp>
        <p:nvSpPr>
          <p:cNvPr id="3" name="ZoneTexte 2"/>
          <p:cNvSpPr txBox="1"/>
          <p:nvPr/>
        </p:nvSpPr>
        <p:spPr>
          <a:xfrm>
            <a:off x="2769267" y="205158"/>
            <a:ext cx="790183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3200" b="1" i="0" u="none" strike="noStrike" kern="1200" cap="none" spc="0" normalizeH="0" baseline="0" noProof="0" dirty="0">
                <a:ln>
                  <a:noFill/>
                </a:ln>
                <a:solidFill>
                  <a:prstClr val="black"/>
                </a:solidFill>
                <a:effectLst/>
                <a:uLnTx/>
                <a:uFillTx/>
                <a:latin typeface="Calibri" panose="020F0502020204030204"/>
                <a:ea typeface="+mn-ea"/>
                <a:cs typeface="+mn-cs"/>
              </a:rPr>
              <a:t>ΤΑ ΟΦΕΛΗ ΤΟΥ ΔΙΑΛΟΓΙΣΜΟΥ ΣΤΗ ΠΡΟΣΟΧΗ</a:t>
            </a:r>
            <a:endParaRPr kumimoji="0" lang="fr-FR"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ZoneTexte 7"/>
          <p:cNvSpPr txBox="1"/>
          <p:nvPr/>
        </p:nvSpPr>
        <p:spPr>
          <a:xfrm>
            <a:off x="413359" y="6554569"/>
            <a:ext cx="4711816" cy="276999"/>
          </a:xfrm>
          <a:prstGeom prst="rect">
            <a:avLst/>
          </a:prstGeom>
          <a:noFill/>
        </p:spPr>
        <p:txBody>
          <a:bodyPr wrap="square" rtlCol="0">
            <a:spAutoFit/>
          </a:bodyPr>
          <a:lstStyle/>
          <a:p>
            <a:r>
              <a:rPr lang="fr-FR" sz="1200" dirty="0"/>
              <a:t>Project number 2020-1-FR01-KA204-079823</a:t>
            </a:r>
          </a:p>
        </p:txBody>
      </p:sp>
      <p:sp>
        <p:nvSpPr>
          <p:cNvPr id="7" name="CasellaDiTesto 6">
            <a:extLst>
              <a:ext uri="{FF2B5EF4-FFF2-40B4-BE49-F238E27FC236}">
                <a16:creationId xmlns:a16="http://schemas.microsoft.com/office/drawing/2014/main" id="{C57FAC73-4632-41D6-A0D7-53B878C34919}"/>
              </a:ext>
            </a:extLst>
          </p:cNvPr>
          <p:cNvSpPr txBox="1"/>
          <p:nvPr/>
        </p:nvSpPr>
        <p:spPr>
          <a:xfrm>
            <a:off x="413359" y="1552183"/>
            <a:ext cx="6094602" cy="4929298"/>
          </a:xfrm>
          <a:prstGeom prst="rect">
            <a:avLst/>
          </a:prstGeom>
          <a:noFill/>
        </p:spPr>
        <p:txBody>
          <a:bodyPr wrap="square">
            <a:spAutoFit/>
          </a:bodyPr>
          <a:lstStyle/>
          <a:p>
            <a:pPr marL="285115" indent="-285750" algn="just">
              <a:lnSpc>
                <a:spcPct val="115000"/>
              </a:lnSpc>
              <a:spcAft>
                <a:spcPts val="1000"/>
              </a:spcAft>
              <a:buFont typeface="Arial" panose="020B0604020202020204" pitchFamily="34" charset="0"/>
              <a:buChar char="•"/>
            </a:pPr>
            <a:r>
              <a:rPr lang="el-GR" sz="2000" spc="10" dirty="0">
                <a:solidFill>
                  <a:srgbClr val="000000"/>
                </a:solidFill>
                <a:effectLst/>
                <a:latin typeface="Calibri   "/>
                <a:ea typeface="Calibri" panose="020F0502020204030204" pitchFamily="34" charset="0"/>
                <a:cs typeface="Arial" panose="020B0604020202020204" pitchFamily="34" charset="0"/>
              </a:rPr>
              <a:t>Ο </a:t>
            </a:r>
            <a:r>
              <a:rPr lang="el-GR" sz="2000" spc="10" dirty="0" err="1">
                <a:solidFill>
                  <a:srgbClr val="000000"/>
                </a:solidFill>
                <a:effectLst/>
                <a:latin typeface="Calibri   "/>
                <a:ea typeface="Calibri" panose="020F0502020204030204" pitchFamily="34" charset="0"/>
                <a:cs typeface="Arial" panose="020B0604020202020204" pitchFamily="34" charset="0"/>
              </a:rPr>
              <a:t>Yi-Yuan</a:t>
            </a:r>
            <a:r>
              <a:rPr lang="el-GR" sz="2000" spc="10" dirty="0">
                <a:solidFill>
                  <a:srgbClr val="000000"/>
                </a:solidFill>
                <a:effectLst/>
                <a:latin typeface="Calibri   "/>
                <a:ea typeface="Calibri" panose="020F0502020204030204" pitchFamily="34" charset="0"/>
                <a:cs typeface="Arial" panose="020B0604020202020204" pitchFamily="34" charset="0"/>
              </a:rPr>
              <a:t> </a:t>
            </a:r>
            <a:r>
              <a:rPr lang="el-GR" sz="2000" spc="10" dirty="0" err="1">
                <a:solidFill>
                  <a:srgbClr val="000000"/>
                </a:solidFill>
                <a:effectLst/>
                <a:latin typeface="Calibri   "/>
                <a:ea typeface="Calibri" panose="020F0502020204030204" pitchFamily="34" charset="0"/>
                <a:cs typeface="Arial" panose="020B0604020202020204" pitchFamily="34" charset="0"/>
              </a:rPr>
              <a:t>Tang</a:t>
            </a:r>
            <a:r>
              <a:rPr lang="el-GR" sz="2000" spc="10" dirty="0">
                <a:solidFill>
                  <a:srgbClr val="000000"/>
                </a:solidFill>
                <a:effectLst/>
                <a:latin typeface="Calibri   "/>
                <a:ea typeface="Calibri" panose="020F0502020204030204" pitchFamily="34" charset="0"/>
                <a:cs typeface="Arial" panose="020B0604020202020204" pitchFamily="34" charset="0"/>
              </a:rPr>
              <a:t>, επισκέπτης καθηγητής στο Πανεπιστήμιο του </a:t>
            </a:r>
            <a:r>
              <a:rPr lang="el-GR" sz="2000" spc="10" dirty="0" err="1">
                <a:solidFill>
                  <a:srgbClr val="000000"/>
                </a:solidFill>
                <a:effectLst/>
                <a:latin typeface="Calibri   "/>
                <a:ea typeface="Calibri" panose="020F0502020204030204" pitchFamily="34" charset="0"/>
                <a:cs typeface="Arial" panose="020B0604020202020204" pitchFamily="34" charset="0"/>
              </a:rPr>
              <a:t>Oregon</a:t>
            </a:r>
            <a:r>
              <a:rPr lang="el-GR" sz="2000" spc="10" dirty="0">
                <a:solidFill>
                  <a:srgbClr val="000000"/>
                </a:solidFill>
                <a:effectLst/>
                <a:latin typeface="Calibri   "/>
                <a:ea typeface="Calibri" panose="020F0502020204030204" pitchFamily="34" charset="0"/>
                <a:cs typeface="Arial" panose="020B0604020202020204" pitchFamily="34" charset="0"/>
              </a:rPr>
              <a:t> από το Ιατρικό Πανεπιστήμιο </a:t>
            </a:r>
            <a:r>
              <a:rPr lang="el-GR" sz="2000" spc="10" dirty="0" err="1">
                <a:solidFill>
                  <a:srgbClr val="000000"/>
                </a:solidFill>
                <a:effectLst/>
                <a:latin typeface="Calibri   "/>
                <a:ea typeface="Calibri" panose="020F0502020204030204" pitchFamily="34" charset="0"/>
                <a:cs typeface="Arial" panose="020B0604020202020204" pitchFamily="34" charset="0"/>
              </a:rPr>
              <a:t>Dalian</a:t>
            </a:r>
            <a:r>
              <a:rPr lang="el-GR" sz="2000" spc="10" dirty="0">
                <a:solidFill>
                  <a:srgbClr val="000000"/>
                </a:solidFill>
                <a:effectLst/>
                <a:latin typeface="Calibri   "/>
                <a:ea typeface="Calibri" panose="020F0502020204030204" pitchFamily="34" charset="0"/>
                <a:cs typeface="Arial" panose="020B0604020202020204" pitchFamily="34" charset="0"/>
              </a:rPr>
              <a:t> της Κίνας, ανέφερε πρόσφατα ότι ορισμένες μορφές διαλογισμού μπορούν να προκαλέσουν αλλαγές στη σύνδεση μεταξύ του εγκεφάλου και του παρασυμπαθητικού κλάδου του αυτόνομου νευρικού συστήματος </a:t>
            </a:r>
          </a:p>
          <a:p>
            <a:pPr marL="285115" indent="-285750" algn="just">
              <a:lnSpc>
                <a:spcPct val="115000"/>
              </a:lnSpc>
              <a:spcAft>
                <a:spcPts val="1000"/>
              </a:spcAft>
              <a:buFont typeface="Arial" panose="020B0604020202020204" pitchFamily="34" charset="0"/>
              <a:buChar char="•"/>
            </a:pPr>
            <a:r>
              <a:rPr lang="el-GR" sz="2000" spc="10" dirty="0">
                <a:solidFill>
                  <a:srgbClr val="000000"/>
                </a:solidFill>
                <a:effectLst/>
                <a:latin typeface="Calibri   "/>
                <a:ea typeface="Calibri" panose="020F0502020204030204" pitchFamily="34" charset="0"/>
                <a:cs typeface="Arial" panose="020B0604020202020204" pitchFamily="34" charset="0"/>
              </a:rPr>
              <a:t>Μετά λίγες μόνο ημέρες εξάσκησης, μπορούν να οδηγήσουν σε βελτιώσεις στις ίδιες πτυχές της εκτελεστικής προσοχής που εκπαιδεύονται με την ειδική άσκηση αυτού του δικτύου. </a:t>
            </a:r>
          </a:p>
          <a:p>
            <a:pPr marL="285115" indent="-285750" algn="just">
              <a:lnSpc>
                <a:spcPct val="115000"/>
              </a:lnSpc>
              <a:spcAft>
                <a:spcPts val="1000"/>
              </a:spcAft>
              <a:buFont typeface="Arial" panose="020B0604020202020204" pitchFamily="34" charset="0"/>
              <a:buChar char="•"/>
            </a:pPr>
            <a:r>
              <a:rPr lang="el-GR" sz="2000" spc="10" dirty="0">
                <a:solidFill>
                  <a:srgbClr val="000000"/>
                </a:solidFill>
                <a:effectLst/>
                <a:latin typeface="Calibri   "/>
                <a:ea typeface="Calibri" panose="020F0502020204030204" pitchFamily="34" charset="0"/>
                <a:cs typeface="Arial" panose="020B0604020202020204" pitchFamily="34" charset="0"/>
              </a:rPr>
              <a:t>Ο διαλογισμός μπορεί να συμβάλει σε γενικευμένες γνωστικές βελτιώσεις σε όσους τον ασκούν.</a:t>
            </a:r>
            <a:endParaRPr lang="it-IT" sz="2000" dirty="0">
              <a:effectLst/>
              <a:latin typeface="Calibri   "/>
              <a:ea typeface="Calibri" panose="020F0502020204030204" pitchFamily="34" charset="0"/>
              <a:cs typeface="Arial" panose="020B0604020202020204" pitchFamily="34" charset="0"/>
            </a:endParaRPr>
          </a:p>
        </p:txBody>
      </p:sp>
      <p:pic>
        <p:nvPicPr>
          <p:cNvPr id="1026" name="Picture 2" descr="MRI Scans of Brain of Novice Meditator with Pain">
            <a:extLst>
              <a:ext uri="{FF2B5EF4-FFF2-40B4-BE49-F238E27FC236}">
                <a16:creationId xmlns:a16="http://schemas.microsoft.com/office/drawing/2014/main" id="{1501D8F1-6C0B-4C16-9954-D5D3502DA8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2259" y="1731814"/>
            <a:ext cx="4762500" cy="2676525"/>
          </a:xfrm>
          <a:prstGeom prst="rect">
            <a:avLst/>
          </a:prstGeom>
          <a:noFill/>
          <a:extLst>
            <a:ext uri="{909E8E84-426E-40DD-AFC4-6F175D3DCCD1}">
              <a14:hiddenFill xmlns:a14="http://schemas.microsoft.com/office/drawing/2010/main">
                <a:solidFill>
                  <a:srgbClr val="FFFFFF"/>
                </a:solidFill>
              </a14:hiddenFill>
            </a:ext>
          </a:extLst>
        </p:spPr>
      </p:pic>
      <p:sp>
        <p:nvSpPr>
          <p:cNvPr id="12" name="CasellaDiTesto 11">
            <a:extLst>
              <a:ext uri="{FF2B5EF4-FFF2-40B4-BE49-F238E27FC236}">
                <a16:creationId xmlns:a16="http://schemas.microsoft.com/office/drawing/2014/main" id="{007B914C-E418-488A-A03B-35EF0E2EFE76}"/>
              </a:ext>
            </a:extLst>
          </p:cNvPr>
          <p:cNvSpPr txBox="1"/>
          <p:nvPr/>
        </p:nvSpPr>
        <p:spPr>
          <a:xfrm>
            <a:off x="6851374" y="4574582"/>
            <a:ext cx="5340626" cy="461665"/>
          </a:xfrm>
          <a:prstGeom prst="rect">
            <a:avLst/>
          </a:prstGeom>
          <a:noFill/>
        </p:spPr>
        <p:txBody>
          <a:bodyPr wrap="square">
            <a:spAutoFit/>
          </a:bodyPr>
          <a:lstStyle/>
          <a:p>
            <a:r>
              <a:rPr lang="en-US" sz="1200" b="0" i="0" u="none" strike="noStrike" dirty="0">
                <a:solidFill>
                  <a:srgbClr val="E23600"/>
                </a:solidFill>
                <a:effectLst/>
                <a:latin typeface="Calibri   "/>
                <a:hlinkClick r:id="rId5"/>
              </a:rPr>
              <a:t>"MRI Scans of Brain of Novice Meditator with Pain"</a:t>
            </a:r>
            <a:r>
              <a:rPr lang="en-US" sz="1200" b="0" i="0" dirty="0">
                <a:solidFill>
                  <a:srgbClr val="333333"/>
                </a:solidFill>
                <a:effectLst/>
                <a:latin typeface="Calibri   "/>
              </a:rPr>
              <a:t> by </a:t>
            </a:r>
            <a:r>
              <a:rPr lang="en-US" sz="1200" b="0" i="0" u="none" strike="noStrike" dirty="0">
                <a:solidFill>
                  <a:srgbClr val="E23600"/>
                </a:solidFill>
                <a:effectLst/>
                <a:latin typeface="Calibri   "/>
                <a:hlinkClick r:id="rId6"/>
              </a:rPr>
              <a:t>On Being</a:t>
            </a:r>
            <a:r>
              <a:rPr lang="en-US" sz="1200" b="0" i="0" dirty="0">
                <a:solidFill>
                  <a:srgbClr val="333333"/>
                </a:solidFill>
                <a:effectLst/>
                <a:latin typeface="Calibri   "/>
              </a:rPr>
              <a:t> is licensed under </a:t>
            </a:r>
            <a:r>
              <a:rPr lang="en-US" sz="1200" b="0" i="0" u="none" strike="noStrike" dirty="0">
                <a:solidFill>
                  <a:srgbClr val="E23600"/>
                </a:solidFill>
                <a:effectLst/>
                <a:latin typeface="Calibri   "/>
                <a:hlinkClick r:id="rId7"/>
              </a:rPr>
              <a:t>CC BY-NC-SA 2.0</a:t>
            </a:r>
            <a:endParaRPr lang="it-IT" sz="1200" dirty="0">
              <a:latin typeface="Calibri   "/>
            </a:endParaRPr>
          </a:p>
        </p:txBody>
      </p:sp>
    </p:spTree>
    <p:extLst>
      <p:ext uri="{BB962C8B-B14F-4D97-AF65-F5344CB8AC3E}">
        <p14:creationId xmlns:p14="http://schemas.microsoft.com/office/powerpoint/2010/main" val="620289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p:nvPr/>
        </p:nvPicPr>
        <p:blipFill>
          <a:blip r:embed="rId2" cstate="print">
            <a:extLst>
              <a:ext uri="{28A0092B-C50C-407E-A947-70E740481C1C}">
                <a14:useLocalDpi xmlns:a14="http://schemas.microsoft.com/office/drawing/2010/main" val="0"/>
              </a:ext>
            </a:extLst>
          </a:blip>
          <a:stretch>
            <a:fillRect/>
          </a:stretch>
        </p:blipFill>
        <p:spPr>
          <a:xfrm>
            <a:off x="331940" y="0"/>
            <a:ext cx="1435564" cy="1552183"/>
          </a:xfrm>
          <a:prstGeom prst="rect">
            <a:avLst/>
          </a:prstGeom>
          <a:solidFill>
            <a:srgbClr val="00B84F"/>
          </a:solidFill>
        </p:spPr>
      </p:pic>
      <p:pic>
        <p:nvPicPr>
          <p:cNvPr id="6" name="Image 5"/>
          <p:cNvPicPr/>
          <p:nvPr/>
        </p:nvPicPr>
        <p:blipFill rotWithShape="1">
          <a:blip r:embed="rId3" cstate="print">
            <a:extLst>
              <a:ext uri="{28A0092B-C50C-407E-A947-70E740481C1C}">
                <a14:useLocalDpi xmlns:a14="http://schemas.microsoft.com/office/drawing/2010/main" val="0"/>
              </a:ext>
            </a:extLst>
          </a:blip>
          <a:srcRect l="26347" t="4802" r="-1" b="1"/>
          <a:stretch/>
        </p:blipFill>
        <p:spPr>
          <a:xfrm>
            <a:off x="8999220" y="5978128"/>
            <a:ext cx="3017520" cy="853440"/>
          </a:xfrm>
          <a:prstGeom prst="rect">
            <a:avLst/>
          </a:prstGeom>
        </p:spPr>
      </p:pic>
      <p:sp>
        <p:nvSpPr>
          <p:cNvPr id="3" name="ZoneTexte 2"/>
          <p:cNvSpPr txBox="1"/>
          <p:nvPr/>
        </p:nvSpPr>
        <p:spPr>
          <a:xfrm>
            <a:off x="3047301" y="299839"/>
            <a:ext cx="784882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3200" b="1" i="0" u="none" strike="noStrike" kern="1200" cap="none" spc="0" normalizeH="0" baseline="0" noProof="0" dirty="0">
                <a:ln>
                  <a:noFill/>
                </a:ln>
                <a:solidFill>
                  <a:prstClr val="black"/>
                </a:solidFill>
                <a:effectLst/>
                <a:uLnTx/>
                <a:uFillTx/>
                <a:latin typeface="Calibri" panose="020F0502020204030204"/>
                <a:ea typeface="+mn-ea"/>
                <a:cs typeface="+mn-cs"/>
              </a:rPr>
              <a:t>ΤΑ ΟΦΕΛΗ ΤΟΥ ΔΙΑΛΟΓΙΣΜΟΥ ΣΤΗ ΠΡΟΣΟΧΗ</a:t>
            </a:r>
            <a:endParaRPr kumimoji="0" lang="fr-FR"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ZoneTexte 7"/>
          <p:cNvSpPr txBox="1"/>
          <p:nvPr/>
        </p:nvSpPr>
        <p:spPr>
          <a:xfrm>
            <a:off x="413359" y="6554569"/>
            <a:ext cx="4711816" cy="276999"/>
          </a:xfrm>
          <a:prstGeom prst="rect">
            <a:avLst/>
          </a:prstGeom>
          <a:noFill/>
        </p:spPr>
        <p:txBody>
          <a:bodyPr wrap="square" rtlCol="0">
            <a:spAutoFit/>
          </a:bodyPr>
          <a:lstStyle/>
          <a:p>
            <a:r>
              <a:rPr lang="fr-FR" sz="1200" dirty="0"/>
              <a:t>Project number 2020-1-FR01-KA204-079823</a:t>
            </a:r>
          </a:p>
        </p:txBody>
      </p:sp>
      <p:sp>
        <p:nvSpPr>
          <p:cNvPr id="7" name="CasellaDiTesto 6">
            <a:extLst>
              <a:ext uri="{FF2B5EF4-FFF2-40B4-BE49-F238E27FC236}">
                <a16:creationId xmlns:a16="http://schemas.microsoft.com/office/drawing/2014/main" id="{C57FAC73-4632-41D6-A0D7-53B878C34919}"/>
              </a:ext>
            </a:extLst>
          </p:cNvPr>
          <p:cNvSpPr txBox="1"/>
          <p:nvPr/>
        </p:nvSpPr>
        <p:spPr>
          <a:xfrm>
            <a:off x="587880" y="1634741"/>
            <a:ext cx="6094602" cy="1487330"/>
          </a:xfrm>
          <a:prstGeom prst="rect">
            <a:avLst/>
          </a:prstGeom>
          <a:noFill/>
        </p:spPr>
        <p:txBody>
          <a:bodyPr wrap="square">
            <a:spAutoFit/>
          </a:bodyPr>
          <a:lstStyle/>
          <a:p>
            <a:pPr indent="-635" algn="just">
              <a:lnSpc>
                <a:spcPct val="115000"/>
              </a:lnSpc>
              <a:spcAft>
                <a:spcPts val="1000"/>
              </a:spcAft>
            </a:pPr>
            <a:r>
              <a:rPr lang="el-GR" sz="2000" spc="10" dirty="0">
                <a:solidFill>
                  <a:srgbClr val="000000"/>
                </a:solidFill>
                <a:effectLst/>
                <a:latin typeface="Calibri   "/>
                <a:ea typeface="Calibri" panose="020F0502020204030204" pitchFamily="34" charset="0"/>
              </a:rPr>
              <a:t>Τα άτομα που διαλογίζονται επέδειξαν βελτιώσεις στη γενική ψυχολογική ευεξία, στην ικανότητά τους να αντιμετωπίζουν το στρες και στη διατήρηση της προσοχής.</a:t>
            </a:r>
            <a:endParaRPr lang="it-IT" sz="1800" dirty="0">
              <a:effectLst/>
              <a:latin typeface="Calibri" panose="020F0502020204030204" pitchFamily="34" charset="0"/>
              <a:ea typeface="Calibri" panose="020F0502020204030204" pitchFamily="34" charset="0"/>
            </a:endParaRPr>
          </a:p>
        </p:txBody>
      </p:sp>
      <p:sp>
        <p:nvSpPr>
          <p:cNvPr id="13" name="CasellaDiTesto 12">
            <a:extLst>
              <a:ext uri="{FF2B5EF4-FFF2-40B4-BE49-F238E27FC236}">
                <a16:creationId xmlns:a16="http://schemas.microsoft.com/office/drawing/2014/main" id="{661BC4BE-574D-4384-8A70-8E1171D3D8B7}"/>
              </a:ext>
            </a:extLst>
          </p:cNvPr>
          <p:cNvSpPr txBox="1"/>
          <p:nvPr/>
        </p:nvSpPr>
        <p:spPr>
          <a:xfrm>
            <a:off x="4506984" y="3176213"/>
            <a:ext cx="7075415" cy="1938992"/>
          </a:xfrm>
          <a:prstGeom prst="rect">
            <a:avLst/>
          </a:prstGeom>
          <a:noFill/>
        </p:spPr>
        <p:txBody>
          <a:bodyPr wrap="square">
            <a:spAutoFit/>
          </a:bodyPr>
          <a:lstStyle/>
          <a:p>
            <a:pPr algn="just"/>
            <a:r>
              <a:rPr lang="el-GR" sz="2000" dirty="0">
                <a:effectLst/>
                <a:latin typeface="Calibri   "/>
                <a:ea typeface="Calibri" panose="020F0502020204030204" pitchFamily="34" charset="0"/>
                <a:cs typeface="Calibri" panose="020F0502020204030204" pitchFamily="34" charset="0"/>
              </a:rPr>
              <a:t>Σύμφωνα με μια μελέτη που δημοσιεύθηκε πρόσφατα στο Journal of </a:t>
            </a:r>
            <a:r>
              <a:rPr lang="el-GR" sz="2000" dirty="0" err="1">
                <a:effectLst/>
                <a:latin typeface="Calibri   "/>
                <a:ea typeface="Calibri" panose="020F0502020204030204" pitchFamily="34" charset="0"/>
                <a:cs typeface="Calibri" panose="020F0502020204030204" pitchFamily="34" charset="0"/>
              </a:rPr>
              <a:t>Cognitive</a:t>
            </a:r>
            <a:r>
              <a:rPr lang="el-GR" sz="2000" dirty="0">
                <a:effectLst/>
                <a:latin typeface="Calibri   "/>
                <a:ea typeface="Calibri" panose="020F0502020204030204" pitchFamily="34" charset="0"/>
                <a:cs typeface="Calibri" panose="020F0502020204030204" pitchFamily="34" charset="0"/>
              </a:rPr>
              <a:t> </a:t>
            </a:r>
            <a:r>
              <a:rPr lang="el-GR" sz="2000" dirty="0" err="1">
                <a:effectLst/>
                <a:latin typeface="Calibri   "/>
                <a:ea typeface="Calibri" panose="020F0502020204030204" pitchFamily="34" charset="0"/>
                <a:cs typeface="Calibri" panose="020F0502020204030204" pitchFamily="34" charset="0"/>
              </a:rPr>
              <a:t>Enhancement</a:t>
            </a:r>
            <a:r>
              <a:rPr lang="el-GR" sz="2000" dirty="0">
                <a:effectLst/>
                <a:latin typeface="Calibri   "/>
                <a:ea typeface="Calibri" panose="020F0502020204030204" pitchFamily="34" charset="0"/>
                <a:cs typeface="Calibri" panose="020F0502020204030204" pitchFamily="34" charset="0"/>
              </a:rPr>
              <a:t> πιστεύεται ότι ο διαλογισμός ενισχύει μια σειρά από γνωστικές δεξιότητες, όπως η πνευματική διαύγεια, η σταθερότητα και η δημιουργικότητα, ενώ αυξάνει το χρονικό διάστημα που κάποιος μπορεί να κρατήσει την εστίασή του. </a:t>
            </a:r>
            <a:endParaRPr lang="it-IT" sz="2000" dirty="0">
              <a:latin typeface="Calibri   "/>
            </a:endParaRPr>
          </a:p>
        </p:txBody>
      </p:sp>
      <p:pic>
        <p:nvPicPr>
          <p:cNvPr id="2050" name="Picture 2" descr="uCrown Pro - Anti-stress head &amp; eye massager for better well-being">
            <a:extLst>
              <a:ext uri="{FF2B5EF4-FFF2-40B4-BE49-F238E27FC236}">
                <a16:creationId xmlns:a16="http://schemas.microsoft.com/office/drawing/2014/main" id="{9010CBD0-DFAA-4471-A266-D7BD726047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301" y="3203541"/>
            <a:ext cx="2286000" cy="2286000"/>
          </a:xfrm>
          <a:prstGeom prst="rect">
            <a:avLst/>
          </a:prstGeom>
          <a:noFill/>
          <a:extLst>
            <a:ext uri="{909E8E84-426E-40DD-AFC4-6F175D3DCCD1}">
              <a14:hiddenFill xmlns:a14="http://schemas.microsoft.com/office/drawing/2010/main">
                <a:solidFill>
                  <a:srgbClr val="FFFFFF"/>
                </a:solidFill>
              </a14:hiddenFill>
            </a:ext>
          </a:extLst>
        </p:spPr>
      </p:pic>
      <p:sp>
        <p:nvSpPr>
          <p:cNvPr id="15" name="CasellaDiTesto 14">
            <a:extLst>
              <a:ext uri="{FF2B5EF4-FFF2-40B4-BE49-F238E27FC236}">
                <a16:creationId xmlns:a16="http://schemas.microsoft.com/office/drawing/2014/main" id="{0C5A77CB-A597-4A81-AB99-1FE536FB07DC}"/>
              </a:ext>
            </a:extLst>
          </p:cNvPr>
          <p:cNvSpPr txBox="1"/>
          <p:nvPr/>
        </p:nvSpPr>
        <p:spPr>
          <a:xfrm>
            <a:off x="287029" y="5511721"/>
            <a:ext cx="6094602" cy="461665"/>
          </a:xfrm>
          <a:prstGeom prst="rect">
            <a:avLst/>
          </a:prstGeom>
          <a:noFill/>
        </p:spPr>
        <p:txBody>
          <a:bodyPr wrap="square">
            <a:spAutoFit/>
          </a:bodyPr>
          <a:lstStyle/>
          <a:p>
            <a:r>
              <a:rPr lang="en-US" sz="1200" b="0" i="0" u="none" strike="noStrike" dirty="0">
                <a:solidFill>
                  <a:srgbClr val="E23600"/>
                </a:solidFill>
                <a:effectLst/>
                <a:latin typeface="Calibri   "/>
                <a:hlinkClick r:id="rId5"/>
              </a:rPr>
              <a:t>"</a:t>
            </a:r>
            <a:r>
              <a:rPr lang="en-US" sz="1200" b="0" i="0" u="none" strike="noStrike" dirty="0" err="1">
                <a:solidFill>
                  <a:srgbClr val="E23600"/>
                </a:solidFill>
                <a:effectLst/>
                <a:latin typeface="Calibri   "/>
                <a:hlinkClick r:id="rId5"/>
              </a:rPr>
              <a:t>uCrown</a:t>
            </a:r>
            <a:r>
              <a:rPr lang="en-US" sz="1200" b="0" i="0" u="none" strike="noStrike" dirty="0">
                <a:solidFill>
                  <a:srgbClr val="E23600"/>
                </a:solidFill>
                <a:effectLst/>
                <a:latin typeface="Calibri   "/>
                <a:hlinkClick r:id="rId5"/>
              </a:rPr>
              <a:t> Pro - Anti-stress head &amp; eye massager for better well-being"</a:t>
            </a:r>
            <a:r>
              <a:rPr lang="en-US" sz="1200" b="0" i="0" dirty="0">
                <a:solidFill>
                  <a:srgbClr val="333333"/>
                </a:solidFill>
                <a:effectLst/>
                <a:latin typeface="Calibri   "/>
              </a:rPr>
              <a:t> by </a:t>
            </a:r>
            <a:r>
              <a:rPr lang="en-US" sz="1200" b="0" i="0" u="none" strike="noStrike" dirty="0">
                <a:solidFill>
                  <a:srgbClr val="E23600"/>
                </a:solidFill>
                <a:effectLst/>
                <a:latin typeface="Calibri   "/>
                <a:hlinkClick r:id="rId6"/>
              </a:rPr>
              <a:t>www.OSIM.com</a:t>
            </a:r>
            <a:r>
              <a:rPr lang="en-US" sz="1200" b="0" i="0" dirty="0">
                <a:solidFill>
                  <a:srgbClr val="333333"/>
                </a:solidFill>
                <a:effectLst/>
                <a:latin typeface="Calibri   "/>
              </a:rPr>
              <a:t> is licensed under </a:t>
            </a:r>
            <a:r>
              <a:rPr lang="en-US" sz="1200" b="0" i="0" u="none" strike="noStrike" dirty="0">
                <a:solidFill>
                  <a:srgbClr val="E23600"/>
                </a:solidFill>
                <a:effectLst/>
                <a:latin typeface="Calibri   "/>
                <a:hlinkClick r:id="rId7"/>
              </a:rPr>
              <a:t>CC BY-ND 2.0</a:t>
            </a:r>
            <a:endParaRPr lang="it-IT" sz="1200" dirty="0">
              <a:latin typeface="Calibri   "/>
            </a:endParaRPr>
          </a:p>
        </p:txBody>
      </p:sp>
    </p:spTree>
    <p:extLst>
      <p:ext uri="{BB962C8B-B14F-4D97-AF65-F5344CB8AC3E}">
        <p14:creationId xmlns:p14="http://schemas.microsoft.com/office/powerpoint/2010/main" val="16773938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p:nvPr/>
        </p:nvPicPr>
        <p:blipFill>
          <a:blip r:embed="rId2" cstate="print">
            <a:extLst>
              <a:ext uri="{28A0092B-C50C-407E-A947-70E740481C1C}">
                <a14:useLocalDpi xmlns:a14="http://schemas.microsoft.com/office/drawing/2010/main" val="0"/>
              </a:ext>
            </a:extLst>
          </a:blip>
          <a:stretch>
            <a:fillRect/>
          </a:stretch>
        </p:blipFill>
        <p:spPr>
          <a:xfrm>
            <a:off x="331940" y="0"/>
            <a:ext cx="1435564" cy="1552183"/>
          </a:xfrm>
          <a:prstGeom prst="rect">
            <a:avLst/>
          </a:prstGeom>
          <a:solidFill>
            <a:srgbClr val="00B84F"/>
          </a:solidFill>
        </p:spPr>
      </p:pic>
      <p:pic>
        <p:nvPicPr>
          <p:cNvPr id="6" name="Image 5"/>
          <p:cNvPicPr/>
          <p:nvPr/>
        </p:nvPicPr>
        <p:blipFill rotWithShape="1">
          <a:blip r:embed="rId3" cstate="print">
            <a:extLst>
              <a:ext uri="{28A0092B-C50C-407E-A947-70E740481C1C}">
                <a14:useLocalDpi xmlns:a14="http://schemas.microsoft.com/office/drawing/2010/main" val="0"/>
              </a:ext>
            </a:extLst>
          </a:blip>
          <a:srcRect l="26347" t="4802" r="-1" b="1"/>
          <a:stretch/>
        </p:blipFill>
        <p:spPr>
          <a:xfrm>
            <a:off x="8999220" y="5978128"/>
            <a:ext cx="3017520" cy="853440"/>
          </a:xfrm>
          <a:prstGeom prst="rect">
            <a:avLst/>
          </a:prstGeom>
        </p:spPr>
      </p:pic>
      <p:sp>
        <p:nvSpPr>
          <p:cNvPr id="3" name="ZoneTexte 2"/>
          <p:cNvSpPr txBox="1"/>
          <p:nvPr/>
        </p:nvSpPr>
        <p:spPr>
          <a:xfrm>
            <a:off x="2514373" y="338112"/>
            <a:ext cx="783557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3200" b="1" i="0" u="none" strike="noStrike" kern="1200" cap="none" spc="0" normalizeH="0" baseline="0" noProof="0" dirty="0">
                <a:ln>
                  <a:noFill/>
                </a:ln>
                <a:solidFill>
                  <a:prstClr val="black"/>
                </a:solidFill>
                <a:effectLst/>
                <a:uLnTx/>
                <a:uFillTx/>
                <a:latin typeface="Calibri" panose="020F0502020204030204"/>
                <a:ea typeface="+mn-ea"/>
                <a:cs typeface="+mn-cs"/>
              </a:rPr>
              <a:t>ΤΑ ΟΦΕΛΗ ΤΟΥ ΔΙΑΛΟΓΙΣΜΟΥ ΣΤΗ ΠΡΟΣΟΧΗ</a:t>
            </a:r>
            <a:endParaRPr kumimoji="0" lang="fr-FR"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ZoneTexte 7"/>
          <p:cNvSpPr txBox="1"/>
          <p:nvPr/>
        </p:nvSpPr>
        <p:spPr>
          <a:xfrm>
            <a:off x="413359" y="6554569"/>
            <a:ext cx="4711816" cy="276999"/>
          </a:xfrm>
          <a:prstGeom prst="rect">
            <a:avLst/>
          </a:prstGeom>
          <a:noFill/>
        </p:spPr>
        <p:txBody>
          <a:bodyPr wrap="square" rtlCol="0">
            <a:spAutoFit/>
          </a:bodyPr>
          <a:lstStyle/>
          <a:p>
            <a:r>
              <a:rPr lang="fr-FR" sz="1200" dirty="0"/>
              <a:t>Project number 2020-1-FR01-KA204-079823</a:t>
            </a:r>
          </a:p>
        </p:txBody>
      </p:sp>
      <p:sp>
        <p:nvSpPr>
          <p:cNvPr id="7" name="CasellaDiTesto 6">
            <a:extLst>
              <a:ext uri="{FF2B5EF4-FFF2-40B4-BE49-F238E27FC236}">
                <a16:creationId xmlns:a16="http://schemas.microsoft.com/office/drawing/2014/main" id="{C57FAC73-4632-41D6-A0D7-53B878C34919}"/>
              </a:ext>
            </a:extLst>
          </p:cNvPr>
          <p:cNvSpPr txBox="1"/>
          <p:nvPr/>
        </p:nvSpPr>
        <p:spPr>
          <a:xfrm>
            <a:off x="640889" y="1892949"/>
            <a:ext cx="6094602" cy="610488"/>
          </a:xfrm>
          <a:prstGeom prst="rect">
            <a:avLst/>
          </a:prstGeom>
          <a:noFill/>
        </p:spPr>
        <p:txBody>
          <a:bodyPr wrap="square">
            <a:spAutoFit/>
          </a:bodyPr>
          <a:lstStyle/>
          <a:p>
            <a:pPr indent="-635" algn="just">
              <a:lnSpc>
                <a:spcPct val="115000"/>
              </a:lnSpc>
              <a:spcAft>
                <a:spcPts val="1000"/>
              </a:spcAft>
            </a:pPr>
            <a:r>
              <a:rPr lang="el-GR" sz="3200" b="1" spc="10" dirty="0">
                <a:solidFill>
                  <a:srgbClr val="00B84F"/>
                </a:solidFill>
                <a:effectLst/>
                <a:latin typeface="Arial" panose="020B0604020202020204" pitchFamily="34" charset="0"/>
                <a:ea typeface="Calibri" panose="020F0502020204030204" pitchFamily="34" charset="0"/>
                <a:cs typeface="Arial" panose="020B0604020202020204" pitchFamily="34" charset="0"/>
              </a:rPr>
              <a:t>Σημαντικό</a:t>
            </a:r>
            <a:r>
              <a:rPr lang="it-IT" sz="3200" b="1" spc="10" dirty="0">
                <a:solidFill>
                  <a:srgbClr val="00B84F"/>
                </a:solidFill>
                <a:effectLst/>
                <a:latin typeface="Arial" panose="020B0604020202020204" pitchFamily="34" charset="0"/>
                <a:ea typeface="Calibri" panose="020F0502020204030204" pitchFamily="34" charset="0"/>
                <a:cs typeface="Arial" panose="020B0604020202020204" pitchFamily="34" charset="0"/>
              </a:rPr>
              <a:t>!!!!!</a:t>
            </a:r>
            <a:endParaRPr lang="it-IT" sz="3200" b="1" dirty="0">
              <a:solidFill>
                <a:srgbClr val="00B84F"/>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1" name="CasellaDiTesto 10">
            <a:extLst>
              <a:ext uri="{FF2B5EF4-FFF2-40B4-BE49-F238E27FC236}">
                <a16:creationId xmlns:a16="http://schemas.microsoft.com/office/drawing/2014/main" id="{C7B2D7B6-DB10-4A3F-A7F0-57CF4FB2AE6A}"/>
              </a:ext>
            </a:extLst>
          </p:cNvPr>
          <p:cNvSpPr txBox="1"/>
          <p:nvPr/>
        </p:nvSpPr>
        <p:spPr>
          <a:xfrm>
            <a:off x="3742193" y="2183904"/>
            <a:ext cx="7178592" cy="1107996"/>
          </a:xfrm>
          <a:prstGeom prst="rect">
            <a:avLst/>
          </a:prstGeom>
          <a:noFill/>
        </p:spPr>
        <p:txBody>
          <a:bodyPr wrap="square">
            <a:spAutoFit/>
          </a:bodyPr>
          <a:lstStyle/>
          <a:p>
            <a:r>
              <a:rPr lang="el-GR" sz="2200" spc="10" dirty="0">
                <a:solidFill>
                  <a:srgbClr val="000000"/>
                </a:solidFill>
                <a:latin typeface="Calibri   "/>
                <a:ea typeface="Calibri" panose="020F0502020204030204" pitchFamily="34" charset="0"/>
                <a:cs typeface="Calibri" panose="020F0502020204030204" pitchFamily="34" charset="0"/>
              </a:rPr>
              <a:t>Ο διαλογισμός είναι εύκολο να εξασκηθεί στο σπίτι</a:t>
            </a:r>
            <a:r>
              <a:rPr lang="it-IT" sz="2200" spc="10" dirty="0">
                <a:solidFill>
                  <a:srgbClr val="000000"/>
                </a:solidFill>
                <a:effectLst/>
                <a:latin typeface="Calibri   "/>
                <a:ea typeface="Calibri" panose="020F0502020204030204" pitchFamily="34" charset="0"/>
                <a:cs typeface="Calibri" panose="020F0502020204030204" pitchFamily="34" charset="0"/>
              </a:rPr>
              <a:t>,</a:t>
            </a:r>
            <a:r>
              <a:rPr lang="el-GR" sz="2200" spc="10" dirty="0">
                <a:solidFill>
                  <a:srgbClr val="000000"/>
                </a:solidFill>
                <a:latin typeface="Calibri   "/>
                <a:ea typeface="Calibri" panose="020F0502020204030204" pitchFamily="34" charset="0"/>
                <a:cs typeface="Calibri" panose="020F0502020204030204" pitchFamily="34" charset="0"/>
              </a:rPr>
              <a:t> σχετικά αποδοτικό από οικονομικής άποψης και απίθανο να προκαλέσει παρενέργειες. </a:t>
            </a:r>
            <a:endParaRPr lang="it-IT" dirty="0"/>
          </a:p>
        </p:txBody>
      </p:sp>
      <p:pic>
        <p:nvPicPr>
          <p:cNvPr id="9" name="Immagine 8">
            <a:extLst>
              <a:ext uri="{FF2B5EF4-FFF2-40B4-BE49-F238E27FC236}">
                <a16:creationId xmlns:a16="http://schemas.microsoft.com/office/drawing/2014/main" id="{AA9E17A0-1503-4C45-8AFA-CB50AC3761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44629" y="3566100"/>
            <a:ext cx="3262269" cy="2174846"/>
          </a:xfrm>
          <a:prstGeom prst="rect">
            <a:avLst/>
          </a:prstGeom>
        </p:spPr>
      </p:pic>
    </p:spTree>
    <p:extLst>
      <p:ext uri="{BB962C8B-B14F-4D97-AF65-F5344CB8AC3E}">
        <p14:creationId xmlns:p14="http://schemas.microsoft.com/office/powerpoint/2010/main" val="12504401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133" name="Google Shape;133;p5"/>
          <p:cNvPicPr preferRelativeResize="0"/>
          <p:nvPr/>
        </p:nvPicPr>
        <p:blipFill rotWithShape="1">
          <a:blip r:embed="rId3">
            <a:alphaModFix/>
          </a:blip>
          <a:srcRect/>
          <a:stretch/>
        </p:blipFill>
        <p:spPr>
          <a:xfrm>
            <a:off x="9956332" y="6411907"/>
            <a:ext cx="2235668" cy="446093"/>
          </a:xfrm>
          <a:prstGeom prst="rect">
            <a:avLst/>
          </a:prstGeom>
          <a:noFill/>
          <a:ln>
            <a:noFill/>
          </a:ln>
        </p:spPr>
      </p:pic>
      <p:grpSp>
        <p:nvGrpSpPr>
          <p:cNvPr id="134" name="Google Shape;134;p5"/>
          <p:cNvGrpSpPr/>
          <p:nvPr/>
        </p:nvGrpSpPr>
        <p:grpSpPr>
          <a:xfrm>
            <a:off x="756206" y="2457229"/>
            <a:ext cx="4839449" cy="2079417"/>
            <a:chOff x="2700401" y="2189779"/>
            <a:chExt cx="4839449" cy="2079417"/>
          </a:xfrm>
        </p:grpSpPr>
        <p:sp>
          <p:nvSpPr>
            <p:cNvPr id="135" name="Google Shape;135;p5"/>
            <p:cNvSpPr txBox="1"/>
            <p:nvPr/>
          </p:nvSpPr>
          <p:spPr>
            <a:xfrm>
              <a:off x="3377078" y="3258407"/>
              <a:ext cx="4162772" cy="1010789"/>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7000"/>
                </a:lnSpc>
                <a:spcBef>
                  <a:spcPts val="0"/>
                </a:spcBef>
                <a:spcAft>
                  <a:spcPts val="800"/>
                </a:spcAft>
                <a:buClr>
                  <a:srgbClr val="000000"/>
                </a:buClr>
                <a:buSzTx/>
                <a:buFont typeface="Arial"/>
                <a:buNone/>
                <a:tabLst/>
                <a:defRPr/>
              </a:pPr>
              <a:r>
                <a:rPr kumimoji="0" lang="el-GR" sz="1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Επισκεφθείτε την ιστοσελίδας μας και παίξτε μίνι παιχνίδια </a:t>
              </a:r>
              <a:r>
                <a:rPr kumimoji="0" lang="el-GR" sz="1800" b="0" i="0" u="none" strike="noStrike" kern="0" cap="none" spc="0" normalizeH="0" baseline="0" noProof="0" dirty="0">
                  <a:ln>
                    <a:noFill/>
                  </a:ln>
                  <a:solidFill>
                    <a:srgbClr val="000000"/>
                  </a:solidFill>
                  <a:effectLst/>
                  <a:uLnTx/>
                  <a:uFillTx/>
                  <a:latin typeface="Calibri"/>
                  <a:ea typeface="Calibri"/>
                  <a:cs typeface="Calibri"/>
                  <a:sym typeface="Calibri"/>
                </a:rPr>
                <a:t>:</a:t>
              </a:r>
              <a:r>
                <a:rPr kumimoji="0" lang="fr-FR" sz="1800" b="0" i="0" u="sng" strike="noStrike" kern="0" cap="none" spc="0" normalizeH="0" baseline="0" noProof="0" dirty="0">
                  <a:ln>
                    <a:noFill/>
                  </a:ln>
                  <a:solidFill>
                    <a:srgbClr val="000000"/>
                  </a:solidFill>
                  <a:effectLst/>
                  <a:uLnTx/>
                  <a:uFillTx/>
                  <a:latin typeface="Calibri"/>
                  <a:ea typeface="Calibri"/>
                  <a:cs typeface="Calibri"/>
                  <a:sym typeface="Calibri"/>
                  <a:hlinkClick r:id="rId4">
                    <a:extLst>
                      <a:ext uri="{A12FA001-AC4F-418D-AE19-62706E023703}">
                        <ahyp:hlinkClr xmlns:ahyp="http://schemas.microsoft.com/office/drawing/2018/hyperlinkcolor" val="tx"/>
                      </a:ext>
                    </a:extLst>
                  </a:hlinkClick>
                </a:rPr>
                <a:t>https://diskproject.eu/</a:t>
              </a: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280"/>
                </a:spcBef>
                <a:spcAft>
                  <a:spcPts val="0"/>
                </a:spcAft>
                <a:buClr>
                  <a:srgbClr val="000000"/>
                </a:buClr>
                <a:buSzPts val="1400"/>
                <a:buFont typeface="Merriweather Sans"/>
                <a:buNone/>
                <a:tabLst/>
                <a:defRPr/>
              </a:pPr>
              <a:endParaRPr kumimoji="0" sz="14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136" name="Google Shape;136;p5"/>
            <p:cNvSpPr/>
            <p:nvPr/>
          </p:nvSpPr>
          <p:spPr>
            <a:xfrm>
              <a:off x="2700401" y="3258408"/>
              <a:ext cx="540733" cy="540733"/>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046EAE"/>
                </a:solidFill>
                <a:effectLst/>
                <a:uLnTx/>
                <a:uFillTx/>
                <a:latin typeface="Calibri"/>
                <a:ea typeface="Calibri"/>
                <a:cs typeface="Calibri"/>
                <a:sym typeface="Calibri"/>
              </a:endParaRPr>
            </a:p>
          </p:txBody>
        </p:sp>
        <p:pic>
          <p:nvPicPr>
            <p:cNvPr id="137" name="Google Shape;137;p5"/>
            <p:cNvPicPr preferRelativeResize="0"/>
            <p:nvPr/>
          </p:nvPicPr>
          <p:blipFill rotWithShape="1">
            <a:blip r:embed="rId5">
              <a:alphaModFix/>
            </a:blip>
            <a:srcRect l="8912" t="77879" r="4724" b="-4081"/>
            <a:stretch/>
          </p:blipFill>
          <p:spPr>
            <a:xfrm>
              <a:off x="2751826" y="3313847"/>
              <a:ext cx="477838" cy="466929"/>
            </a:xfrm>
            <a:prstGeom prst="ellipse">
              <a:avLst/>
            </a:prstGeom>
            <a:noFill/>
            <a:ln>
              <a:noFill/>
            </a:ln>
          </p:spPr>
        </p:pic>
        <p:sp>
          <p:nvSpPr>
            <p:cNvPr id="138" name="Google Shape;138;p5"/>
            <p:cNvSpPr/>
            <p:nvPr/>
          </p:nvSpPr>
          <p:spPr>
            <a:xfrm>
              <a:off x="2772912" y="2189779"/>
              <a:ext cx="540733" cy="540733"/>
            </a:xfrm>
            <a:prstGeom prst="ellipse">
              <a:avLst/>
            </a:prstGeom>
            <a:solidFill>
              <a:srgbClr val="833C0B"/>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046EAE"/>
                </a:solidFill>
                <a:effectLst/>
                <a:uLnTx/>
                <a:uFillTx/>
                <a:latin typeface="Calibri"/>
                <a:ea typeface="Calibri"/>
                <a:cs typeface="Calibri"/>
                <a:sym typeface="Calibri"/>
              </a:endParaRPr>
            </a:p>
          </p:txBody>
        </p:sp>
        <p:pic>
          <p:nvPicPr>
            <p:cNvPr id="139" name="Google Shape;139;p5"/>
            <p:cNvPicPr preferRelativeResize="0"/>
            <p:nvPr/>
          </p:nvPicPr>
          <p:blipFill rotWithShape="1">
            <a:blip r:embed="rId6">
              <a:alphaModFix/>
            </a:blip>
            <a:srcRect/>
            <a:stretch/>
          </p:blipFill>
          <p:spPr>
            <a:xfrm>
              <a:off x="2882942" y="2265294"/>
              <a:ext cx="320675" cy="320675"/>
            </a:xfrm>
            <a:prstGeom prst="rect">
              <a:avLst/>
            </a:prstGeom>
            <a:noFill/>
            <a:ln>
              <a:noFill/>
            </a:ln>
          </p:spPr>
        </p:pic>
      </p:grpSp>
      <p:sp>
        <p:nvSpPr>
          <p:cNvPr id="140" name="Google Shape;140;p5"/>
          <p:cNvSpPr txBox="1"/>
          <p:nvPr/>
        </p:nvSpPr>
        <p:spPr>
          <a:xfrm>
            <a:off x="2441991" y="329506"/>
            <a:ext cx="7975492" cy="169273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2800" b="1" i="0" u="none" strike="noStrike" kern="0" cap="none" spc="0" normalizeH="0" baseline="0" noProof="0" dirty="0">
                <a:ln>
                  <a:noFill/>
                </a:ln>
                <a:solidFill>
                  <a:srgbClr val="00B84F"/>
                </a:solidFill>
                <a:effectLst/>
                <a:uLnTx/>
                <a:uFillTx/>
                <a:latin typeface="Calibri"/>
                <a:ea typeface="Calibri"/>
                <a:cs typeface="Calibri"/>
                <a:sym typeface="Calibri"/>
              </a:rPr>
              <a:t>Φτάσατε στο τέλος αυτού του μαθήματος, συγχαρητήρια!</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l-GR" sz="2800" b="1" i="0" u="none" strike="noStrike" kern="0" cap="none" spc="0" normalizeH="0" baseline="0" noProof="0" dirty="0">
              <a:ln>
                <a:noFill/>
              </a:ln>
              <a:solidFill>
                <a:srgbClr val="00B84F"/>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2000" b="1" i="0" u="none" strike="noStrike" kern="0" cap="none" spc="0" normalizeH="0" baseline="0" noProof="0" dirty="0">
                <a:ln>
                  <a:noFill/>
                </a:ln>
                <a:solidFill>
                  <a:srgbClr val="000000"/>
                </a:solidFill>
                <a:effectLst/>
                <a:uLnTx/>
                <a:uFillTx/>
                <a:latin typeface="Calibri"/>
                <a:ea typeface="Calibri"/>
                <a:cs typeface="Calibri"/>
                <a:sym typeface="Calibri"/>
              </a:rPr>
              <a:t>Ας μείνουμε σε  επαφή!</a:t>
            </a:r>
            <a:endParaRPr kumimoji="0" sz="3200" b="1" i="0" u="none" strike="noStrike" kern="0" cap="none" spc="0" normalizeH="0" baseline="0" noProof="0" dirty="0">
              <a:ln>
                <a:noFill/>
              </a:ln>
              <a:solidFill>
                <a:srgbClr val="00B84F"/>
              </a:solidFill>
              <a:effectLst/>
              <a:uLnTx/>
              <a:uFillTx/>
              <a:latin typeface="Calibri"/>
              <a:ea typeface="Calibri"/>
              <a:cs typeface="Calibri"/>
              <a:sym typeface="Calibri"/>
            </a:endParaRPr>
          </a:p>
        </p:txBody>
      </p:sp>
      <p:pic>
        <p:nvPicPr>
          <p:cNvPr id="141" name="Google Shape;141;p5"/>
          <p:cNvPicPr preferRelativeResize="0"/>
          <p:nvPr/>
        </p:nvPicPr>
        <p:blipFill rotWithShape="1">
          <a:blip r:embed="rId7">
            <a:alphaModFix/>
          </a:blip>
          <a:srcRect/>
          <a:stretch/>
        </p:blipFill>
        <p:spPr>
          <a:xfrm>
            <a:off x="308791" y="0"/>
            <a:ext cx="1435564" cy="1552183"/>
          </a:xfrm>
          <a:prstGeom prst="rect">
            <a:avLst/>
          </a:prstGeom>
          <a:solidFill>
            <a:srgbClr val="00B84F"/>
          </a:solidFill>
          <a:ln>
            <a:noFill/>
          </a:ln>
        </p:spPr>
      </p:pic>
      <p:sp>
        <p:nvSpPr>
          <p:cNvPr id="142" name="Google Shape;142;p5"/>
          <p:cNvSpPr txBox="1"/>
          <p:nvPr/>
        </p:nvSpPr>
        <p:spPr>
          <a:xfrm>
            <a:off x="308791" y="6581001"/>
            <a:ext cx="4711816" cy="27699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200" b="0" i="0" u="none" strike="noStrike" kern="0" cap="none" spc="0" normalizeH="0" baseline="0" noProof="0">
                <a:ln>
                  <a:noFill/>
                </a:ln>
                <a:solidFill>
                  <a:srgbClr val="000000"/>
                </a:solidFill>
                <a:effectLst/>
                <a:uLnTx/>
                <a:uFillTx/>
                <a:latin typeface="Calibri"/>
                <a:ea typeface="Calibri"/>
                <a:cs typeface="Calibri"/>
                <a:sym typeface="Calibri"/>
              </a:rPr>
              <a:t>Project number 2020-1-FR01-KA204-079823</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43" name="Google Shape;143;p5"/>
          <p:cNvSpPr txBox="1"/>
          <p:nvPr/>
        </p:nvSpPr>
        <p:spPr>
          <a:xfrm>
            <a:off x="1432883" y="2552021"/>
            <a:ext cx="5218404" cy="646331"/>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1800" b="0" i="0" u="none" strike="noStrike" kern="0" cap="none" spc="0" normalizeH="0" baseline="0" noProof="0" dirty="0">
                <a:ln>
                  <a:noFill/>
                </a:ln>
                <a:solidFill>
                  <a:srgbClr val="000000"/>
                </a:solidFill>
                <a:effectLst/>
                <a:uLnTx/>
                <a:uFillTx/>
                <a:latin typeface="Calibri"/>
                <a:ea typeface="Calibri"/>
                <a:cs typeface="Calibri"/>
                <a:sym typeface="Calibri"/>
              </a:rPr>
              <a:t>Στείλτε μας </a:t>
            </a:r>
            <a:r>
              <a:rPr kumimoji="0" lang="en-US" sz="1800" b="0" i="0" u="none" strike="noStrike" kern="0" cap="none" spc="0" normalizeH="0" baseline="0" noProof="0" dirty="0">
                <a:ln>
                  <a:noFill/>
                </a:ln>
                <a:solidFill>
                  <a:srgbClr val="000000"/>
                </a:solidFill>
                <a:effectLst/>
                <a:uLnTx/>
                <a:uFillTx/>
                <a:latin typeface="Calibri"/>
                <a:ea typeface="Calibri"/>
                <a:cs typeface="Calibri"/>
                <a:sym typeface="Calibri"/>
              </a:rPr>
              <a:t>email</a:t>
            </a:r>
            <a:r>
              <a:rPr kumimoji="0" lang="fr-FR" sz="1800" b="0" i="0"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fr-FR" sz="1800" b="0" i="0" u="sng" strike="noStrike" kern="0" cap="none" spc="0" normalizeH="0" baseline="0" noProof="0" dirty="0">
                <a:ln>
                  <a:noFill/>
                </a:ln>
                <a:solidFill>
                  <a:srgbClr val="000000"/>
                </a:solidFill>
                <a:effectLst/>
                <a:uLnTx/>
                <a:uFillTx/>
                <a:latin typeface="Calibri"/>
                <a:ea typeface="Calibri"/>
                <a:cs typeface="Calibri"/>
                <a:sym typeface="Calibri"/>
                <a:hlinkClick r:id="rId8">
                  <a:extLst>
                    <a:ext uri="{A12FA001-AC4F-418D-AE19-62706E023703}">
                      <ahyp:hlinkClr xmlns:ahyp="http://schemas.microsoft.com/office/drawing/2018/hyperlinkcolor" val="tx"/>
                    </a:ext>
                  </a:extLst>
                </a:hlinkClick>
              </a:rPr>
              <a:t>disk-project@googlegroups.com</a:t>
            </a: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800" b="0" i="0" u="none" strike="noStrike" kern="0" cap="none" spc="0" normalizeH="0" baseline="0" noProof="0" dirty="0">
                <a:ln>
                  <a:noFill/>
                </a:ln>
                <a:solidFill>
                  <a:srgbClr val="000000"/>
                </a:solidFill>
                <a:effectLst/>
                <a:uLnTx/>
                <a:uFillTx/>
                <a:latin typeface="Calibri"/>
                <a:ea typeface="Calibri"/>
                <a:cs typeface="Calibri"/>
                <a:sym typeface="Calibri"/>
              </a:rPr>
              <a:t> </a:t>
            </a: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pic>
        <p:nvPicPr>
          <p:cNvPr id="144" name="Google Shape;144;p5"/>
          <p:cNvPicPr preferRelativeResize="0"/>
          <p:nvPr/>
        </p:nvPicPr>
        <p:blipFill rotWithShape="1">
          <a:blip r:embed="rId9">
            <a:alphaModFix/>
          </a:blip>
          <a:srcRect/>
          <a:stretch/>
        </p:blipFill>
        <p:spPr>
          <a:xfrm>
            <a:off x="6429737" y="2277299"/>
            <a:ext cx="5312779" cy="3541854"/>
          </a:xfrm>
          <a:prstGeom prst="teardrop">
            <a:avLst>
              <a:gd name="adj" fmla="val 89345"/>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p:nvPr/>
        </p:nvPicPr>
        <p:blipFill>
          <a:blip r:embed="rId2" cstate="print">
            <a:extLst>
              <a:ext uri="{28A0092B-C50C-407E-A947-70E740481C1C}">
                <a14:useLocalDpi xmlns:a14="http://schemas.microsoft.com/office/drawing/2010/main" val="0"/>
              </a:ext>
            </a:extLst>
          </a:blip>
          <a:stretch>
            <a:fillRect/>
          </a:stretch>
        </p:blipFill>
        <p:spPr>
          <a:xfrm>
            <a:off x="331940" y="0"/>
            <a:ext cx="1435564" cy="1552183"/>
          </a:xfrm>
          <a:prstGeom prst="rect">
            <a:avLst/>
          </a:prstGeom>
          <a:solidFill>
            <a:srgbClr val="00B84F"/>
          </a:solidFill>
        </p:spPr>
      </p:pic>
      <p:pic>
        <p:nvPicPr>
          <p:cNvPr id="6" name="Image 5"/>
          <p:cNvPicPr/>
          <p:nvPr/>
        </p:nvPicPr>
        <p:blipFill rotWithShape="1">
          <a:blip r:embed="rId3" cstate="print">
            <a:extLst>
              <a:ext uri="{28A0092B-C50C-407E-A947-70E740481C1C}">
                <a14:useLocalDpi xmlns:a14="http://schemas.microsoft.com/office/drawing/2010/main" val="0"/>
              </a:ext>
            </a:extLst>
          </a:blip>
          <a:srcRect l="26347" t="4802" r="-1" b="1"/>
          <a:stretch/>
        </p:blipFill>
        <p:spPr>
          <a:xfrm>
            <a:off x="8999220" y="5978128"/>
            <a:ext cx="3017520" cy="853440"/>
          </a:xfrm>
          <a:prstGeom prst="rect">
            <a:avLst/>
          </a:prstGeom>
        </p:spPr>
      </p:pic>
      <p:sp>
        <p:nvSpPr>
          <p:cNvPr id="3" name="ZoneTexte 2"/>
          <p:cNvSpPr txBox="1"/>
          <p:nvPr/>
        </p:nvSpPr>
        <p:spPr>
          <a:xfrm>
            <a:off x="3496849" y="572592"/>
            <a:ext cx="5198301" cy="584775"/>
          </a:xfrm>
          <a:prstGeom prst="rect">
            <a:avLst/>
          </a:prstGeom>
          <a:noFill/>
        </p:spPr>
        <p:txBody>
          <a:bodyPr wrap="square" rtlCol="0">
            <a:spAutoFit/>
          </a:bodyPr>
          <a:lstStyle/>
          <a:p>
            <a:pPr algn="ctr"/>
            <a:r>
              <a:rPr lang="el-GR" sz="3200" b="1" dirty="0"/>
              <a:t>Περίληψη</a:t>
            </a:r>
            <a:endParaRPr lang="fr-FR" sz="3200" b="1" dirty="0"/>
          </a:p>
        </p:txBody>
      </p:sp>
      <p:graphicFrame>
        <p:nvGraphicFramePr>
          <p:cNvPr id="2" name="Diagramma 1">
            <a:extLst>
              <a:ext uri="{FF2B5EF4-FFF2-40B4-BE49-F238E27FC236}">
                <a16:creationId xmlns:a16="http://schemas.microsoft.com/office/drawing/2014/main" id="{3A77DBAD-ACF4-41B9-BEF7-712C2E12A67C}"/>
              </a:ext>
            </a:extLst>
          </p:cNvPr>
          <p:cNvGraphicFramePr/>
          <p:nvPr>
            <p:extLst>
              <p:ext uri="{D42A27DB-BD31-4B8C-83A1-F6EECF244321}">
                <p14:modId xmlns:p14="http://schemas.microsoft.com/office/powerpoint/2010/main" val="2980927093"/>
              </p:ext>
            </p:extLst>
          </p:nvPr>
        </p:nvGraphicFramePr>
        <p:xfrm>
          <a:off x="1837189" y="1658835"/>
          <a:ext cx="5729680" cy="33829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18326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Doctors doing medical research on human brain and testing blood samples. Free Vector"/>
          <p:cNvPicPr>
            <a:picLocks noChangeAspect="1" noChangeArrowheads="1"/>
          </p:cNvPicPr>
          <p:nvPr/>
        </p:nvPicPr>
        <p:blipFill rotWithShape="1">
          <a:blip r:embed="rId2">
            <a:extLst>
              <a:ext uri="{28A0092B-C50C-407E-A947-70E740481C1C}">
                <a14:useLocalDpi xmlns:a14="http://schemas.microsoft.com/office/drawing/2010/main" val="0"/>
              </a:ext>
            </a:extLst>
          </a:blip>
          <a:srcRect l="8001" t="6021" r="9336" b="5204"/>
          <a:stretch/>
        </p:blipFill>
        <p:spPr bwMode="auto">
          <a:xfrm>
            <a:off x="501041" y="3184521"/>
            <a:ext cx="5098093" cy="3647047"/>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p:cNvPicPr/>
          <p:nvPr/>
        </p:nvPicPr>
        <p:blipFill>
          <a:blip r:embed="rId3" cstate="print">
            <a:extLst>
              <a:ext uri="{28A0092B-C50C-407E-A947-70E740481C1C}">
                <a14:useLocalDpi xmlns:a14="http://schemas.microsoft.com/office/drawing/2010/main" val="0"/>
              </a:ext>
            </a:extLst>
          </a:blip>
          <a:stretch>
            <a:fillRect/>
          </a:stretch>
        </p:blipFill>
        <p:spPr>
          <a:xfrm>
            <a:off x="331940" y="0"/>
            <a:ext cx="1435564" cy="1552183"/>
          </a:xfrm>
          <a:prstGeom prst="rect">
            <a:avLst/>
          </a:prstGeom>
          <a:solidFill>
            <a:srgbClr val="00B84F"/>
          </a:solidFill>
        </p:spPr>
      </p:pic>
      <p:pic>
        <p:nvPicPr>
          <p:cNvPr id="6" name="Image 5"/>
          <p:cNvPicPr/>
          <p:nvPr/>
        </p:nvPicPr>
        <p:blipFill rotWithShape="1">
          <a:blip r:embed="rId4" cstate="print">
            <a:extLst>
              <a:ext uri="{28A0092B-C50C-407E-A947-70E740481C1C}">
                <a14:useLocalDpi xmlns:a14="http://schemas.microsoft.com/office/drawing/2010/main" val="0"/>
              </a:ext>
            </a:extLst>
          </a:blip>
          <a:srcRect l="26347" t="4802" r="-1" b="1"/>
          <a:stretch/>
        </p:blipFill>
        <p:spPr>
          <a:xfrm>
            <a:off x="8999220" y="5978128"/>
            <a:ext cx="3017520" cy="853440"/>
          </a:xfrm>
          <a:prstGeom prst="rect">
            <a:avLst/>
          </a:prstGeom>
        </p:spPr>
      </p:pic>
      <p:sp>
        <p:nvSpPr>
          <p:cNvPr id="3" name="ZoneTexte 2"/>
          <p:cNvSpPr txBox="1"/>
          <p:nvPr/>
        </p:nvSpPr>
        <p:spPr>
          <a:xfrm>
            <a:off x="3951962" y="312214"/>
            <a:ext cx="5198301" cy="584775"/>
          </a:xfrm>
          <a:prstGeom prst="rect">
            <a:avLst/>
          </a:prstGeom>
          <a:noFill/>
        </p:spPr>
        <p:txBody>
          <a:bodyPr wrap="square" rtlCol="0">
            <a:spAutoFit/>
          </a:bodyPr>
          <a:lstStyle/>
          <a:p>
            <a:pPr algn="ctr"/>
            <a:r>
              <a:rPr lang="el-GR" sz="3200" b="1" dirty="0"/>
              <a:t>Περιγραφή και στόχοι</a:t>
            </a:r>
            <a:endParaRPr lang="fr-FR" sz="3200" b="1" dirty="0"/>
          </a:p>
        </p:txBody>
      </p:sp>
      <p:sp>
        <p:nvSpPr>
          <p:cNvPr id="8" name="ZoneTexte 7"/>
          <p:cNvSpPr txBox="1"/>
          <p:nvPr/>
        </p:nvSpPr>
        <p:spPr>
          <a:xfrm>
            <a:off x="973023" y="1472755"/>
            <a:ext cx="5446294" cy="2113143"/>
          </a:xfrm>
          <a:prstGeom prst="rect">
            <a:avLst/>
          </a:prstGeom>
          <a:noFill/>
        </p:spPr>
        <p:txBody>
          <a:bodyPr wrap="square" rtlCol="0">
            <a:spAutoFit/>
          </a:bodyPr>
          <a:lstStyle/>
          <a:p>
            <a:pPr indent="-635" algn="just">
              <a:lnSpc>
                <a:spcPct val="115000"/>
              </a:lnSpc>
              <a:spcAft>
                <a:spcPts val="1000"/>
              </a:spcAft>
            </a:pPr>
            <a:r>
              <a:rPr lang="el-GR" i="1" dirty="0">
                <a:solidFill>
                  <a:srgbClr val="000000"/>
                </a:solidFill>
                <a:effectLst/>
                <a:ea typeface="Calibri" panose="020F0502020204030204" pitchFamily="34" charset="0"/>
              </a:rPr>
              <a:t>Σε αυτή την ενότητα θα μάθετε για τη σχέση μεταξύ των Γνωστικών Δεξιοτήτων και της Θεραπείας μέσω της Τέχνης και του Διαλογισμού. </a:t>
            </a:r>
          </a:p>
          <a:p>
            <a:pPr indent="-635" algn="just">
              <a:lnSpc>
                <a:spcPct val="115000"/>
              </a:lnSpc>
              <a:spcAft>
                <a:spcPts val="1000"/>
              </a:spcAft>
            </a:pPr>
            <a:r>
              <a:rPr lang="el-GR" i="1" dirty="0">
                <a:solidFill>
                  <a:srgbClr val="000000"/>
                </a:solidFill>
                <a:effectLst/>
                <a:ea typeface="Calibri" panose="020F0502020204030204" pitchFamily="34" charset="0"/>
              </a:rPr>
              <a:t>Συγκεκριμένα, θα μάθετε εύκολες, αστείες και διεγερτικές ασκήσεις για να βελτιώσετε Δεξιότητα Προσοχής. </a:t>
            </a:r>
          </a:p>
        </p:txBody>
      </p:sp>
      <p:sp>
        <p:nvSpPr>
          <p:cNvPr id="9" name="ZoneTexte 8"/>
          <p:cNvSpPr txBox="1"/>
          <p:nvPr/>
        </p:nvSpPr>
        <p:spPr>
          <a:xfrm>
            <a:off x="6705599" y="1243755"/>
            <a:ext cx="4985360" cy="4734373"/>
          </a:xfrm>
          <a:prstGeom prst="rect">
            <a:avLst/>
          </a:prstGeom>
          <a:noFill/>
        </p:spPr>
        <p:txBody>
          <a:bodyPr wrap="square" rtlCol="0">
            <a:spAutoFit/>
          </a:bodyPr>
          <a:lstStyle/>
          <a:p>
            <a:pPr indent="-635" algn="just">
              <a:lnSpc>
                <a:spcPct val="115000"/>
              </a:lnSpc>
              <a:spcAft>
                <a:spcPts val="1000"/>
              </a:spcAft>
            </a:pPr>
            <a:r>
              <a:rPr lang="el-GR" sz="1600" dirty="0">
                <a:solidFill>
                  <a:srgbClr val="000000"/>
                </a:solidFill>
                <a:ea typeface="Calibri" panose="020F0502020204030204" pitchFamily="34" charset="0"/>
              </a:rPr>
              <a:t>Στο τέλος αυτής της ενότητας, θα είστε σε θέση να:</a:t>
            </a:r>
          </a:p>
          <a:p>
            <a:pPr marL="285115" indent="-285750" algn="just">
              <a:lnSpc>
                <a:spcPct val="115000"/>
              </a:lnSpc>
              <a:buFont typeface="Arial" panose="020B0604020202020204" pitchFamily="34" charset="0"/>
              <a:buChar char="•"/>
            </a:pPr>
            <a:r>
              <a:rPr lang="el-GR" sz="1600" dirty="0">
                <a:solidFill>
                  <a:srgbClr val="000000"/>
                </a:solidFill>
                <a:ea typeface="Calibri" panose="020F0502020204030204" pitchFamily="34" charset="0"/>
              </a:rPr>
              <a:t>αποκτήσετε καλλιτεχνικές δεξιότητες,</a:t>
            </a:r>
          </a:p>
          <a:p>
            <a:pPr marL="285115" indent="-285750" algn="just">
              <a:lnSpc>
                <a:spcPct val="115000"/>
              </a:lnSpc>
              <a:buFont typeface="Arial" panose="020B0604020202020204" pitchFamily="34" charset="0"/>
              <a:buChar char="•"/>
            </a:pPr>
            <a:r>
              <a:rPr lang="el-GR" sz="1600" dirty="0">
                <a:solidFill>
                  <a:srgbClr val="000000"/>
                </a:solidFill>
                <a:ea typeface="Calibri" panose="020F0502020204030204" pitchFamily="34" charset="0"/>
              </a:rPr>
              <a:t>ενισχύσετε τη δημιουργικότητά σας,</a:t>
            </a:r>
          </a:p>
          <a:p>
            <a:pPr marL="285115" indent="-285750" algn="just">
              <a:lnSpc>
                <a:spcPct val="115000"/>
              </a:lnSpc>
              <a:buFont typeface="Arial" panose="020B0604020202020204" pitchFamily="34" charset="0"/>
              <a:buChar char="•"/>
            </a:pPr>
            <a:r>
              <a:rPr lang="el-GR" sz="1600" dirty="0">
                <a:solidFill>
                  <a:srgbClr val="000000"/>
                </a:solidFill>
                <a:ea typeface="Calibri" panose="020F0502020204030204" pitchFamily="34" charset="0"/>
              </a:rPr>
              <a:t>αποκτήσετε ενεργητική ακρόαση,</a:t>
            </a:r>
          </a:p>
          <a:p>
            <a:pPr marL="285115" indent="-285750" algn="just">
              <a:lnSpc>
                <a:spcPct val="115000"/>
              </a:lnSpc>
              <a:buFont typeface="Arial" panose="020B0604020202020204" pitchFamily="34" charset="0"/>
              <a:buChar char="•"/>
            </a:pPr>
            <a:r>
              <a:rPr lang="el-GR" sz="1600" dirty="0">
                <a:solidFill>
                  <a:srgbClr val="000000"/>
                </a:solidFill>
                <a:ea typeface="Calibri" panose="020F0502020204030204" pitchFamily="34" charset="0"/>
              </a:rPr>
              <a:t>αποκτήσετε την ικανότητα να εμπνέετε εμπιστοσύνη και να παρέχετε μια «ανοιχτή» ατμόσφαιρα, </a:t>
            </a:r>
          </a:p>
          <a:p>
            <a:pPr marL="285115" indent="-285750" algn="just">
              <a:lnSpc>
                <a:spcPct val="115000"/>
              </a:lnSpc>
              <a:buFont typeface="Arial" panose="020B0604020202020204" pitchFamily="34" charset="0"/>
              <a:buChar char="•"/>
            </a:pPr>
            <a:r>
              <a:rPr lang="el-GR" sz="1600" dirty="0">
                <a:solidFill>
                  <a:srgbClr val="000000"/>
                </a:solidFill>
                <a:ea typeface="Calibri" panose="020F0502020204030204" pitchFamily="34" charset="0"/>
              </a:rPr>
              <a:t>μειώσετε το άγχος, την κατάθλιψη και άλλα ψυχικά/συναισθηματικά προβλήματα,</a:t>
            </a:r>
          </a:p>
          <a:p>
            <a:pPr marL="285115" indent="-285750" algn="just">
              <a:lnSpc>
                <a:spcPct val="115000"/>
              </a:lnSpc>
              <a:buFont typeface="Arial" panose="020B0604020202020204" pitchFamily="34" charset="0"/>
              <a:buChar char="•"/>
            </a:pPr>
            <a:r>
              <a:rPr lang="el-GR" sz="1600" dirty="0">
                <a:solidFill>
                  <a:srgbClr val="000000"/>
                </a:solidFill>
                <a:ea typeface="Calibri" panose="020F0502020204030204" pitchFamily="34" charset="0"/>
              </a:rPr>
              <a:t>ενισχύσετε την πρόληψη των ψυχικών ασθενειών,</a:t>
            </a:r>
          </a:p>
          <a:p>
            <a:pPr marL="285115" indent="-285750" algn="just">
              <a:lnSpc>
                <a:spcPct val="115000"/>
              </a:lnSpc>
              <a:buFont typeface="Arial" panose="020B0604020202020204" pitchFamily="34" charset="0"/>
              <a:buChar char="•"/>
            </a:pPr>
            <a:r>
              <a:rPr lang="el-GR" sz="1600" dirty="0">
                <a:solidFill>
                  <a:srgbClr val="000000"/>
                </a:solidFill>
                <a:ea typeface="Calibri" panose="020F0502020204030204" pitchFamily="34" charset="0"/>
              </a:rPr>
              <a:t>ενισχύσετε την πρόληψη των κοινωνικών/συναισθηματικών δυσκολιών που σχετίζονται με αναπηρία ή ασθένεια,</a:t>
            </a:r>
          </a:p>
          <a:p>
            <a:pPr marL="285115" indent="-285750" algn="just">
              <a:lnSpc>
                <a:spcPct val="115000"/>
              </a:lnSpc>
              <a:buFont typeface="Arial" panose="020B0604020202020204" pitchFamily="34" charset="0"/>
              <a:buChar char="•"/>
            </a:pPr>
            <a:r>
              <a:rPr lang="el-GR" sz="1600" dirty="0">
                <a:solidFill>
                  <a:srgbClr val="000000"/>
                </a:solidFill>
                <a:ea typeface="Calibri" panose="020F0502020204030204" pitchFamily="34" charset="0"/>
              </a:rPr>
              <a:t>ενισχύσετε την πρόληψη των σωματικών, γνωστικών και νευρολογικών προβλημάτων,</a:t>
            </a:r>
          </a:p>
          <a:p>
            <a:pPr marL="285115" indent="-285750" algn="just">
              <a:lnSpc>
                <a:spcPct val="115000"/>
              </a:lnSpc>
              <a:buFont typeface="Arial" panose="020B0604020202020204" pitchFamily="34" charset="0"/>
              <a:buChar char="•"/>
            </a:pPr>
            <a:r>
              <a:rPr lang="el-GR" sz="1600" dirty="0">
                <a:solidFill>
                  <a:srgbClr val="000000"/>
                </a:solidFill>
                <a:ea typeface="Calibri" panose="020F0502020204030204" pitchFamily="34" charset="0"/>
              </a:rPr>
              <a:t>αποκτήσετε επίγνωση αναφορικά με τη σημασία του διαλογισμού.</a:t>
            </a:r>
          </a:p>
        </p:txBody>
      </p:sp>
    </p:spTree>
    <p:extLst>
      <p:ext uri="{BB962C8B-B14F-4D97-AF65-F5344CB8AC3E}">
        <p14:creationId xmlns:p14="http://schemas.microsoft.com/office/powerpoint/2010/main" val="34587485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p:nvPr/>
        </p:nvPicPr>
        <p:blipFill>
          <a:blip r:embed="rId2" cstate="print">
            <a:extLst>
              <a:ext uri="{28A0092B-C50C-407E-A947-70E740481C1C}">
                <a14:useLocalDpi xmlns:a14="http://schemas.microsoft.com/office/drawing/2010/main" val="0"/>
              </a:ext>
            </a:extLst>
          </a:blip>
          <a:stretch>
            <a:fillRect/>
          </a:stretch>
        </p:blipFill>
        <p:spPr>
          <a:xfrm>
            <a:off x="331940" y="0"/>
            <a:ext cx="1435564" cy="1552183"/>
          </a:xfrm>
          <a:prstGeom prst="rect">
            <a:avLst/>
          </a:prstGeom>
          <a:solidFill>
            <a:srgbClr val="00B84F"/>
          </a:solidFill>
        </p:spPr>
      </p:pic>
      <p:pic>
        <p:nvPicPr>
          <p:cNvPr id="6" name="Image 5"/>
          <p:cNvPicPr/>
          <p:nvPr/>
        </p:nvPicPr>
        <p:blipFill rotWithShape="1">
          <a:blip r:embed="rId3" cstate="print">
            <a:extLst>
              <a:ext uri="{28A0092B-C50C-407E-A947-70E740481C1C}">
                <a14:useLocalDpi xmlns:a14="http://schemas.microsoft.com/office/drawing/2010/main" val="0"/>
              </a:ext>
            </a:extLst>
          </a:blip>
          <a:srcRect l="26347" t="4802" r="-1" b="1"/>
          <a:stretch/>
        </p:blipFill>
        <p:spPr>
          <a:xfrm>
            <a:off x="8999220" y="5978128"/>
            <a:ext cx="3017520" cy="853440"/>
          </a:xfrm>
          <a:prstGeom prst="rect">
            <a:avLst/>
          </a:prstGeom>
        </p:spPr>
      </p:pic>
      <p:sp>
        <p:nvSpPr>
          <p:cNvPr id="3" name="ZoneTexte 2"/>
          <p:cNvSpPr txBox="1"/>
          <p:nvPr/>
        </p:nvSpPr>
        <p:spPr>
          <a:xfrm>
            <a:off x="3375764" y="312214"/>
            <a:ext cx="5774499" cy="584775"/>
          </a:xfrm>
          <a:prstGeom prst="rect">
            <a:avLst/>
          </a:prstGeom>
          <a:noFill/>
        </p:spPr>
        <p:txBody>
          <a:bodyPr wrap="square" rtlCol="0">
            <a:spAutoFit/>
          </a:bodyPr>
          <a:lstStyle/>
          <a:p>
            <a:pPr algn="ctr"/>
            <a:r>
              <a:rPr lang="el-GR" sz="3200" b="1" dirty="0"/>
              <a:t>Εισαγωγή</a:t>
            </a:r>
            <a:endParaRPr lang="fr-FR" sz="3200" b="1" dirty="0"/>
          </a:p>
        </p:txBody>
      </p:sp>
      <p:sp>
        <p:nvSpPr>
          <p:cNvPr id="8" name="ZoneTexte 7"/>
          <p:cNvSpPr txBox="1"/>
          <p:nvPr/>
        </p:nvSpPr>
        <p:spPr>
          <a:xfrm>
            <a:off x="413359" y="6554569"/>
            <a:ext cx="4711816" cy="276999"/>
          </a:xfrm>
          <a:prstGeom prst="rect">
            <a:avLst/>
          </a:prstGeom>
          <a:noFill/>
        </p:spPr>
        <p:txBody>
          <a:bodyPr wrap="square" rtlCol="0">
            <a:spAutoFit/>
          </a:bodyPr>
          <a:lstStyle/>
          <a:p>
            <a:r>
              <a:rPr lang="fr-FR" sz="1200" dirty="0"/>
              <a:t>Project number 2020-1-FR01-KA204-079823</a:t>
            </a:r>
          </a:p>
        </p:txBody>
      </p:sp>
      <p:sp>
        <p:nvSpPr>
          <p:cNvPr id="7" name="CasellaDiTesto 6">
            <a:extLst>
              <a:ext uri="{FF2B5EF4-FFF2-40B4-BE49-F238E27FC236}">
                <a16:creationId xmlns:a16="http://schemas.microsoft.com/office/drawing/2014/main" id="{22218AC5-71FF-4806-8252-ACEADB6FEB93}"/>
              </a:ext>
            </a:extLst>
          </p:cNvPr>
          <p:cNvSpPr txBox="1"/>
          <p:nvPr/>
        </p:nvSpPr>
        <p:spPr>
          <a:xfrm>
            <a:off x="1992691" y="1095980"/>
            <a:ext cx="9079484" cy="707886"/>
          </a:xfrm>
          <a:prstGeom prst="rect">
            <a:avLst/>
          </a:prstGeom>
          <a:noFill/>
        </p:spPr>
        <p:txBody>
          <a:bodyPr wrap="square">
            <a:spAutoFit/>
          </a:bodyPr>
          <a:lstStyle/>
          <a:p>
            <a:r>
              <a:rPr lang="el-GR" sz="2000" b="0" i="0" dirty="0">
                <a:effectLst/>
                <a:latin typeface="Calibri" panose="020F0502020204030204" pitchFamily="34" charset="0"/>
                <a:cs typeface="Calibri" panose="020F0502020204030204" pitchFamily="34" charset="0"/>
              </a:rPr>
              <a:t>Πώς </a:t>
            </a:r>
            <a:r>
              <a:rPr lang="el-GR" sz="2000" dirty="0">
                <a:latin typeface="Calibri" panose="020F0502020204030204" pitchFamily="34" charset="0"/>
                <a:cs typeface="Calibri" panose="020F0502020204030204" pitchFamily="34" charset="0"/>
              </a:rPr>
              <a:t>μ</a:t>
            </a:r>
            <a:r>
              <a:rPr lang="el-GR" sz="2000" b="0" i="0" dirty="0">
                <a:effectLst/>
                <a:latin typeface="Calibri" panose="020F0502020204030204" pitchFamily="34" charset="0"/>
                <a:cs typeface="Calibri" panose="020F0502020204030204" pitchFamily="34" charset="0"/>
              </a:rPr>
              <a:t>εταφέρεται η εκπαίδευση στις τέχνες σε φαινομενικά άσχετες γνωστικές ικανότητες;</a:t>
            </a:r>
            <a:endParaRPr lang="en-US" sz="2000" b="0" i="0" dirty="0">
              <a:effectLst/>
              <a:latin typeface="Calibri" panose="020F0502020204030204" pitchFamily="34" charset="0"/>
              <a:cs typeface="Calibri" panose="020F0502020204030204" pitchFamily="34" charset="0"/>
            </a:endParaRPr>
          </a:p>
        </p:txBody>
      </p:sp>
      <p:sp>
        <p:nvSpPr>
          <p:cNvPr id="9" name="CasellaDiTesto 8">
            <a:extLst>
              <a:ext uri="{FF2B5EF4-FFF2-40B4-BE49-F238E27FC236}">
                <a16:creationId xmlns:a16="http://schemas.microsoft.com/office/drawing/2014/main" id="{634B795A-E611-490C-8125-B9B0D6DAB45D}"/>
              </a:ext>
            </a:extLst>
          </p:cNvPr>
          <p:cNvSpPr txBox="1"/>
          <p:nvPr/>
        </p:nvSpPr>
        <p:spPr>
          <a:xfrm>
            <a:off x="4624432" y="2458556"/>
            <a:ext cx="8219044" cy="400110"/>
          </a:xfrm>
          <a:prstGeom prst="rect">
            <a:avLst/>
          </a:prstGeom>
          <a:noFill/>
        </p:spPr>
        <p:txBody>
          <a:bodyPr wrap="square">
            <a:spAutoFit/>
          </a:bodyPr>
          <a:lstStyle/>
          <a:p>
            <a:r>
              <a:rPr lang="el-GR" sz="2000" b="1" i="0" dirty="0">
                <a:effectLst/>
                <a:latin typeface="Calibri" panose="020F0502020204030204" pitchFamily="34" charset="0"/>
                <a:cs typeface="Calibri" panose="020F0502020204030204" pitchFamily="34" charset="0"/>
              </a:rPr>
              <a:t>Οι ερευνητές βρίσκουν στοιχεία για το πως</a:t>
            </a:r>
            <a:r>
              <a:rPr lang="en-US" sz="2000" b="1" i="0" dirty="0">
                <a:effectLst/>
                <a:latin typeface="Calibri" panose="020F0502020204030204" pitchFamily="34" charset="0"/>
                <a:cs typeface="Calibri" panose="020F0502020204030204" pitchFamily="34" charset="0"/>
              </a:rPr>
              <a:t> </a:t>
            </a:r>
            <a:r>
              <a:rPr lang="el-GR" sz="2000" b="1" i="0" dirty="0">
                <a:effectLst/>
                <a:latin typeface="Calibri" panose="020F0502020204030204" pitchFamily="34" charset="0"/>
                <a:cs typeface="Calibri" panose="020F0502020204030204" pitchFamily="34" charset="0"/>
              </a:rPr>
              <a:t>γίνεται!!</a:t>
            </a:r>
            <a:endParaRPr lang="it-IT" sz="2000" b="1" dirty="0">
              <a:latin typeface="Calibri" panose="020F0502020204030204" pitchFamily="34" charset="0"/>
              <a:cs typeface="Calibri" panose="020F0502020204030204" pitchFamily="34" charset="0"/>
            </a:endParaRPr>
          </a:p>
        </p:txBody>
      </p:sp>
      <p:sp>
        <p:nvSpPr>
          <p:cNvPr id="11" name="CasellaDiTesto 10">
            <a:extLst>
              <a:ext uri="{FF2B5EF4-FFF2-40B4-BE49-F238E27FC236}">
                <a16:creationId xmlns:a16="http://schemas.microsoft.com/office/drawing/2014/main" id="{E1811B40-6BD5-4DF5-85A7-0EC1E099A059}"/>
              </a:ext>
            </a:extLst>
          </p:cNvPr>
          <p:cNvSpPr txBox="1"/>
          <p:nvPr/>
        </p:nvSpPr>
        <p:spPr>
          <a:xfrm>
            <a:off x="252301" y="5827370"/>
            <a:ext cx="6094602" cy="230832"/>
          </a:xfrm>
          <a:prstGeom prst="rect">
            <a:avLst/>
          </a:prstGeom>
          <a:noFill/>
        </p:spPr>
        <p:txBody>
          <a:bodyPr wrap="square">
            <a:spAutoFit/>
          </a:bodyPr>
          <a:lstStyle/>
          <a:p>
            <a:r>
              <a:rPr lang="en-US" sz="900" b="0" i="0" u="none" strike="noStrike" dirty="0">
                <a:solidFill>
                  <a:srgbClr val="E23600"/>
                </a:solidFill>
                <a:effectLst/>
                <a:hlinkClick r:id="rId4"/>
              </a:rPr>
              <a:t>"New Orleans Art Education Conference"</a:t>
            </a:r>
            <a:r>
              <a:rPr lang="en-US" sz="900" b="0" i="0" dirty="0">
                <a:solidFill>
                  <a:srgbClr val="333333"/>
                </a:solidFill>
                <a:effectLst/>
              </a:rPr>
              <a:t> by </a:t>
            </a:r>
            <a:r>
              <a:rPr lang="en-US" sz="900" b="0" i="0" u="none" strike="noStrike" dirty="0" err="1">
                <a:solidFill>
                  <a:srgbClr val="E23600"/>
                </a:solidFill>
                <a:effectLst/>
                <a:hlinkClick r:id="rId5"/>
              </a:rPr>
              <a:t>mbtphoto</a:t>
            </a:r>
            <a:r>
              <a:rPr lang="en-US" sz="900" b="0" i="0" u="none" strike="noStrike" dirty="0">
                <a:solidFill>
                  <a:srgbClr val="E23600"/>
                </a:solidFill>
                <a:effectLst/>
                <a:hlinkClick r:id="rId5"/>
              </a:rPr>
              <a:t> (away a lot)</a:t>
            </a:r>
            <a:r>
              <a:rPr lang="en-US" sz="900" b="0" i="0" dirty="0">
                <a:solidFill>
                  <a:srgbClr val="333333"/>
                </a:solidFill>
                <a:effectLst/>
              </a:rPr>
              <a:t> is licensed under </a:t>
            </a:r>
            <a:r>
              <a:rPr lang="en-US" sz="900" b="0" i="0" u="none" strike="noStrike" dirty="0">
                <a:solidFill>
                  <a:srgbClr val="E23600"/>
                </a:solidFill>
                <a:effectLst/>
                <a:hlinkClick r:id="rId6"/>
              </a:rPr>
              <a:t>CC BY-ND 2.0</a:t>
            </a:r>
            <a:endParaRPr lang="it-IT" sz="900" dirty="0"/>
          </a:p>
        </p:txBody>
      </p:sp>
      <p:pic>
        <p:nvPicPr>
          <p:cNvPr id="13" name="Immagine 12">
            <a:extLst>
              <a:ext uri="{FF2B5EF4-FFF2-40B4-BE49-F238E27FC236}">
                <a16:creationId xmlns:a16="http://schemas.microsoft.com/office/drawing/2014/main" id="{96250D35-2821-4CBA-A959-AA4D5E1D44B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05587" y="2146791"/>
            <a:ext cx="2672797" cy="3625831"/>
          </a:xfrm>
          <a:prstGeom prst="rect">
            <a:avLst/>
          </a:prstGeom>
        </p:spPr>
      </p:pic>
      <p:sp>
        <p:nvSpPr>
          <p:cNvPr id="15" name="CasellaDiTesto 14">
            <a:extLst>
              <a:ext uri="{FF2B5EF4-FFF2-40B4-BE49-F238E27FC236}">
                <a16:creationId xmlns:a16="http://schemas.microsoft.com/office/drawing/2014/main" id="{FCCC7935-9E6A-4C81-A28F-02968F5DBECF}"/>
              </a:ext>
            </a:extLst>
          </p:cNvPr>
          <p:cNvSpPr txBox="1"/>
          <p:nvPr/>
        </p:nvSpPr>
        <p:spPr>
          <a:xfrm>
            <a:off x="4624432" y="3642161"/>
            <a:ext cx="6094602" cy="1323439"/>
          </a:xfrm>
          <a:prstGeom prst="rect">
            <a:avLst/>
          </a:prstGeom>
          <a:noFill/>
        </p:spPr>
        <p:txBody>
          <a:bodyPr wrap="square">
            <a:spAutoFit/>
          </a:bodyPr>
          <a:lstStyle/>
          <a:p>
            <a:pPr algn="just"/>
            <a:r>
              <a:rPr lang="el-GR" sz="2000" dirty="0">
                <a:latin typeface="Calibri  "/>
              </a:rPr>
              <a:t>Στους ενήλικες, αυτού του είδους η δραστηριότητα μπορεί, απελευθερώνοντας το ασυνείδητο, να ανακουφίσει καταστάσεις άγχους και υπαρξιακών προβλημάτων και να οξύνει τις γνωστικές δεξιότητες</a:t>
            </a:r>
            <a:endParaRPr lang="it-IT" sz="2000" dirty="0">
              <a:latin typeface="Calibri  "/>
            </a:endParaRPr>
          </a:p>
        </p:txBody>
      </p:sp>
    </p:spTree>
    <p:extLst>
      <p:ext uri="{BB962C8B-B14F-4D97-AF65-F5344CB8AC3E}">
        <p14:creationId xmlns:p14="http://schemas.microsoft.com/office/powerpoint/2010/main" val="2928490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p:nvPr/>
        </p:nvPicPr>
        <p:blipFill>
          <a:blip r:embed="rId2" cstate="print">
            <a:extLst>
              <a:ext uri="{28A0092B-C50C-407E-A947-70E740481C1C}">
                <a14:useLocalDpi xmlns:a14="http://schemas.microsoft.com/office/drawing/2010/main" val="0"/>
              </a:ext>
            </a:extLst>
          </a:blip>
          <a:stretch>
            <a:fillRect/>
          </a:stretch>
        </p:blipFill>
        <p:spPr>
          <a:xfrm>
            <a:off x="331940" y="0"/>
            <a:ext cx="1435564" cy="1552183"/>
          </a:xfrm>
          <a:prstGeom prst="rect">
            <a:avLst/>
          </a:prstGeom>
          <a:solidFill>
            <a:srgbClr val="00B84F"/>
          </a:solidFill>
        </p:spPr>
      </p:pic>
      <p:pic>
        <p:nvPicPr>
          <p:cNvPr id="6" name="Image 5"/>
          <p:cNvPicPr/>
          <p:nvPr/>
        </p:nvPicPr>
        <p:blipFill rotWithShape="1">
          <a:blip r:embed="rId3" cstate="print">
            <a:extLst>
              <a:ext uri="{28A0092B-C50C-407E-A947-70E740481C1C}">
                <a14:useLocalDpi xmlns:a14="http://schemas.microsoft.com/office/drawing/2010/main" val="0"/>
              </a:ext>
            </a:extLst>
          </a:blip>
          <a:srcRect l="26347" t="4802" r="-1" b="1"/>
          <a:stretch/>
        </p:blipFill>
        <p:spPr>
          <a:xfrm>
            <a:off x="8999220" y="5978128"/>
            <a:ext cx="3017520" cy="853440"/>
          </a:xfrm>
          <a:prstGeom prst="rect">
            <a:avLst/>
          </a:prstGeom>
        </p:spPr>
      </p:pic>
      <p:sp>
        <p:nvSpPr>
          <p:cNvPr id="3" name="ZoneTexte 2"/>
          <p:cNvSpPr txBox="1"/>
          <p:nvPr/>
        </p:nvSpPr>
        <p:spPr>
          <a:xfrm>
            <a:off x="3375764" y="312214"/>
            <a:ext cx="5774499" cy="1077218"/>
          </a:xfrm>
          <a:prstGeom prst="rect">
            <a:avLst/>
          </a:prstGeom>
          <a:noFill/>
        </p:spPr>
        <p:txBody>
          <a:bodyPr wrap="square" rtlCol="0">
            <a:spAutoFit/>
          </a:bodyPr>
          <a:lstStyle/>
          <a:p>
            <a:pPr algn="ctr"/>
            <a:r>
              <a:rPr lang="el-GR" sz="3200" b="1" dirty="0"/>
              <a:t>ΟΦΕΛΗ ΤΗΣ ΤΕΧΝΗΣ ΣΤΗ ΠΡΟΣΟΧΗ</a:t>
            </a:r>
            <a:endParaRPr lang="fr-FR" sz="3200" b="1" dirty="0"/>
          </a:p>
        </p:txBody>
      </p:sp>
      <p:sp>
        <p:nvSpPr>
          <p:cNvPr id="8" name="ZoneTexte 7"/>
          <p:cNvSpPr txBox="1"/>
          <p:nvPr/>
        </p:nvSpPr>
        <p:spPr>
          <a:xfrm>
            <a:off x="413359" y="6554569"/>
            <a:ext cx="4711816" cy="276999"/>
          </a:xfrm>
          <a:prstGeom prst="rect">
            <a:avLst/>
          </a:prstGeom>
          <a:noFill/>
        </p:spPr>
        <p:txBody>
          <a:bodyPr wrap="square" rtlCol="0">
            <a:spAutoFit/>
          </a:bodyPr>
          <a:lstStyle/>
          <a:p>
            <a:r>
              <a:rPr lang="fr-FR" sz="1200" dirty="0"/>
              <a:t>Project number 2020-1-FR01-KA204-079823</a:t>
            </a:r>
          </a:p>
        </p:txBody>
      </p:sp>
      <p:sp>
        <p:nvSpPr>
          <p:cNvPr id="7" name="CasellaDiTesto 6">
            <a:extLst>
              <a:ext uri="{FF2B5EF4-FFF2-40B4-BE49-F238E27FC236}">
                <a16:creationId xmlns:a16="http://schemas.microsoft.com/office/drawing/2014/main" id="{A5AADABE-3362-46DC-9A3E-4257B21E6AF6}"/>
              </a:ext>
            </a:extLst>
          </p:cNvPr>
          <p:cNvSpPr txBox="1"/>
          <p:nvPr/>
        </p:nvSpPr>
        <p:spPr>
          <a:xfrm>
            <a:off x="606104" y="1806606"/>
            <a:ext cx="6094602" cy="2862322"/>
          </a:xfrm>
          <a:prstGeom prst="rect">
            <a:avLst/>
          </a:prstGeom>
          <a:noFill/>
        </p:spPr>
        <p:txBody>
          <a:bodyPr wrap="square">
            <a:spAutoFit/>
          </a:bodyPr>
          <a:lstStyle/>
          <a:p>
            <a:pPr algn="just"/>
            <a:r>
              <a:rPr lang="el-GR" sz="2000" dirty="0">
                <a:latin typeface="Calibri  "/>
              </a:rPr>
              <a:t>Τα </a:t>
            </a:r>
            <a:r>
              <a:rPr lang="el-GR" sz="2000" b="1" dirty="0">
                <a:latin typeface="Calibri  "/>
              </a:rPr>
              <a:t>οφέλη της θέασης </a:t>
            </a:r>
            <a:r>
              <a:rPr lang="el-GR" sz="2000" dirty="0">
                <a:latin typeface="Calibri  "/>
              </a:rPr>
              <a:t>καλλιτεχνικών έργων είναι αμέτρητα. Σύμφωνα με μια μελέτη που διεξήχθη από το Πανεπιστήμιο του </a:t>
            </a:r>
            <a:r>
              <a:rPr lang="el-GR" sz="2000" dirty="0" err="1">
                <a:latin typeface="Calibri  "/>
              </a:rPr>
              <a:t>Westminster</a:t>
            </a:r>
            <a:r>
              <a:rPr lang="el-GR" sz="2000" dirty="0">
                <a:latin typeface="Calibri  "/>
              </a:rPr>
              <a:t>, οι συμμετέχοντες που επισκέφθηκαν μια γκαλερί τέχνης κατά το μεσημεριανό τους διάλειμμα ανέφεραν ότι ένιωθαν λιγότερο αγχωμένοι και πιο συγκεντρωμένοι μετά.  Είχαν χαμηλότερες συγκεντρώσεις </a:t>
            </a:r>
            <a:r>
              <a:rPr lang="el-GR" sz="2000" dirty="0" err="1">
                <a:latin typeface="Calibri  "/>
              </a:rPr>
              <a:t>κορτιζόλης</a:t>
            </a:r>
            <a:r>
              <a:rPr lang="el-GR" sz="2000" dirty="0">
                <a:latin typeface="Calibri  "/>
              </a:rPr>
              <a:t>, της ορμόνης του στρες, μετά από μόλις 35 λεπτά περιπλάνησης στη γκαλερί.</a:t>
            </a:r>
            <a:endParaRPr lang="it-IT" sz="2000" dirty="0">
              <a:latin typeface="Calibri  "/>
            </a:endParaRPr>
          </a:p>
        </p:txBody>
      </p:sp>
      <p:pic>
        <p:nvPicPr>
          <p:cNvPr id="9" name="Immagine 8">
            <a:extLst>
              <a:ext uri="{FF2B5EF4-FFF2-40B4-BE49-F238E27FC236}">
                <a16:creationId xmlns:a16="http://schemas.microsoft.com/office/drawing/2014/main" id="{4CD3B0B1-9433-40A3-AD94-653D398659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1260" y="2250962"/>
            <a:ext cx="4598588" cy="3447875"/>
          </a:xfrm>
          <a:prstGeom prst="rect">
            <a:avLst/>
          </a:prstGeom>
        </p:spPr>
      </p:pic>
    </p:spTree>
    <p:extLst>
      <p:ext uri="{BB962C8B-B14F-4D97-AF65-F5344CB8AC3E}">
        <p14:creationId xmlns:p14="http://schemas.microsoft.com/office/powerpoint/2010/main" val="2316944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p:nvPr/>
        </p:nvPicPr>
        <p:blipFill>
          <a:blip r:embed="rId2" cstate="print">
            <a:extLst>
              <a:ext uri="{28A0092B-C50C-407E-A947-70E740481C1C}">
                <a14:useLocalDpi xmlns:a14="http://schemas.microsoft.com/office/drawing/2010/main" val="0"/>
              </a:ext>
            </a:extLst>
          </a:blip>
          <a:stretch>
            <a:fillRect/>
          </a:stretch>
        </p:blipFill>
        <p:spPr>
          <a:xfrm>
            <a:off x="331940" y="0"/>
            <a:ext cx="1435564" cy="1552183"/>
          </a:xfrm>
          <a:prstGeom prst="rect">
            <a:avLst/>
          </a:prstGeom>
          <a:solidFill>
            <a:srgbClr val="00B84F"/>
          </a:solidFill>
        </p:spPr>
      </p:pic>
      <p:pic>
        <p:nvPicPr>
          <p:cNvPr id="6" name="Image 5"/>
          <p:cNvPicPr/>
          <p:nvPr/>
        </p:nvPicPr>
        <p:blipFill rotWithShape="1">
          <a:blip r:embed="rId3" cstate="print">
            <a:extLst>
              <a:ext uri="{28A0092B-C50C-407E-A947-70E740481C1C}">
                <a14:useLocalDpi xmlns:a14="http://schemas.microsoft.com/office/drawing/2010/main" val="0"/>
              </a:ext>
            </a:extLst>
          </a:blip>
          <a:srcRect l="26347" t="4802" r="-1" b="1"/>
          <a:stretch/>
        </p:blipFill>
        <p:spPr>
          <a:xfrm>
            <a:off x="8999220" y="5978128"/>
            <a:ext cx="3017520" cy="853440"/>
          </a:xfrm>
          <a:prstGeom prst="rect">
            <a:avLst/>
          </a:prstGeom>
        </p:spPr>
      </p:pic>
      <p:sp>
        <p:nvSpPr>
          <p:cNvPr id="3" name="ZoneTexte 2"/>
          <p:cNvSpPr txBox="1"/>
          <p:nvPr/>
        </p:nvSpPr>
        <p:spPr>
          <a:xfrm>
            <a:off x="3375764" y="312214"/>
            <a:ext cx="5774499" cy="1077218"/>
          </a:xfrm>
          <a:prstGeom prst="rect">
            <a:avLst/>
          </a:prstGeom>
          <a:noFill/>
        </p:spPr>
        <p:txBody>
          <a:bodyPr wrap="square" rtlCol="0">
            <a:spAutoFit/>
          </a:bodyPr>
          <a:lstStyle/>
          <a:p>
            <a:pPr algn="ctr"/>
            <a:r>
              <a:rPr lang="el-GR" sz="3200" b="1" dirty="0"/>
              <a:t>ΟΦΕΛΗ ΤΗΣ ΤΕΧΝΗΣ ΣΤΗ ΠΡΟΣΟΧΗ</a:t>
            </a:r>
            <a:endParaRPr lang="fr-FR" sz="3200" b="1" dirty="0"/>
          </a:p>
        </p:txBody>
      </p:sp>
      <p:sp>
        <p:nvSpPr>
          <p:cNvPr id="8" name="ZoneTexte 7"/>
          <p:cNvSpPr txBox="1"/>
          <p:nvPr/>
        </p:nvSpPr>
        <p:spPr>
          <a:xfrm>
            <a:off x="413359" y="6554569"/>
            <a:ext cx="4711816" cy="276999"/>
          </a:xfrm>
          <a:prstGeom prst="rect">
            <a:avLst/>
          </a:prstGeom>
          <a:noFill/>
        </p:spPr>
        <p:txBody>
          <a:bodyPr wrap="square" rtlCol="0">
            <a:spAutoFit/>
          </a:bodyPr>
          <a:lstStyle/>
          <a:p>
            <a:r>
              <a:rPr lang="fr-FR" sz="1200" dirty="0"/>
              <a:t>Project number 2020-1-FR01-KA204-079823</a:t>
            </a:r>
          </a:p>
        </p:txBody>
      </p:sp>
      <p:sp>
        <p:nvSpPr>
          <p:cNvPr id="7" name="CasellaDiTesto 6">
            <a:extLst>
              <a:ext uri="{FF2B5EF4-FFF2-40B4-BE49-F238E27FC236}">
                <a16:creationId xmlns:a16="http://schemas.microsoft.com/office/drawing/2014/main" id="{A5AADABE-3362-46DC-9A3E-4257B21E6AF6}"/>
              </a:ext>
            </a:extLst>
          </p:cNvPr>
          <p:cNvSpPr txBox="1"/>
          <p:nvPr/>
        </p:nvSpPr>
        <p:spPr>
          <a:xfrm>
            <a:off x="5557416" y="1944842"/>
            <a:ext cx="6094602" cy="3477875"/>
          </a:xfrm>
          <a:prstGeom prst="rect">
            <a:avLst/>
          </a:prstGeom>
          <a:noFill/>
        </p:spPr>
        <p:txBody>
          <a:bodyPr wrap="square">
            <a:spAutoFit/>
          </a:bodyPr>
          <a:lstStyle/>
          <a:p>
            <a:pPr algn="just"/>
            <a:r>
              <a:rPr lang="el-GR" sz="2000" i="1" dirty="0">
                <a:latin typeface="Calibri  "/>
              </a:rPr>
              <a:t>Η </a:t>
            </a:r>
            <a:r>
              <a:rPr lang="el-GR" sz="2000" b="1" i="1" dirty="0">
                <a:latin typeface="Calibri  "/>
              </a:rPr>
              <a:t>θεραπεία</a:t>
            </a:r>
            <a:r>
              <a:rPr lang="el-GR" sz="2000" i="1" dirty="0">
                <a:latin typeface="Calibri  "/>
              </a:rPr>
              <a:t> μέσω της τέχνης βελτιώνει επίσης την ποιότητα ζωής των ασθενών με άνοια και ανακουφίζει όσους πάσχουν από χρόνιες παθήσεις. Για τους ασθενείς με άνοια, η δημιουργία έργων τέχνης ενισχύει τις γνωστικές δεξιότητες και τη μνήμη, απαλύνοντας ταυτόχρονα τα συμπτώματα της κατάθλιψης και του άγχους. Ο ιατρός </a:t>
            </a:r>
            <a:r>
              <a:rPr lang="el-GR" sz="2000" i="1" dirty="0" err="1">
                <a:latin typeface="Calibri  "/>
              </a:rPr>
              <a:t>Dr</a:t>
            </a:r>
            <a:r>
              <a:rPr lang="el-GR" sz="2000" i="1" dirty="0">
                <a:latin typeface="Calibri  "/>
              </a:rPr>
              <a:t>. </a:t>
            </a:r>
            <a:r>
              <a:rPr lang="el-GR" sz="2000" i="1" dirty="0" err="1">
                <a:latin typeface="Calibri  "/>
              </a:rPr>
              <a:t>Arnold</a:t>
            </a:r>
            <a:r>
              <a:rPr lang="el-GR" sz="2000" i="1" dirty="0">
                <a:latin typeface="Calibri  "/>
              </a:rPr>
              <a:t> </a:t>
            </a:r>
            <a:r>
              <a:rPr lang="el-GR" sz="2000" i="1" dirty="0" err="1">
                <a:latin typeface="Calibri  "/>
              </a:rPr>
              <a:t>Bresky</a:t>
            </a:r>
            <a:r>
              <a:rPr lang="el-GR" sz="2000" i="1" dirty="0">
                <a:latin typeface="Calibri  "/>
              </a:rPr>
              <a:t> έχει χρησιμοποιήσει την θεραπεία μέσω της τέχνης για να βοηθήσει πάσχοντες από άνοια και </a:t>
            </a:r>
            <a:r>
              <a:rPr lang="el-GR" sz="2000" i="1" dirty="0" err="1">
                <a:latin typeface="Calibri  "/>
              </a:rPr>
              <a:t>Αλτσχάιμερ</a:t>
            </a:r>
            <a:r>
              <a:rPr lang="el-GR" sz="2000" i="1" dirty="0">
                <a:latin typeface="Calibri  "/>
              </a:rPr>
              <a:t>, αναφέροντας ποσοστό επιτυχίας 70% στη βελτίωση της μνήμης των ασθενών του.</a:t>
            </a:r>
            <a:endParaRPr lang="it-IT" sz="2000" dirty="0">
              <a:latin typeface="Calibri  "/>
            </a:endParaRPr>
          </a:p>
        </p:txBody>
      </p:sp>
      <p:pic>
        <p:nvPicPr>
          <p:cNvPr id="4" name="Immagine 3">
            <a:extLst>
              <a:ext uri="{FF2B5EF4-FFF2-40B4-BE49-F238E27FC236}">
                <a16:creationId xmlns:a16="http://schemas.microsoft.com/office/drawing/2014/main" id="{D69DF8DD-B03B-4CC8-8385-AC070051952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9722" y="1961314"/>
            <a:ext cx="4020926" cy="2670146"/>
          </a:xfrm>
          <a:prstGeom prst="rect">
            <a:avLst/>
          </a:prstGeom>
        </p:spPr>
      </p:pic>
      <p:sp>
        <p:nvSpPr>
          <p:cNvPr id="11" name="CasellaDiTesto 10">
            <a:extLst>
              <a:ext uri="{FF2B5EF4-FFF2-40B4-BE49-F238E27FC236}">
                <a16:creationId xmlns:a16="http://schemas.microsoft.com/office/drawing/2014/main" id="{66835FF5-2AE9-40A4-820E-32EB2B871959}"/>
              </a:ext>
            </a:extLst>
          </p:cNvPr>
          <p:cNvSpPr txBox="1"/>
          <p:nvPr/>
        </p:nvSpPr>
        <p:spPr>
          <a:xfrm>
            <a:off x="572749" y="4677844"/>
            <a:ext cx="6094602" cy="230832"/>
          </a:xfrm>
          <a:prstGeom prst="rect">
            <a:avLst/>
          </a:prstGeom>
          <a:noFill/>
        </p:spPr>
        <p:txBody>
          <a:bodyPr wrap="square">
            <a:spAutoFit/>
          </a:bodyPr>
          <a:lstStyle/>
          <a:p>
            <a:r>
              <a:rPr lang="en-US" sz="900" b="0" i="0" u="none" strike="noStrike" dirty="0">
                <a:solidFill>
                  <a:srgbClr val="E23600"/>
                </a:solidFill>
                <a:effectLst/>
                <a:latin typeface="Calibri  "/>
                <a:hlinkClick r:id="rId5"/>
              </a:rPr>
              <a:t>"Art Therapy"</a:t>
            </a:r>
            <a:r>
              <a:rPr lang="en-US" sz="900" b="0" i="0" dirty="0">
                <a:solidFill>
                  <a:srgbClr val="333333"/>
                </a:solidFill>
                <a:effectLst/>
                <a:latin typeface="Calibri  "/>
              </a:rPr>
              <a:t> by </a:t>
            </a:r>
            <a:r>
              <a:rPr lang="en-US" sz="900" b="0" i="0" u="none" strike="noStrike" dirty="0" err="1">
                <a:solidFill>
                  <a:srgbClr val="E23600"/>
                </a:solidFill>
                <a:effectLst/>
                <a:latin typeface="Calibri  "/>
                <a:hlinkClick r:id="rId6"/>
              </a:rPr>
              <a:t>stuart</a:t>
            </a:r>
            <a:r>
              <a:rPr lang="en-US" sz="900" b="0" i="0" u="none" strike="noStrike" dirty="0">
                <a:solidFill>
                  <a:srgbClr val="E23600"/>
                </a:solidFill>
                <a:effectLst/>
                <a:latin typeface="Calibri  "/>
                <a:hlinkClick r:id="rId6"/>
              </a:rPr>
              <a:t> </a:t>
            </a:r>
            <a:r>
              <a:rPr lang="en-US" sz="900" b="0" i="0" u="none" strike="noStrike" dirty="0" err="1">
                <a:solidFill>
                  <a:srgbClr val="E23600"/>
                </a:solidFill>
                <a:effectLst/>
                <a:latin typeface="Calibri  "/>
                <a:hlinkClick r:id="rId6"/>
              </a:rPr>
              <a:t>mcalpine</a:t>
            </a:r>
            <a:r>
              <a:rPr lang="en-US" sz="900" b="0" i="0" u="none" strike="noStrike" dirty="0">
                <a:solidFill>
                  <a:srgbClr val="E23600"/>
                </a:solidFill>
                <a:effectLst/>
                <a:latin typeface="Calibri  "/>
                <a:hlinkClick r:id="rId6"/>
              </a:rPr>
              <a:t>.</a:t>
            </a:r>
            <a:r>
              <a:rPr lang="en-US" sz="900" b="0" i="0" dirty="0">
                <a:solidFill>
                  <a:srgbClr val="333333"/>
                </a:solidFill>
                <a:effectLst/>
                <a:latin typeface="Calibri  "/>
              </a:rPr>
              <a:t> is licensed under </a:t>
            </a:r>
            <a:r>
              <a:rPr lang="en-US" sz="900" b="0" i="0" u="none" strike="noStrike" dirty="0">
                <a:solidFill>
                  <a:srgbClr val="E23600"/>
                </a:solidFill>
                <a:effectLst/>
                <a:latin typeface="Calibri  "/>
                <a:hlinkClick r:id="rId7"/>
              </a:rPr>
              <a:t>CC BY 2.0</a:t>
            </a:r>
            <a:endParaRPr lang="it-IT" sz="900" dirty="0">
              <a:latin typeface="Calibri  "/>
            </a:endParaRPr>
          </a:p>
        </p:txBody>
      </p:sp>
    </p:spTree>
    <p:extLst>
      <p:ext uri="{BB962C8B-B14F-4D97-AF65-F5344CB8AC3E}">
        <p14:creationId xmlns:p14="http://schemas.microsoft.com/office/powerpoint/2010/main" val="3939588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p:nvPr/>
        </p:nvPicPr>
        <p:blipFill>
          <a:blip r:embed="rId2" cstate="print">
            <a:extLst>
              <a:ext uri="{28A0092B-C50C-407E-A947-70E740481C1C}">
                <a14:useLocalDpi xmlns:a14="http://schemas.microsoft.com/office/drawing/2010/main" val="0"/>
              </a:ext>
            </a:extLst>
          </a:blip>
          <a:stretch>
            <a:fillRect/>
          </a:stretch>
        </p:blipFill>
        <p:spPr>
          <a:xfrm>
            <a:off x="331940" y="0"/>
            <a:ext cx="1435564" cy="1552183"/>
          </a:xfrm>
          <a:prstGeom prst="rect">
            <a:avLst/>
          </a:prstGeom>
          <a:solidFill>
            <a:srgbClr val="00B84F"/>
          </a:solidFill>
        </p:spPr>
      </p:pic>
      <p:pic>
        <p:nvPicPr>
          <p:cNvPr id="6" name="Image 5"/>
          <p:cNvPicPr/>
          <p:nvPr/>
        </p:nvPicPr>
        <p:blipFill rotWithShape="1">
          <a:blip r:embed="rId3" cstate="print">
            <a:extLst>
              <a:ext uri="{28A0092B-C50C-407E-A947-70E740481C1C}">
                <a14:useLocalDpi xmlns:a14="http://schemas.microsoft.com/office/drawing/2010/main" val="0"/>
              </a:ext>
            </a:extLst>
          </a:blip>
          <a:srcRect l="26347" t="4802" r="-1" b="1"/>
          <a:stretch/>
        </p:blipFill>
        <p:spPr>
          <a:xfrm>
            <a:off x="8999220" y="5978128"/>
            <a:ext cx="3017520" cy="853440"/>
          </a:xfrm>
          <a:prstGeom prst="rect">
            <a:avLst/>
          </a:prstGeom>
        </p:spPr>
      </p:pic>
      <p:sp>
        <p:nvSpPr>
          <p:cNvPr id="3" name="ZoneTexte 2"/>
          <p:cNvSpPr txBox="1"/>
          <p:nvPr/>
        </p:nvSpPr>
        <p:spPr>
          <a:xfrm>
            <a:off x="2673807" y="318849"/>
            <a:ext cx="6844385" cy="584775"/>
          </a:xfrm>
          <a:prstGeom prst="rect">
            <a:avLst/>
          </a:prstGeom>
          <a:noFill/>
        </p:spPr>
        <p:txBody>
          <a:bodyPr wrap="square" rtlCol="0">
            <a:spAutoFit/>
          </a:bodyPr>
          <a:lstStyle/>
          <a:p>
            <a:pPr algn="ctr"/>
            <a:r>
              <a:rPr lang="el-GR" sz="3200" b="1" dirty="0"/>
              <a:t>ΤΑ ΟΦΕΛΗ ΤΗΣ ΤΕΧΝΗΣ ΣΤΗ ΠΡΟΣΟΧΗ</a:t>
            </a:r>
            <a:endParaRPr lang="fr-FR" sz="3200" b="1" dirty="0"/>
          </a:p>
        </p:txBody>
      </p:sp>
      <p:sp>
        <p:nvSpPr>
          <p:cNvPr id="8" name="ZoneTexte 7"/>
          <p:cNvSpPr txBox="1"/>
          <p:nvPr/>
        </p:nvSpPr>
        <p:spPr>
          <a:xfrm>
            <a:off x="413359" y="6554569"/>
            <a:ext cx="4711816" cy="276999"/>
          </a:xfrm>
          <a:prstGeom prst="rect">
            <a:avLst/>
          </a:prstGeom>
          <a:noFill/>
        </p:spPr>
        <p:txBody>
          <a:bodyPr wrap="square" rtlCol="0">
            <a:spAutoFit/>
          </a:bodyPr>
          <a:lstStyle/>
          <a:p>
            <a:r>
              <a:rPr lang="fr-FR" sz="1200" dirty="0"/>
              <a:t>Project number 2020-1-FR01-KA204-079823</a:t>
            </a:r>
          </a:p>
        </p:txBody>
      </p:sp>
      <p:sp>
        <p:nvSpPr>
          <p:cNvPr id="10" name="CasellaDiTesto 9">
            <a:extLst>
              <a:ext uri="{FF2B5EF4-FFF2-40B4-BE49-F238E27FC236}">
                <a16:creationId xmlns:a16="http://schemas.microsoft.com/office/drawing/2014/main" id="{892D05B1-5878-4CF5-9367-332961C68287}"/>
              </a:ext>
            </a:extLst>
          </p:cNvPr>
          <p:cNvSpPr txBox="1"/>
          <p:nvPr/>
        </p:nvSpPr>
        <p:spPr>
          <a:xfrm>
            <a:off x="1767503" y="1353277"/>
            <a:ext cx="8405768" cy="2123658"/>
          </a:xfrm>
          <a:prstGeom prst="rect">
            <a:avLst/>
          </a:prstGeom>
          <a:noFill/>
        </p:spPr>
        <p:txBody>
          <a:bodyPr wrap="square">
            <a:spAutoFit/>
          </a:bodyPr>
          <a:lstStyle/>
          <a:p>
            <a:r>
              <a:rPr lang="el-GR" sz="2200" dirty="0">
                <a:latin typeface="Cailbri  "/>
              </a:rPr>
              <a:t>Έχει διαπιστωθεί ότι η Θεραπεία μέσω της Τέχνης εξουδετερώνει τη </a:t>
            </a:r>
            <a:r>
              <a:rPr lang="el-GR" sz="2200" dirty="0" err="1">
                <a:latin typeface="Cailbri  "/>
              </a:rPr>
              <a:t>νευροψυχολογική</a:t>
            </a:r>
            <a:r>
              <a:rPr lang="el-GR" sz="2200" dirty="0">
                <a:latin typeface="Cailbri  "/>
              </a:rPr>
              <a:t> διαδικασία γήρανσης σε ασθενείς που πάσχουν από </a:t>
            </a:r>
            <a:r>
              <a:rPr lang="el-GR" sz="2200" dirty="0" err="1">
                <a:latin typeface="Cailbri  "/>
              </a:rPr>
              <a:t>Αλτσχάιμερ</a:t>
            </a:r>
            <a:r>
              <a:rPr lang="el-GR" sz="2200" dirty="0">
                <a:latin typeface="Cailbri  "/>
              </a:rPr>
              <a:t> ή άλλες μορφές γεροντικής άνοιας. Τα συμπτώματα της κατάθλιψης μειώνονται, όπως και η απώλεια μνήμης.</a:t>
            </a:r>
          </a:p>
          <a:p>
            <a:endParaRPr lang="el-GR" sz="2200" dirty="0">
              <a:latin typeface="Cailbri  "/>
            </a:endParaRPr>
          </a:p>
          <a:p>
            <a:r>
              <a:rPr lang="el-GR" sz="2200" dirty="0">
                <a:latin typeface="Cailbri  "/>
              </a:rPr>
              <a:t>Η θεραπεία τέχνης βοηθά στη μείωση:</a:t>
            </a:r>
            <a:endParaRPr lang="it-IT" sz="2200" dirty="0">
              <a:latin typeface="Cailbri  "/>
            </a:endParaRPr>
          </a:p>
        </p:txBody>
      </p:sp>
      <p:graphicFrame>
        <p:nvGraphicFramePr>
          <p:cNvPr id="9" name="Diagramma 8">
            <a:extLst>
              <a:ext uri="{FF2B5EF4-FFF2-40B4-BE49-F238E27FC236}">
                <a16:creationId xmlns:a16="http://schemas.microsoft.com/office/drawing/2014/main" id="{C04AF114-D1D6-4F67-A721-245B453B64C2}"/>
              </a:ext>
            </a:extLst>
          </p:cNvPr>
          <p:cNvGraphicFramePr/>
          <p:nvPr>
            <p:extLst>
              <p:ext uri="{D42A27DB-BD31-4B8C-83A1-F6EECF244321}">
                <p14:modId xmlns:p14="http://schemas.microsoft.com/office/powerpoint/2010/main" val="1341012029"/>
              </p:ext>
            </p:extLst>
          </p:nvPr>
        </p:nvGraphicFramePr>
        <p:xfrm>
          <a:off x="3537114" y="2849301"/>
          <a:ext cx="4866547" cy="34328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06626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p:nvPr/>
        </p:nvPicPr>
        <p:blipFill>
          <a:blip r:embed="rId2" cstate="print">
            <a:extLst>
              <a:ext uri="{28A0092B-C50C-407E-A947-70E740481C1C}">
                <a14:useLocalDpi xmlns:a14="http://schemas.microsoft.com/office/drawing/2010/main" val="0"/>
              </a:ext>
            </a:extLst>
          </a:blip>
          <a:stretch>
            <a:fillRect/>
          </a:stretch>
        </p:blipFill>
        <p:spPr>
          <a:xfrm>
            <a:off x="331940" y="0"/>
            <a:ext cx="1435564" cy="1552183"/>
          </a:xfrm>
          <a:prstGeom prst="rect">
            <a:avLst/>
          </a:prstGeom>
          <a:solidFill>
            <a:srgbClr val="00B84F"/>
          </a:solidFill>
        </p:spPr>
      </p:pic>
      <p:pic>
        <p:nvPicPr>
          <p:cNvPr id="6" name="Image 5"/>
          <p:cNvPicPr/>
          <p:nvPr/>
        </p:nvPicPr>
        <p:blipFill rotWithShape="1">
          <a:blip r:embed="rId3" cstate="print">
            <a:extLst>
              <a:ext uri="{28A0092B-C50C-407E-A947-70E740481C1C}">
                <a14:useLocalDpi xmlns:a14="http://schemas.microsoft.com/office/drawing/2010/main" val="0"/>
              </a:ext>
            </a:extLst>
          </a:blip>
          <a:srcRect l="26347" t="4802" r="-1" b="1"/>
          <a:stretch/>
        </p:blipFill>
        <p:spPr>
          <a:xfrm>
            <a:off x="8999220" y="5978128"/>
            <a:ext cx="3017520" cy="853440"/>
          </a:xfrm>
          <a:prstGeom prst="rect">
            <a:avLst/>
          </a:prstGeom>
        </p:spPr>
      </p:pic>
      <p:sp>
        <p:nvSpPr>
          <p:cNvPr id="3" name="ZoneTexte 2"/>
          <p:cNvSpPr txBox="1"/>
          <p:nvPr/>
        </p:nvSpPr>
        <p:spPr>
          <a:xfrm>
            <a:off x="2693686" y="348418"/>
            <a:ext cx="680462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3200" b="1" i="0" u="none" strike="noStrike" kern="1200" cap="none" spc="0" normalizeH="0" baseline="0" noProof="0" dirty="0">
                <a:ln>
                  <a:noFill/>
                </a:ln>
                <a:solidFill>
                  <a:prstClr val="black"/>
                </a:solidFill>
                <a:effectLst/>
                <a:uLnTx/>
                <a:uFillTx/>
                <a:latin typeface="Calibri" panose="020F0502020204030204"/>
                <a:ea typeface="+mn-ea"/>
                <a:cs typeface="+mn-cs"/>
              </a:rPr>
              <a:t>ΤΑ ΟΦΕΛΗ ΤΗΣ ΤΕΧΝΗΣ ΣΤΗ ΠΡΟΣΟΧΗ</a:t>
            </a:r>
            <a:endParaRPr kumimoji="0" lang="fr-FR"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ZoneTexte 7"/>
          <p:cNvSpPr txBox="1"/>
          <p:nvPr/>
        </p:nvSpPr>
        <p:spPr>
          <a:xfrm>
            <a:off x="413359" y="6554569"/>
            <a:ext cx="4711816" cy="276999"/>
          </a:xfrm>
          <a:prstGeom prst="rect">
            <a:avLst/>
          </a:prstGeom>
          <a:noFill/>
        </p:spPr>
        <p:txBody>
          <a:bodyPr wrap="square" rtlCol="0">
            <a:spAutoFit/>
          </a:bodyPr>
          <a:lstStyle/>
          <a:p>
            <a:r>
              <a:rPr lang="fr-FR" sz="1200" dirty="0"/>
              <a:t>Project number 2020-1-FR01-KA204-079823</a:t>
            </a:r>
          </a:p>
        </p:txBody>
      </p:sp>
      <p:sp>
        <p:nvSpPr>
          <p:cNvPr id="10" name="CasellaDiTesto 9">
            <a:extLst>
              <a:ext uri="{FF2B5EF4-FFF2-40B4-BE49-F238E27FC236}">
                <a16:creationId xmlns:a16="http://schemas.microsoft.com/office/drawing/2014/main" id="{892D05B1-5878-4CF5-9367-332961C68287}"/>
              </a:ext>
            </a:extLst>
          </p:cNvPr>
          <p:cNvSpPr txBox="1"/>
          <p:nvPr/>
        </p:nvSpPr>
        <p:spPr>
          <a:xfrm>
            <a:off x="1767504" y="1253909"/>
            <a:ext cx="9071072" cy="1569660"/>
          </a:xfrm>
          <a:prstGeom prst="rect">
            <a:avLst/>
          </a:prstGeom>
          <a:noFill/>
        </p:spPr>
        <p:txBody>
          <a:bodyPr wrap="square">
            <a:spAutoFit/>
          </a:bodyPr>
          <a:lstStyle/>
          <a:p>
            <a:pPr algn="just"/>
            <a:r>
              <a:rPr lang="el-GR" sz="2400" spc="10" dirty="0">
                <a:solidFill>
                  <a:srgbClr val="000000"/>
                </a:solidFill>
                <a:latin typeface="Calibri  "/>
                <a:ea typeface="Calibri" panose="020F0502020204030204" pitchFamily="34" charset="0"/>
              </a:rPr>
              <a:t>Η θεραπεία μέσω της τέχνης χρησιμοποιεί πλήθος μορφών τέχνης, συμπεριλαμβανομένου του συνόλου των γραφικών τεχνών —από το σχέδιο μέχρι τη γραφή—, καθώς και τον χορό, τη μουσική, το θέατρο και τον κινηματογράφο.</a:t>
            </a:r>
            <a:endParaRPr lang="en-US" sz="2200" dirty="0">
              <a:latin typeface="Cailbri  "/>
            </a:endParaRPr>
          </a:p>
        </p:txBody>
      </p:sp>
      <p:pic>
        <p:nvPicPr>
          <p:cNvPr id="4" name="Immagine 3">
            <a:extLst>
              <a:ext uri="{FF2B5EF4-FFF2-40B4-BE49-F238E27FC236}">
                <a16:creationId xmlns:a16="http://schemas.microsoft.com/office/drawing/2014/main" id="{8093B318-55C1-44FE-AB7C-0C0716DEF3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3680" y="3183364"/>
            <a:ext cx="2094746" cy="2794764"/>
          </a:xfrm>
          <a:prstGeom prst="rect">
            <a:avLst/>
          </a:prstGeom>
        </p:spPr>
      </p:pic>
      <p:pic>
        <p:nvPicPr>
          <p:cNvPr id="11" name="Immagine 10">
            <a:extLst>
              <a:ext uri="{FF2B5EF4-FFF2-40B4-BE49-F238E27FC236}">
                <a16:creationId xmlns:a16="http://schemas.microsoft.com/office/drawing/2014/main" id="{0FEF331E-5A34-4200-999E-65C3260E044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83434" y="3355596"/>
            <a:ext cx="3008852" cy="2256639"/>
          </a:xfrm>
          <a:prstGeom prst="rect">
            <a:avLst/>
          </a:prstGeom>
        </p:spPr>
      </p:pic>
      <p:pic>
        <p:nvPicPr>
          <p:cNvPr id="13" name="Immagine 12">
            <a:extLst>
              <a:ext uri="{FF2B5EF4-FFF2-40B4-BE49-F238E27FC236}">
                <a16:creationId xmlns:a16="http://schemas.microsoft.com/office/drawing/2014/main" id="{F066AFC7-6DB6-47DF-A8BB-56F3930FBFC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1593" y="3355596"/>
            <a:ext cx="3384959" cy="2256639"/>
          </a:xfrm>
          <a:prstGeom prst="rect">
            <a:avLst/>
          </a:prstGeom>
        </p:spPr>
      </p:pic>
    </p:spTree>
    <p:extLst>
      <p:ext uri="{BB962C8B-B14F-4D97-AF65-F5344CB8AC3E}">
        <p14:creationId xmlns:p14="http://schemas.microsoft.com/office/powerpoint/2010/main" val="743466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p:nvPr/>
        </p:nvPicPr>
        <p:blipFill>
          <a:blip r:embed="rId2" cstate="print">
            <a:extLst>
              <a:ext uri="{28A0092B-C50C-407E-A947-70E740481C1C}">
                <a14:useLocalDpi xmlns:a14="http://schemas.microsoft.com/office/drawing/2010/main" val="0"/>
              </a:ext>
            </a:extLst>
          </a:blip>
          <a:stretch>
            <a:fillRect/>
          </a:stretch>
        </p:blipFill>
        <p:spPr>
          <a:xfrm>
            <a:off x="331940" y="0"/>
            <a:ext cx="1435564" cy="1552183"/>
          </a:xfrm>
          <a:prstGeom prst="rect">
            <a:avLst/>
          </a:prstGeom>
          <a:solidFill>
            <a:srgbClr val="00B84F"/>
          </a:solidFill>
        </p:spPr>
      </p:pic>
      <p:pic>
        <p:nvPicPr>
          <p:cNvPr id="6" name="Image 5"/>
          <p:cNvPicPr/>
          <p:nvPr/>
        </p:nvPicPr>
        <p:blipFill rotWithShape="1">
          <a:blip r:embed="rId3" cstate="print">
            <a:extLst>
              <a:ext uri="{28A0092B-C50C-407E-A947-70E740481C1C}">
                <a14:useLocalDpi xmlns:a14="http://schemas.microsoft.com/office/drawing/2010/main" val="0"/>
              </a:ext>
            </a:extLst>
          </a:blip>
          <a:srcRect l="26347" t="4802" r="-1" b="1"/>
          <a:stretch/>
        </p:blipFill>
        <p:spPr>
          <a:xfrm>
            <a:off x="8999220" y="5978128"/>
            <a:ext cx="3017520" cy="853440"/>
          </a:xfrm>
          <a:prstGeom prst="rect">
            <a:avLst/>
          </a:prstGeom>
        </p:spPr>
      </p:pic>
      <p:sp>
        <p:nvSpPr>
          <p:cNvPr id="3" name="ZoneTexte 2"/>
          <p:cNvSpPr txBox="1"/>
          <p:nvPr/>
        </p:nvSpPr>
        <p:spPr>
          <a:xfrm>
            <a:off x="2560633" y="252828"/>
            <a:ext cx="7845910" cy="584775"/>
          </a:xfrm>
          <a:prstGeom prst="rect">
            <a:avLst/>
          </a:prstGeom>
          <a:noFill/>
        </p:spPr>
        <p:txBody>
          <a:bodyPr wrap="square" rtlCol="0">
            <a:spAutoFit/>
          </a:bodyPr>
          <a:lstStyle/>
          <a:p>
            <a:pPr algn="ctr"/>
            <a:r>
              <a:rPr lang="el-GR" sz="3200" b="1" dirty="0"/>
              <a:t>ΤΑ ΟΦΕΛΗ ΤΟΥ ΔΙΑΛΟΓΙΣΜΟΥ ΣΤΗ ΠΡΟΣΟΧΗ</a:t>
            </a:r>
            <a:endParaRPr lang="fr-FR" sz="3200" b="1" dirty="0"/>
          </a:p>
        </p:txBody>
      </p:sp>
      <p:sp>
        <p:nvSpPr>
          <p:cNvPr id="8" name="ZoneTexte 7"/>
          <p:cNvSpPr txBox="1"/>
          <p:nvPr/>
        </p:nvSpPr>
        <p:spPr>
          <a:xfrm>
            <a:off x="413359" y="6554569"/>
            <a:ext cx="4711816" cy="276999"/>
          </a:xfrm>
          <a:prstGeom prst="rect">
            <a:avLst/>
          </a:prstGeom>
          <a:noFill/>
        </p:spPr>
        <p:txBody>
          <a:bodyPr wrap="square" rtlCol="0">
            <a:spAutoFit/>
          </a:bodyPr>
          <a:lstStyle/>
          <a:p>
            <a:r>
              <a:rPr lang="fr-FR" sz="1200" dirty="0"/>
              <a:t>Project number 2020-1-FR01-KA204-079823</a:t>
            </a:r>
          </a:p>
        </p:txBody>
      </p:sp>
      <p:sp>
        <p:nvSpPr>
          <p:cNvPr id="7" name="CasellaDiTesto 6">
            <a:extLst>
              <a:ext uri="{FF2B5EF4-FFF2-40B4-BE49-F238E27FC236}">
                <a16:creationId xmlns:a16="http://schemas.microsoft.com/office/drawing/2014/main" id="{C57FAC73-4632-41D6-A0D7-53B878C34919}"/>
              </a:ext>
            </a:extLst>
          </p:cNvPr>
          <p:cNvSpPr txBox="1"/>
          <p:nvPr/>
        </p:nvSpPr>
        <p:spPr>
          <a:xfrm>
            <a:off x="759664" y="2031566"/>
            <a:ext cx="6094602" cy="2794868"/>
          </a:xfrm>
          <a:prstGeom prst="rect">
            <a:avLst/>
          </a:prstGeom>
          <a:noFill/>
        </p:spPr>
        <p:txBody>
          <a:bodyPr wrap="square">
            <a:spAutoFit/>
          </a:bodyPr>
          <a:lstStyle/>
          <a:p>
            <a:pPr indent="-635" algn="just">
              <a:lnSpc>
                <a:spcPct val="115000"/>
              </a:lnSpc>
              <a:spcAft>
                <a:spcPts val="1000"/>
              </a:spcAft>
            </a:pPr>
            <a:r>
              <a:rPr lang="el-GR" sz="2200" spc="10" dirty="0">
                <a:solidFill>
                  <a:srgbClr val="000000"/>
                </a:solidFill>
                <a:effectLst/>
                <a:ea typeface="Calibri" panose="020F0502020204030204" pitchFamily="34" charset="0"/>
              </a:rPr>
              <a:t>Η δημιουργία τέχνης μειώνει επίσης το άγχος και τα αρνητικά συναισθήματα, δημιουργώντας μια εμπειρία που μοιάζει με διαλογισμό. Παρόμοια με το διαλογισμό, η τέχνη τραβά την προσοχή των ανθρώπων στις λεπτομέρειες και το περιβάλλον, τα οποία αποσπούν την προσοχή από τις καθημερινές σκέψεις.</a:t>
            </a:r>
            <a:endParaRPr lang="it-IT" sz="2200" dirty="0">
              <a:effectLst/>
              <a:ea typeface="Calibri" panose="020F0502020204030204" pitchFamily="34" charset="0"/>
            </a:endParaRPr>
          </a:p>
        </p:txBody>
      </p:sp>
      <p:pic>
        <p:nvPicPr>
          <p:cNvPr id="9" name="Immagine 8">
            <a:extLst>
              <a:ext uri="{FF2B5EF4-FFF2-40B4-BE49-F238E27FC236}">
                <a16:creationId xmlns:a16="http://schemas.microsoft.com/office/drawing/2014/main" id="{CC6974DC-AAF0-4B4B-9BD7-7FA27546394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3966" y="1552183"/>
            <a:ext cx="3487708" cy="2615781"/>
          </a:xfrm>
          <a:prstGeom prst="rect">
            <a:avLst/>
          </a:prstGeom>
        </p:spPr>
      </p:pic>
      <p:sp>
        <p:nvSpPr>
          <p:cNvPr id="11" name="CasellaDiTesto 10">
            <a:extLst>
              <a:ext uri="{FF2B5EF4-FFF2-40B4-BE49-F238E27FC236}">
                <a16:creationId xmlns:a16="http://schemas.microsoft.com/office/drawing/2014/main" id="{4D88845C-A3BF-4687-8583-9D1C7B1DE7D1}"/>
              </a:ext>
            </a:extLst>
          </p:cNvPr>
          <p:cNvSpPr txBox="1"/>
          <p:nvPr/>
        </p:nvSpPr>
        <p:spPr>
          <a:xfrm>
            <a:off x="7359242" y="4271969"/>
            <a:ext cx="6094602" cy="276999"/>
          </a:xfrm>
          <a:prstGeom prst="rect">
            <a:avLst/>
          </a:prstGeom>
          <a:noFill/>
        </p:spPr>
        <p:txBody>
          <a:bodyPr wrap="square">
            <a:spAutoFit/>
          </a:bodyPr>
          <a:lstStyle/>
          <a:p>
            <a:r>
              <a:rPr lang="en-US" sz="1200" b="0" i="0" u="none" strike="noStrike" dirty="0">
                <a:solidFill>
                  <a:srgbClr val="E23600"/>
                </a:solidFill>
                <a:effectLst/>
                <a:latin typeface="Calibri  "/>
                <a:hlinkClick r:id="rId5"/>
              </a:rPr>
              <a:t>"meditation"</a:t>
            </a:r>
            <a:r>
              <a:rPr lang="en-US" sz="1200" b="0" i="0" dirty="0">
                <a:solidFill>
                  <a:srgbClr val="333333"/>
                </a:solidFill>
                <a:effectLst/>
                <a:latin typeface="Calibri  "/>
              </a:rPr>
              <a:t> by </a:t>
            </a:r>
            <a:r>
              <a:rPr lang="en-US" sz="1200" b="0" i="0" u="none" strike="noStrike" dirty="0" err="1">
                <a:solidFill>
                  <a:srgbClr val="E23600"/>
                </a:solidFill>
                <a:effectLst/>
                <a:latin typeface="Calibri  "/>
                <a:hlinkClick r:id="rId6"/>
              </a:rPr>
              <a:t>HaPe_Gera</a:t>
            </a:r>
            <a:r>
              <a:rPr lang="en-US" sz="1200" b="0" i="0" dirty="0">
                <a:solidFill>
                  <a:srgbClr val="333333"/>
                </a:solidFill>
                <a:effectLst/>
                <a:latin typeface="Calibri  "/>
              </a:rPr>
              <a:t> is licensed under </a:t>
            </a:r>
            <a:r>
              <a:rPr lang="en-US" sz="1200" b="0" i="0" u="none" strike="noStrike" dirty="0">
                <a:solidFill>
                  <a:srgbClr val="E23600"/>
                </a:solidFill>
                <a:effectLst/>
                <a:latin typeface="Calibri  "/>
                <a:hlinkClick r:id="rId7"/>
              </a:rPr>
              <a:t>CC BY 2.0</a:t>
            </a:r>
            <a:endParaRPr lang="it-IT" sz="1200" dirty="0">
              <a:latin typeface="Calibri  "/>
            </a:endParaRPr>
          </a:p>
        </p:txBody>
      </p:sp>
    </p:spTree>
    <p:extLst>
      <p:ext uri="{BB962C8B-B14F-4D97-AF65-F5344CB8AC3E}">
        <p14:creationId xmlns:p14="http://schemas.microsoft.com/office/powerpoint/2010/main" val="370326693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hèm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1005</TotalTime>
  <Words>889</Words>
  <Application>Microsoft Office PowerPoint</Application>
  <PresentationFormat>Ευρεία οθόνη</PresentationFormat>
  <Paragraphs>70</Paragraphs>
  <Slides>13</Slides>
  <Notes>2</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2</vt:i4>
      </vt:variant>
      <vt:variant>
        <vt:lpstr>Τίτλοι διαφανειών</vt:lpstr>
      </vt:variant>
      <vt:variant>
        <vt:i4>13</vt:i4>
      </vt:variant>
    </vt:vector>
  </HeadingPairs>
  <TitlesOfParts>
    <vt:vector size="22" baseType="lpstr">
      <vt:lpstr>Arial</vt:lpstr>
      <vt:lpstr>Cailbri  </vt:lpstr>
      <vt:lpstr>Calibri</vt:lpstr>
      <vt:lpstr>Calibri  </vt:lpstr>
      <vt:lpstr>Calibri   </vt:lpstr>
      <vt:lpstr>Calibri Light</vt:lpstr>
      <vt:lpstr>Merriweather Sans</vt:lpstr>
      <vt:lpstr>Thème Office</vt:lpstr>
      <vt:lpstr>1_Thème Office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Noémie Govindin</dc:creator>
  <cp:lastModifiedBy>Elena Tsitsibi</cp:lastModifiedBy>
  <cp:revision>88</cp:revision>
  <dcterms:created xsi:type="dcterms:W3CDTF">2021-04-29T13:43:45Z</dcterms:created>
  <dcterms:modified xsi:type="dcterms:W3CDTF">2022-04-08T11:21:24Z</dcterms:modified>
</cp:coreProperties>
</file>