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BW6aMNmdXjNQscMxd2GSQDoGh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7F3B0-D828-473F-A7AA-0DDA3139FFC6}">
  <a:tblStyle styleId="{D8A7F3B0-D828-473F-A7AA-0DDA3139FF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8" autoAdjust="0"/>
    <p:restoredTop sz="94660"/>
  </p:normalViewPr>
  <p:slideViewPr>
    <p:cSldViewPr snapToGrid="0">
      <p:cViewPr varScale="1">
        <p:scale>
          <a:sx n="68" d="100"/>
          <a:sy n="68" d="100"/>
        </p:scale>
        <p:origin x="4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45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831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42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50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84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79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9766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53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839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405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43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41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24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4e1d1c3c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91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europeactive.eu/"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iskproject.eu/" TargetMode="Externa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4" y="3662630"/>
            <a:ext cx="6138000"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dirty="0">
                <a:solidFill>
                  <a:srgbClr val="00B84F"/>
                </a:solidFill>
                <a:latin typeface="Calibri"/>
                <a:ea typeface="Calibri"/>
                <a:cs typeface="Calibri"/>
                <a:sym typeface="Calibri"/>
              </a:rPr>
              <a:t>Digital Skills for an </a:t>
            </a:r>
            <a:r>
              <a:rPr lang="en-US" sz="3200" b="1" i="0" u="none" strike="noStrike" cap="none" dirty="0">
                <a:solidFill>
                  <a:srgbClr val="00B84F"/>
                </a:solidFill>
                <a:latin typeface="Calibri"/>
                <a:ea typeface="Calibri"/>
                <a:cs typeface="Calibri"/>
                <a:sym typeface="Calibri"/>
              </a:rPr>
              <a:t>Ageing</a:t>
            </a:r>
            <a:r>
              <a:rPr lang="fr-FR" sz="3200" b="1" i="0" u="none" strike="noStrike" cap="none" dirty="0">
                <a:solidFill>
                  <a:srgbClr val="00B84F"/>
                </a:solidFill>
                <a:latin typeface="Calibri"/>
                <a:ea typeface="Calibri"/>
                <a:cs typeface="Calibri"/>
                <a:sym typeface="Calibri"/>
              </a:rPr>
              <a:t> Europe</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lvl="0" algn="ctr"/>
            <a:r>
              <a:rPr lang="el-GR" sz="2000" dirty="0">
                <a:solidFill>
                  <a:schemeClr val="dk1"/>
                </a:solidFill>
                <a:latin typeface="Calibri"/>
                <a:ea typeface="Calibri"/>
                <a:cs typeface="Calibri"/>
                <a:sym typeface="Calibri"/>
              </a:rPr>
              <a:t>Η μέθοδος PQRST:</a:t>
            </a:r>
          </a:p>
          <a:p>
            <a:pPr lvl="0" algn="ctr"/>
            <a:r>
              <a:rPr lang="el-GR" sz="2000" dirty="0">
                <a:solidFill>
                  <a:schemeClr val="dk1"/>
                </a:solidFill>
                <a:latin typeface="Calibri"/>
                <a:ea typeface="Calibri"/>
                <a:cs typeface="Calibri"/>
                <a:sym typeface="Calibri"/>
              </a:rPr>
              <a:t>Πώς να μαθαίνετε πιο γρήγορα και πιο αποτελεσματικά</a:t>
            </a:r>
            <a:endParaRPr sz="2000" b="0" i="0" u="none" strike="noStrike" cap="none"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Calibri"/>
                <a:ea typeface="Calibri"/>
                <a:cs typeface="Calibri"/>
                <a:sym typeface="Calibri"/>
              </a:rPr>
              <a:t>Project number 2020-1-FR01-KA204-079823</a:t>
            </a:r>
            <a:endParaRPr sz="1800">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Καθορισμός Πυλώνων</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776091"/>
            <a:ext cx="9219282" cy="5693826"/>
          </a:xfrm>
          <a:prstGeom prst="rect">
            <a:avLst/>
          </a:prstGeom>
          <a:noFill/>
          <a:ln>
            <a:noFill/>
          </a:ln>
        </p:spPr>
        <p:txBody>
          <a:bodyPr spcFirstLastPara="1" wrap="square" lIns="91425" tIns="45700" rIns="91425" bIns="45700" anchor="t" anchorCtr="0">
            <a:spAutoFit/>
          </a:bodyPr>
          <a:lstStyle/>
          <a:p>
            <a:pPr lvl="0" algn="just">
              <a:buClrTx/>
            </a:pPr>
            <a:r>
              <a:rPr lang="en-GB" sz="2800" b="1" i="1" kern="1200" dirty="0">
                <a:solidFill>
                  <a:srgbClr val="0070C0"/>
                </a:solidFill>
                <a:latin typeface="Calibri" panose="020F0502020204030204"/>
                <a:ea typeface="+mn-ea"/>
                <a:cs typeface="+mn-cs"/>
              </a:rPr>
              <a:t>2.3 </a:t>
            </a:r>
            <a:r>
              <a:rPr lang="el-GR" sz="2800" b="1" i="1" kern="1200" dirty="0">
                <a:solidFill>
                  <a:srgbClr val="0070C0"/>
                </a:solidFill>
                <a:latin typeface="Calibri" panose="020F0502020204030204"/>
                <a:ea typeface="+mn-ea"/>
                <a:cs typeface="+mn-cs"/>
              </a:rPr>
              <a:t>Ανάγνωση</a:t>
            </a:r>
            <a:r>
              <a:rPr lang="en-GB" sz="2800" b="1" i="1" kern="1200" dirty="0">
                <a:solidFill>
                  <a:srgbClr val="0070C0"/>
                </a:solidFill>
                <a:latin typeface="Calibri" panose="020F0502020204030204"/>
                <a:ea typeface="+mn-ea"/>
                <a:cs typeface="+mn-cs"/>
              </a:rPr>
              <a:t> – </a:t>
            </a:r>
            <a:r>
              <a:rPr lang="el-GR" sz="2800" b="1" i="1" kern="1200" dirty="0">
                <a:solidFill>
                  <a:srgbClr val="0070C0"/>
                </a:solidFill>
                <a:latin typeface="Calibri" panose="020F0502020204030204"/>
                <a:ea typeface="+mn-ea"/>
                <a:cs typeface="+mn-cs"/>
              </a:rPr>
              <a:t>απόκτηση νοημάτων </a:t>
            </a: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Αφού εντοπίσετε τους κύριους τομείς ενδιαφέροντος, είναι ώρα για την πραγματική συνεδρία ανάγνωσης. Αυτό δεν είναι μια παθητική ανάγνωση, αλλά είναι καθοριστικής σημασίας στο να επιτρέπει στους αναγνώστες να προεκτείνουν τις βασικές πληροφορίες.</a:t>
            </a:r>
          </a:p>
          <a:p>
            <a:pPr lvl="0" algn="just">
              <a:buClrTx/>
            </a:pP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Συμβουλή: και μην κάνετε «σμίκρυνση» </a:t>
            </a:r>
            <a:r>
              <a:rPr lang="el-GR" sz="2800" b="1" kern="1200" dirty="0">
                <a:solidFill>
                  <a:prstClr val="black"/>
                </a:solidFill>
                <a:latin typeface="Calibri" panose="020F0502020204030204"/>
                <a:ea typeface="+mn-ea"/>
                <a:cs typeface="+mn-cs"/>
              </a:rPr>
              <a:t>παραμείνετε εστιασμένοι </a:t>
            </a:r>
            <a:r>
              <a:rPr lang="el-GR" sz="2800" kern="1200" dirty="0">
                <a:solidFill>
                  <a:prstClr val="black"/>
                </a:solidFill>
                <a:latin typeface="Calibri" panose="020F0502020204030204"/>
                <a:ea typeface="+mn-ea"/>
                <a:cs typeface="+mn-cs"/>
              </a:rPr>
              <a:t>ό το κείμενο, με αυτόν τον τρόπο μπορείτε να μεγιστοποιήσετε τις πληροφορίες που συλλέγονται από κάθε παράγραφο, το πραγματικό της νόημα, το πραγματικό αφηγηματικό εύρος κάθε δεδομένης </a:t>
            </a:r>
            <a:r>
              <a:rPr lang="el-GR" sz="2800" kern="1200" dirty="0" err="1">
                <a:solidFill>
                  <a:prstClr val="black"/>
                </a:solidFill>
                <a:latin typeface="Calibri" panose="020F0502020204030204"/>
                <a:ea typeface="+mn-ea"/>
                <a:cs typeface="+mn-cs"/>
              </a:rPr>
              <a:t>υποενότητας</a:t>
            </a:r>
            <a:r>
              <a:rPr lang="el-GR" sz="2800" kern="1200" dirty="0">
                <a:solidFill>
                  <a:prstClr val="black"/>
                </a:solidFill>
                <a:latin typeface="Calibri" panose="020F0502020204030204"/>
                <a:ea typeface="+mn-ea"/>
                <a:cs typeface="+mn-cs"/>
              </a:rPr>
              <a:t> του κειμένου.</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129507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Καθορισμός Πυλώνων</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767504" y="851960"/>
            <a:ext cx="9219282" cy="5139828"/>
          </a:xfrm>
          <a:prstGeom prst="rect">
            <a:avLst/>
          </a:prstGeom>
          <a:noFill/>
          <a:ln>
            <a:noFill/>
          </a:ln>
        </p:spPr>
        <p:txBody>
          <a:bodyPr spcFirstLastPara="1" wrap="square" lIns="91425" tIns="45700" rIns="91425" bIns="45700" anchor="t" anchorCtr="0">
            <a:spAutoFit/>
          </a:bodyPr>
          <a:lstStyle/>
          <a:p>
            <a:pPr lvl="0" algn="just">
              <a:buClrTx/>
            </a:pPr>
            <a:r>
              <a:rPr lang="en-GB" sz="2800" b="1" i="1" kern="1200" dirty="0">
                <a:solidFill>
                  <a:srgbClr val="0070C0"/>
                </a:solidFill>
                <a:latin typeface="Calibri" panose="020F0502020204030204"/>
                <a:ea typeface="+mn-ea"/>
                <a:cs typeface="+mn-cs"/>
              </a:rPr>
              <a:t>2.4 </a:t>
            </a:r>
            <a:r>
              <a:rPr lang="el-GR" sz="2800" b="1" i="1" kern="1200" dirty="0">
                <a:solidFill>
                  <a:srgbClr val="0070C0"/>
                </a:solidFill>
                <a:latin typeface="Calibri" panose="020F0502020204030204"/>
                <a:ea typeface="+mn-ea"/>
                <a:cs typeface="+mn-cs"/>
              </a:rPr>
              <a:t>Περίληψη – συνέχιση των βασικών σημείων ενδιαφέροντος</a:t>
            </a:r>
            <a:endParaRPr lang="en-GB" sz="2800" b="1" i="1" kern="1200" dirty="0">
              <a:solidFill>
                <a:srgbClr val="0070C0"/>
              </a:solidFill>
              <a:latin typeface="Calibri" panose="020F0502020204030204"/>
              <a:ea typeface="+mn-ea"/>
              <a:cs typeface="+mn-cs"/>
            </a:endParaRPr>
          </a:p>
          <a:p>
            <a:pPr lvl="0" algn="just">
              <a:buClrTx/>
            </a:pPr>
            <a:endParaRPr lang="en-GB" sz="2800" kern="1200" dirty="0">
              <a:solidFill>
                <a:prstClr val="black"/>
              </a:solidFill>
              <a:latin typeface="Calibri" panose="020F0502020204030204"/>
              <a:ea typeface="+mn-ea"/>
              <a:cs typeface="+mn-cs"/>
            </a:endParaRPr>
          </a:p>
          <a:p>
            <a:pPr lvl="0" algn="just">
              <a:buClrTx/>
            </a:pPr>
            <a:r>
              <a:rPr lang="el-GR" sz="2400" kern="1200" dirty="0">
                <a:solidFill>
                  <a:prstClr val="black"/>
                </a:solidFill>
                <a:latin typeface="Calibri" panose="020F0502020204030204"/>
                <a:ea typeface="+mn-ea"/>
                <a:cs typeface="+mn-cs"/>
              </a:rPr>
              <a:t>Βασικά, συνίσταται στο να επαναλαμβάνει δυνατά αυτό που είχε επικεντρωθεί στην προηγούμενη διαδικασία ανάγνωσης – ενδεχομένως, χωρίς να κοιτάξει το κείμενο.</a:t>
            </a:r>
          </a:p>
          <a:p>
            <a:pPr lvl="0" algn="just">
              <a:buClrTx/>
            </a:pPr>
            <a:endParaRPr lang="el-GR" sz="2400" kern="1200" dirty="0">
              <a:solidFill>
                <a:prstClr val="black"/>
              </a:solidFill>
              <a:latin typeface="Calibri" panose="020F0502020204030204"/>
              <a:ea typeface="+mn-ea"/>
              <a:cs typeface="+mn-cs"/>
            </a:endParaRPr>
          </a:p>
          <a:p>
            <a:pPr lvl="0" algn="just">
              <a:buClrTx/>
            </a:pPr>
            <a:r>
              <a:rPr lang="el-GR" sz="2400" kern="1200" dirty="0">
                <a:solidFill>
                  <a:prstClr val="black"/>
                </a:solidFill>
                <a:latin typeface="Calibri" panose="020F0502020204030204"/>
                <a:ea typeface="+mn-ea"/>
                <a:cs typeface="+mn-cs"/>
              </a:rPr>
              <a:t>Αυτό θα πρέπει να γίνει με έναν πολύ παιχνιδιάρικο τρόπο, για παράδειγμα: προσποιούμενος ότι παίρνει συνέντευξη για το θέμα.</a:t>
            </a:r>
          </a:p>
          <a:p>
            <a:pPr lvl="0" algn="just">
              <a:buClrTx/>
            </a:pPr>
            <a:endParaRPr lang="el-GR" sz="2400" kern="1200" dirty="0">
              <a:solidFill>
                <a:prstClr val="black"/>
              </a:solidFill>
              <a:latin typeface="Calibri" panose="020F0502020204030204"/>
              <a:ea typeface="+mn-ea"/>
              <a:cs typeface="+mn-cs"/>
            </a:endParaRPr>
          </a:p>
          <a:p>
            <a:pPr lvl="0" algn="just">
              <a:buClrTx/>
            </a:pPr>
            <a:r>
              <a:rPr lang="el-GR" sz="2400" kern="1200" dirty="0">
                <a:solidFill>
                  <a:prstClr val="black"/>
                </a:solidFill>
                <a:latin typeface="Calibri" panose="020F0502020204030204"/>
                <a:ea typeface="+mn-ea"/>
                <a:cs typeface="+mn-cs"/>
              </a:rPr>
              <a:t>Η υποκριτική ή </a:t>
            </a:r>
            <a:r>
              <a:rPr lang="el-GR" sz="2400" kern="1200" dirty="0">
                <a:solidFill>
                  <a:schemeClr val="tx1"/>
                </a:solidFill>
                <a:latin typeface="Calibri" panose="020F0502020204030204"/>
                <a:ea typeface="+mn-ea"/>
                <a:cs typeface="+mn-cs"/>
              </a:rPr>
              <a:t>προσομοίωση</a:t>
            </a:r>
            <a:r>
              <a:rPr lang="en-US" sz="2400" kern="1200" dirty="0">
                <a:solidFill>
                  <a:srgbClr val="FF0000"/>
                </a:solidFill>
                <a:latin typeface="Calibri" panose="020F0502020204030204"/>
                <a:ea typeface="+mn-ea"/>
                <a:cs typeface="+mn-cs"/>
              </a:rPr>
              <a:t> </a:t>
            </a:r>
            <a:r>
              <a:rPr lang="el-GR" sz="2400" kern="1200" dirty="0">
                <a:solidFill>
                  <a:prstClr val="black"/>
                </a:solidFill>
                <a:latin typeface="Calibri" panose="020F0502020204030204"/>
                <a:ea typeface="+mn-ea"/>
                <a:cs typeface="+mn-cs"/>
              </a:rPr>
              <a:t>μιας δημόσιας ομιλίας σχετικά με το θέμα, αποδείχτηκε ένας πολύ αποτελεσματικός τρόπος για την απορρόφηση των πληροφοριών και την οικοδόμηση εμπιστοσύνης</a:t>
            </a:r>
            <a:r>
              <a:rPr lang="el-GR" sz="2800" kern="1200" dirty="0">
                <a:solidFill>
                  <a:prstClr val="black"/>
                </a:solidFill>
                <a:latin typeface="Calibri" panose="020F0502020204030204"/>
                <a:ea typeface="+mn-ea"/>
                <a:cs typeface="+mn-cs"/>
              </a:rPr>
              <a:t>.</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322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Καθορισμός Πυλώνων</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767504" y="897214"/>
            <a:ext cx="9219282" cy="5693826"/>
          </a:xfrm>
          <a:prstGeom prst="rect">
            <a:avLst/>
          </a:prstGeom>
          <a:noFill/>
          <a:ln>
            <a:noFill/>
          </a:ln>
        </p:spPr>
        <p:txBody>
          <a:bodyPr spcFirstLastPara="1" wrap="square" lIns="91425" tIns="45700" rIns="91425" bIns="45700" anchor="t" anchorCtr="0">
            <a:spAutoFit/>
          </a:bodyPr>
          <a:lstStyle/>
          <a:p>
            <a:pPr lvl="0" algn="just">
              <a:buClrTx/>
            </a:pPr>
            <a:r>
              <a:rPr lang="en-GB" sz="2800" b="1" i="1" kern="1200" dirty="0">
                <a:solidFill>
                  <a:srgbClr val="0070C0"/>
                </a:solidFill>
                <a:latin typeface="Calibri" panose="020F0502020204030204"/>
                <a:ea typeface="+mn-ea"/>
                <a:cs typeface="+mn-cs"/>
              </a:rPr>
              <a:t>2.5 </a:t>
            </a:r>
            <a:r>
              <a:rPr lang="el-GR" sz="2800" b="1" i="1" kern="1200" dirty="0">
                <a:solidFill>
                  <a:srgbClr val="0070C0"/>
                </a:solidFill>
                <a:latin typeface="Calibri" panose="020F0502020204030204"/>
                <a:ea typeface="+mn-ea"/>
                <a:cs typeface="+mn-cs"/>
              </a:rPr>
              <a:t>Δοκιμές – διπλός έλεγχος της κατανόησή σας</a:t>
            </a: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Αφού κάνετε ένα σύντομο διάλειμμα, επιστρέψτε στο κείμενο και, χωρίς να το κοιτάξετε, δοκιμάστε τι πραγματικά θυμάστε από αυτό.</a:t>
            </a:r>
          </a:p>
          <a:p>
            <a:pPr lvl="0" algn="just">
              <a:buClrTx/>
            </a:pPr>
            <a:endParaRPr lang="el-GR"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Δοκιμή σημαίνει αναπαραγωγή της διαδικασίας της περίληψης αλλά με περισσότερη φυσικότητα, ομαλότητα και ευκολία.</a:t>
            </a:r>
          </a:p>
          <a:p>
            <a:pPr lvl="0" algn="just">
              <a:buClrTx/>
            </a:pPr>
            <a:endParaRPr lang="el-GR"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Εάν οι αναγνώστες είναι σίγουροι για την «</a:t>
            </a:r>
            <a:r>
              <a:rPr lang="el-GR" sz="2800" kern="1200" dirty="0">
                <a:solidFill>
                  <a:schemeClr val="tx1"/>
                </a:solidFill>
                <a:latin typeface="Calibri" panose="020F0502020204030204"/>
                <a:ea typeface="+mn-ea"/>
                <a:cs typeface="+mn-cs"/>
              </a:rPr>
              <a:t>προσομοίωση ομιλίας</a:t>
            </a:r>
            <a:r>
              <a:rPr lang="el-GR" sz="2800" kern="1200" dirty="0">
                <a:solidFill>
                  <a:prstClr val="black"/>
                </a:solidFill>
                <a:latin typeface="Calibri" panose="020F0502020204030204"/>
                <a:ea typeface="+mn-ea"/>
                <a:cs typeface="+mn-cs"/>
              </a:rPr>
              <a:t>» τους, σημαίνει ότι πετυχαίνουν τη μαθησιακή τους εμπειρία, αντίθετα, επιστρέψτε στο σημείο 3 και επαναλάβετε τη διαδικασία.</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7602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775512" y="1309865"/>
            <a:ext cx="5025277" cy="4832052"/>
          </a:xfrm>
          <a:prstGeom prst="rect">
            <a:avLst/>
          </a:prstGeom>
          <a:noFill/>
          <a:ln>
            <a:noFill/>
          </a:ln>
        </p:spPr>
        <p:txBody>
          <a:bodyPr spcFirstLastPara="1" wrap="square" lIns="91425" tIns="45700" rIns="91425" bIns="45700" anchor="t" anchorCtr="0">
            <a:spAutoFit/>
          </a:bodyPr>
          <a:lstStyle/>
          <a:p>
            <a:pPr lvl="0" algn="just">
              <a:buClrTx/>
            </a:pPr>
            <a:r>
              <a:rPr lang="el-GR" sz="2800" kern="1200" dirty="0">
                <a:solidFill>
                  <a:prstClr val="black"/>
                </a:solidFill>
                <a:latin typeface="Calibri" panose="020F0502020204030204"/>
                <a:ea typeface="+mn-ea"/>
                <a:cs typeface="+mn-cs"/>
              </a:rPr>
              <a:t>Στις διαφάνειες που ακολουθούν, παρέχουμε συμβουλές και συστάσεις για τους αναγνώστες σχετικά με τον τρόπο εφαρμογής της μεθόδου PQRST σε ένα πολύ ενδιαφέρον άρθρο που δημοσιεύτηκε το 2020 από την Europe </a:t>
            </a:r>
            <a:r>
              <a:rPr lang="el-GR" sz="2800" kern="1200" dirty="0" err="1">
                <a:solidFill>
                  <a:prstClr val="black"/>
                </a:solidFill>
                <a:latin typeface="Calibri" panose="020F0502020204030204"/>
                <a:ea typeface="+mn-ea"/>
                <a:cs typeface="+mn-cs"/>
              </a:rPr>
              <a:t>Active</a:t>
            </a:r>
            <a:r>
              <a:rPr lang="en-GB" sz="2800" kern="1200" dirty="0">
                <a:solidFill>
                  <a:prstClr val="black"/>
                </a:solidFill>
                <a:latin typeface="Calibri" panose="020F0502020204030204"/>
                <a:ea typeface="+mn-ea"/>
                <a:cs typeface="+mn-cs"/>
              </a:rPr>
              <a:t>(</a:t>
            </a:r>
            <a:r>
              <a:rPr lang="en-GB" sz="2800" kern="1200" dirty="0">
                <a:solidFill>
                  <a:prstClr val="black"/>
                </a:solidFill>
                <a:latin typeface="Calibri" panose="020F0502020204030204"/>
                <a:ea typeface="+mn-ea"/>
                <a:cs typeface="+mn-cs"/>
                <a:hlinkClick r:id="rId5"/>
              </a:rPr>
              <a:t>https://www.europeactive.eu/</a:t>
            </a:r>
            <a:r>
              <a:rPr lang="en-GB" sz="2800" kern="1200" dirty="0">
                <a:solidFill>
                  <a:prstClr val="black"/>
                </a:solidFill>
                <a:latin typeface="Calibri" panose="020F0502020204030204"/>
                <a:ea typeface="+mn-ea"/>
                <a:cs typeface="+mn-cs"/>
              </a:rPr>
              <a:t>)</a:t>
            </a:r>
          </a:p>
          <a:p>
            <a:pPr lvl="0" algn="just">
              <a:buClrTx/>
            </a:pPr>
            <a:endParaRPr lang="en-GB" sz="2800" kern="1200" dirty="0">
              <a:solidFill>
                <a:prstClr val="black"/>
              </a:solidFill>
              <a:latin typeface="Calibri" panose="020F0502020204030204"/>
              <a:ea typeface="+mn-ea"/>
              <a:cs typeface="+mn-cs"/>
            </a:endParaRPr>
          </a:p>
        </p:txBody>
      </p:sp>
      <p:pic>
        <p:nvPicPr>
          <p:cNvPr id="7" name="Immagine 6"/>
          <p:cNvPicPr>
            <a:picLocks noChangeAspect="1"/>
          </p:cNvPicPr>
          <p:nvPr/>
        </p:nvPicPr>
        <p:blipFill>
          <a:blip r:embed="rId6"/>
          <a:stretch>
            <a:fillRect/>
          </a:stretch>
        </p:blipFill>
        <p:spPr>
          <a:xfrm>
            <a:off x="7247010" y="1278371"/>
            <a:ext cx="3260970" cy="4579950"/>
          </a:xfrm>
          <a:prstGeom prst="rect">
            <a:avLst/>
          </a:prstGeom>
          <a:ln w="28575">
            <a:solidFill>
              <a:srgbClr val="002060"/>
            </a:solidFill>
          </a:ln>
        </p:spPr>
      </p:pic>
    </p:spTree>
    <p:extLst>
      <p:ext uri="{BB962C8B-B14F-4D97-AF65-F5344CB8AC3E}">
        <p14:creationId xmlns:p14="http://schemas.microsoft.com/office/powerpoint/2010/main" val="591135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pic>
        <p:nvPicPr>
          <p:cNvPr id="8" name="Immagine 7"/>
          <p:cNvPicPr>
            <a:picLocks noChangeAspect="1"/>
          </p:cNvPicPr>
          <p:nvPr/>
        </p:nvPicPr>
        <p:blipFill>
          <a:blip r:embed="rId5"/>
          <a:stretch>
            <a:fillRect/>
          </a:stretch>
        </p:blipFill>
        <p:spPr>
          <a:xfrm>
            <a:off x="1632528" y="1271612"/>
            <a:ext cx="4414601" cy="4110446"/>
          </a:xfrm>
          <a:prstGeom prst="rect">
            <a:avLst/>
          </a:prstGeom>
        </p:spPr>
      </p:pic>
      <p:sp>
        <p:nvSpPr>
          <p:cNvPr id="9" name="Rettangolo 8"/>
          <p:cNvSpPr/>
          <p:nvPr/>
        </p:nvSpPr>
        <p:spPr>
          <a:xfrm>
            <a:off x="2103779" y="1619954"/>
            <a:ext cx="1471749" cy="269966"/>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2103779" y="4663600"/>
            <a:ext cx="1471749" cy="269966"/>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2103779" y="1933778"/>
            <a:ext cx="3805646" cy="1902278"/>
          </a:xfrm>
          <a:prstGeom prst="rect">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2103779" y="3891959"/>
            <a:ext cx="3805646" cy="706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Google Shape;110;p3"/>
          <p:cNvSpPr txBox="1"/>
          <p:nvPr/>
        </p:nvSpPr>
        <p:spPr>
          <a:xfrm>
            <a:off x="6096000" y="1254296"/>
            <a:ext cx="5025277" cy="5262939"/>
          </a:xfrm>
          <a:prstGeom prst="rect">
            <a:avLst/>
          </a:prstGeom>
          <a:noFill/>
          <a:ln>
            <a:noFill/>
          </a:ln>
        </p:spPr>
        <p:txBody>
          <a:bodyPr spcFirstLastPara="1" wrap="square" lIns="91425" tIns="45700" rIns="91425" bIns="45700" anchor="t" anchorCtr="0">
            <a:spAutoFit/>
          </a:bodyPr>
          <a:lstStyle/>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Πηγαίνετε κατευθείαν στον πίνακα περιεχομένων</a:t>
            </a:r>
          </a:p>
          <a:p>
            <a:pPr marL="514350" lvl="0" indent="-514350" algn="just">
              <a:buClrTx/>
              <a:buFont typeface="+mj-lt"/>
              <a:buAutoNum type="arabicPeriod"/>
            </a:pPr>
            <a:endParaRPr lang="en-GB" sz="2800" kern="1200" dirty="0">
              <a:solidFill>
                <a:prstClr val="black"/>
              </a:solidFill>
              <a:latin typeface="Calibri" panose="020F0502020204030204"/>
              <a:ea typeface="+mn-ea"/>
              <a:cs typeface="+mn-cs"/>
            </a:endParaRPr>
          </a:p>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Κρατήστε σημειώσεις από τις </a:t>
            </a:r>
            <a:r>
              <a:rPr lang="el-GR" sz="2800" kern="1200" dirty="0">
                <a:solidFill>
                  <a:srgbClr val="70AD47">
                    <a:lumMod val="75000"/>
                  </a:srgbClr>
                </a:solidFill>
                <a:latin typeface="Calibri" panose="020F0502020204030204"/>
                <a:ea typeface="+mn-ea"/>
                <a:cs typeface="+mn-cs"/>
              </a:rPr>
              <a:t>επικεφαλίδες</a:t>
            </a:r>
            <a:endParaRPr lang="en-GB" sz="2800" kern="1200" dirty="0">
              <a:solidFill>
                <a:srgbClr val="70AD47">
                  <a:lumMod val="75000"/>
                </a:srgbClr>
              </a:solidFill>
              <a:latin typeface="Calibri" panose="020F0502020204030204"/>
              <a:ea typeface="+mn-ea"/>
              <a:cs typeface="+mn-cs"/>
            </a:endParaRPr>
          </a:p>
          <a:p>
            <a:pPr marL="514350" lvl="0" indent="-514350" algn="just">
              <a:buClrTx/>
              <a:buFont typeface="+mj-lt"/>
              <a:buAutoNum type="arabicPeriod"/>
            </a:pPr>
            <a:endParaRPr lang="en-GB" sz="2800" kern="1200" dirty="0">
              <a:solidFill>
                <a:prstClr val="black"/>
              </a:solidFill>
              <a:latin typeface="Calibri" panose="020F0502020204030204"/>
              <a:ea typeface="+mn-ea"/>
              <a:cs typeface="+mn-cs"/>
            </a:endParaRPr>
          </a:p>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Επικεντρωθείτε πρώτα στη </a:t>
            </a:r>
            <a:r>
              <a:rPr lang="en-GB" sz="2800" kern="1200" dirty="0">
                <a:solidFill>
                  <a:prstClr val="black"/>
                </a:solidFill>
                <a:latin typeface="Calibri" panose="020F0502020204030204"/>
                <a:ea typeface="+mn-ea"/>
                <a:cs typeface="+mn-cs"/>
              </a:rPr>
              <a:t> </a:t>
            </a:r>
            <a:r>
              <a:rPr lang="el-GR" sz="2800" kern="1200" dirty="0">
                <a:solidFill>
                  <a:srgbClr val="FFC000">
                    <a:lumMod val="60000"/>
                    <a:lumOff val="40000"/>
                  </a:srgbClr>
                </a:solidFill>
                <a:latin typeface="Calibri" panose="020F0502020204030204"/>
                <a:ea typeface="+mn-ea"/>
                <a:cs typeface="+mn-cs"/>
              </a:rPr>
              <a:t>περίληψη</a:t>
            </a:r>
            <a:r>
              <a:rPr lang="en-GB" sz="2800" kern="1200" dirty="0">
                <a:solidFill>
                  <a:prstClr val="black"/>
                </a:solidFill>
                <a:latin typeface="Calibri" panose="020F0502020204030204"/>
                <a:ea typeface="+mn-ea"/>
                <a:cs typeface="+mn-cs"/>
              </a:rPr>
              <a:t> and </a:t>
            </a:r>
            <a:r>
              <a:rPr lang="el-GR" sz="2800" kern="1200" dirty="0">
                <a:solidFill>
                  <a:schemeClr val="tx1"/>
                </a:solidFill>
                <a:latin typeface="Calibri" panose="020F0502020204030204"/>
                <a:ea typeface="+mn-ea"/>
                <a:cs typeface="+mn-cs"/>
              </a:rPr>
              <a:t>τα</a:t>
            </a:r>
            <a:r>
              <a:rPr lang="el-GR" sz="2800" kern="1200" dirty="0">
                <a:solidFill>
                  <a:srgbClr val="7030A0"/>
                </a:solidFill>
                <a:latin typeface="Calibri" panose="020F0502020204030204"/>
                <a:ea typeface="+mn-ea"/>
                <a:cs typeface="+mn-cs"/>
              </a:rPr>
              <a:t> συμπεράσματα</a:t>
            </a:r>
            <a:endParaRPr lang="en-GB" sz="2800" kern="1200" dirty="0">
              <a:solidFill>
                <a:srgbClr val="7030A0"/>
              </a:solidFill>
              <a:latin typeface="Calibri" panose="020F0502020204030204"/>
              <a:ea typeface="+mn-ea"/>
              <a:cs typeface="+mn-cs"/>
            </a:endParaRPr>
          </a:p>
          <a:p>
            <a:pPr marL="514350" lvl="0" indent="-514350" algn="just">
              <a:buClrTx/>
              <a:buFont typeface="+mj-lt"/>
              <a:buAutoNum type="arabicPeriod"/>
            </a:pPr>
            <a:endParaRPr lang="en-GB" sz="2800" kern="1200" dirty="0">
              <a:solidFill>
                <a:srgbClr val="7030A0"/>
              </a:solidFill>
              <a:latin typeface="Calibri" panose="020F0502020204030204"/>
              <a:ea typeface="+mn-ea"/>
              <a:cs typeface="+mn-cs"/>
            </a:endParaRPr>
          </a:p>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Άλλες </a:t>
            </a:r>
            <a:r>
              <a:rPr lang="el-GR" sz="2800" kern="1200" dirty="0">
                <a:solidFill>
                  <a:srgbClr val="FF0000"/>
                </a:solidFill>
                <a:latin typeface="Calibri" panose="020F0502020204030204"/>
                <a:ea typeface="+mn-ea"/>
                <a:cs typeface="+mn-cs"/>
              </a:rPr>
              <a:t>βασικές σημειώσεις</a:t>
            </a:r>
            <a:endParaRPr lang="en-GB" sz="2800" kern="1200" dirty="0">
              <a:solidFill>
                <a:srgbClr val="FF0000"/>
              </a:solidFill>
              <a:latin typeface="Calibri" panose="020F0502020204030204"/>
              <a:ea typeface="+mn-ea"/>
              <a:cs typeface="+mn-cs"/>
            </a:endParaRPr>
          </a:p>
          <a:p>
            <a:pPr lvl="0" algn="just">
              <a:buClrTx/>
            </a:pP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0208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6096000" y="1250662"/>
            <a:ext cx="5025277" cy="4594166"/>
          </a:xfrm>
          <a:prstGeom prst="rect">
            <a:avLst/>
          </a:prstGeom>
          <a:noFill/>
          <a:ln>
            <a:noFill/>
          </a:ln>
        </p:spPr>
        <p:txBody>
          <a:bodyPr spcFirstLastPara="1" wrap="square" lIns="91425" tIns="45700" rIns="91425" bIns="45700" anchor="t" anchorCtr="0">
            <a:spAutoFit/>
          </a:bodyPr>
          <a:lstStyle/>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Ποιος είναι ο ρόλος/επίπτωση της βιομηχανίας υγείας;</a:t>
            </a:r>
          </a:p>
          <a:p>
            <a:pPr marL="514350" lvl="0" indent="-514350" algn="just">
              <a:buClrTx/>
              <a:buFont typeface="+mj-lt"/>
              <a:buAutoNum type="arabicPeriod"/>
            </a:pPr>
            <a:endParaRPr lang="en-GB" sz="2800" kern="1200" dirty="0">
              <a:solidFill>
                <a:prstClr val="black"/>
              </a:solidFill>
              <a:latin typeface="Calibri" panose="020F0502020204030204"/>
              <a:ea typeface="+mn-ea"/>
              <a:cs typeface="+mn-cs"/>
            </a:endParaRPr>
          </a:p>
          <a:p>
            <a:pPr marL="514350" lvl="0" indent="-514350" algn="just">
              <a:buClrTx/>
              <a:buFont typeface="+mj-lt"/>
              <a:buAutoNum type="arabicPeriod"/>
            </a:pPr>
            <a:r>
              <a:rPr lang="el-GR" sz="2800" kern="1200" dirty="0">
                <a:solidFill>
                  <a:prstClr val="black"/>
                </a:solidFill>
                <a:latin typeface="Calibri" panose="020F0502020204030204"/>
                <a:ea typeface="+mn-ea"/>
                <a:cs typeface="+mn-cs"/>
              </a:rPr>
              <a:t>Δείτε τις </a:t>
            </a:r>
            <a:r>
              <a:rPr lang="el-GR" sz="2800" kern="1200" dirty="0">
                <a:solidFill>
                  <a:srgbClr val="FF0000"/>
                </a:solidFill>
                <a:latin typeface="Calibri" panose="020F0502020204030204"/>
                <a:ea typeface="+mn-ea"/>
                <a:cs typeface="+mn-cs"/>
              </a:rPr>
              <a:t>επικρίσεις</a:t>
            </a:r>
            <a:r>
              <a:rPr lang="el-GR" sz="2800" kern="1200" dirty="0">
                <a:solidFill>
                  <a:prstClr val="black"/>
                </a:solidFill>
                <a:latin typeface="Calibri" panose="020F0502020204030204"/>
                <a:ea typeface="+mn-ea"/>
                <a:cs typeface="+mn-cs"/>
              </a:rPr>
              <a:t> και τις </a:t>
            </a:r>
            <a:r>
              <a:rPr lang="el-GR" sz="2800" kern="1200" dirty="0">
                <a:solidFill>
                  <a:srgbClr val="FF0000"/>
                </a:solidFill>
                <a:latin typeface="Calibri" panose="020F0502020204030204"/>
                <a:ea typeface="+mn-ea"/>
                <a:cs typeface="+mn-cs"/>
              </a:rPr>
              <a:t>ανησυχίες</a:t>
            </a:r>
          </a:p>
          <a:p>
            <a:pPr marL="514350" lvl="0" indent="-514350" algn="just">
              <a:buClrTx/>
              <a:buFont typeface="+mj-lt"/>
              <a:buAutoNum type="arabicPeriod"/>
            </a:pPr>
            <a:endParaRPr lang="en-GB" sz="2800" kern="1200" dirty="0">
              <a:solidFill>
                <a:prstClr val="black"/>
              </a:solidFill>
              <a:latin typeface="Calibri" panose="020F0502020204030204"/>
              <a:ea typeface="+mn-ea"/>
              <a:cs typeface="+mn-cs"/>
            </a:endParaRPr>
          </a:p>
          <a:p>
            <a:pPr>
              <a:lnSpc>
                <a:spcPct val="107000"/>
              </a:lnSpc>
              <a:spcAft>
                <a:spcPts val="800"/>
              </a:spcAft>
            </a:pPr>
            <a:r>
              <a:rPr lang="el-GR" sz="2800" dirty="0">
                <a:effectLst/>
                <a:latin typeface="Calibri" panose="020F0502020204030204" pitchFamily="34" charset="0"/>
                <a:ea typeface="Calibri" panose="020F0502020204030204" pitchFamily="34" charset="0"/>
                <a:cs typeface="Times New Roman" panose="02020603050405020304" pitchFamily="18" charset="0"/>
              </a:rPr>
              <a:t>3.     Προεκτείνετε την προτεινόμενη </a:t>
            </a:r>
            <a:r>
              <a:rPr lang="el-GR" sz="2800" dirty="0">
                <a:solidFill>
                  <a:srgbClr val="00B0F0"/>
                </a:solidFill>
                <a:latin typeface="Calibri" panose="020F0502020204030204" pitchFamily="34" charset="0"/>
                <a:ea typeface="Calibri" panose="020F0502020204030204" pitchFamily="34" charset="0"/>
                <a:cs typeface="Times New Roman" panose="02020603050405020304" pitchFamily="18" charset="0"/>
              </a:rPr>
              <a:t>λύση</a:t>
            </a:r>
            <a:r>
              <a:rPr lang="el-GR"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l-GR" sz="2800" dirty="0">
                <a:solidFill>
                  <a:srgbClr val="00B0F0"/>
                </a:solidFill>
                <a:latin typeface="Calibri" panose="020F0502020204030204" pitchFamily="34" charset="0"/>
                <a:ea typeface="Calibri" panose="020F0502020204030204" pitchFamily="34" charset="0"/>
                <a:cs typeface="Times New Roman" panose="02020603050405020304" pitchFamily="18" charset="0"/>
              </a:rPr>
              <a:t>συμπέρασμα</a:t>
            </a:r>
            <a:endParaRPr lang="el-GR" sz="2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p:cNvPicPr>
            <a:picLocks noChangeAspect="1"/>
          </p:cNvPicPr>
          <p:nvPr/>
        </p:nvPicPr>
        <p:blipFill>
          <a:blip r:embed="rId5"/>
          <a:stretch>
            <a:fillRect/>
          </a:stretch>
        </p:blipFill>
        <p:spPr>
          <a:xfrm>
            <a:off x="1678511" y="1015100"/>
            <a:ext cx="4353948" cy="5092337"/>
          </a:xfrm>
          <a:prstGeom prst="rect">
            <a:avLst/>
          </a:prstGeom>
          <a:ln w="28575">
            <a:solidFill>
              <a:srgbClr val="002060"/>
            </a:solidFill>
          </a:ln>
        </p:spPr>
      </p:pic>
      <p:sp>
        <p:nvSpPr>
          <p:cNvPr id="14" name="Rettangolo 13"/>
          <p:cNvSpPr/>
          <p:nvPr/>
        </p:nvSpPr>
        <p:spPr>
          <a:xfrm>
            <a:off x="1657181" y="3997786"/>
            <a:ext cx="4375278" cy="11625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2138795" y="5007980"/>
            <a:ext cx="3778250" cy="10795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254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6" name="Google Shape;110;p3"/>
          <p:cNvSpPr txBox="1"/>
          <p:nvPr/>
        </p:nvSpPr>
        <p:spPr>
          <a:xfrm>
            <a:off x="6169969" y="877567"/>
            <a:ext cx="5025277" cy="5486077"/>
          </a:xfrm>
          <a:prstGeom prst="rect">
            <a:avLst/>
          </a:prstGeom>
          <a:noFill/>
          <a:ln>
            <a:noFill/>
          </a:ln>
        </p:spPr>
        <p:txBody>
          <a:bodyPr spcFirstLastPara="1" wrap="square" lIns="91425" tIns="45700" rIns="91425" bIns="45700" anchor="t" anchorCtr="0">
            <a:spAutoFit/>
          </a:bodyPr>
          <a:lstStyle/>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Διαχωρίστε το κείμενο σε </a:t>
            </a:r>
            <a:r>
              <a:rPr lang="el-GR" sz="2800" kern="1200" dirty="0" err="1">
                <a:solidFill>
                  <a:srgbClr val="FF0000"/>
                </a:solidFill>
                <a:latin typeface="Calibri" panose="020F0502020204030204"/>
                <a:ea typeface="+mn-ea"/>
                <a:cs typeface="+mn-cs"/>
              </a:rPr>
              <a:t>μακροομάδες</a:t>
            </a:r>
            <a:r>
              <a:rPr lang="el-GR" sz="2800" kern="1200" dirty="0">
                <a:solidFill>
                  <a:prstClr val="black"/>
                </a:solidFill>
                <a:latin typeface="Calibri" panose="020F0502020204030204"/>
                <a:ea typeface="+mn-ea"/>
                <a:cs typeface="+mn-cs"/>
              </a:rPr>
              <a:t>. </a:t>
            </a:r>
          </a:p>
          <a:p>
            <a:pPr lvl="0" algn="just">
              <a:buClrTx/>
            </a:pPr>
            <a:r>
              <a:rPr lang="en-GB" sz="2800" kern="1200" dirty="0">
                <a:solidFill>
                  <a:prstClr val="black"/>
                </a:solidFill>
                <a:latin typeface="Calibri" panose="020F0502020204030204"/>
                <a:ea typeface="+mn-ea"/>
                <a:cs typeface="+mn-cs"/>
              </a:rPr>
              <a:t> </a:t>
            </a: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Μη διστάσετε να χρησιμοποιήσετε εξωτερικά εργαλεία όπως αυτοκόλλητα και μαρκαδόρους.</a:t>
            </a:r>
          </a:p>
          <a:p>
            <a:pPr lvl="0" algn="just">
              <a:buClrTx/>
            </a:pPr>
            <a:endParaRPr lang="en-GB" sz="2800" kern="1200" dirty="0">
              <a:solidFill>
                <a:prstClr val="black"/>
              </a:solidFill>
              <a:latin typeface="Calibri" panose="020F0502020204030204"/>
              <a:ea typeface="+mn-ea"/>
              <a:cs typeface="+mn-cs"/>
            </a:endParaRPr>
          </a:p>
          <a:p>
            <a:pPr marL="457200" indent="-457200">
              <a:lnSpc>
                <a:spcPct val="107000"/>
              </a:lnSpc>
              <a:spcAft>
                <a:spcPts val="800"/>
              </a:spcAft>
              <a:buFont typeface="Arial" panose="020B0604020202020204" pitchFamily="34" charset="0"/>
              <a:buChar char="•"/>
            </a:pPr>
            <a:r>
              <a:rPr lang="el-GR" sz="2800" dirty="0">
                <a:effectLst/>
                <a:latin typeface="Calibri" panose="020F0502020204030204" pitchFamily="34" charset="0"/>
                <a:ea typeface="Calibri" panose="020F0502020204030204" pitchFamily="34" charset="0"/>
                <a:cs typeface="Times New Roman" panose="02020603050405020304" pitchFamily="18" charset="0"/>
              </a:rPr>
              <a:t>Ρυθμίστε </a:t>
            </a:r>
            <a:r>
              <a:rPr lang="el-GR"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ενδιάμεσα</a:t>
            </a:r>
            <a:r>
              <a:rPr lang="el-GR" sz="2800" dirty="0">
                <a:effectLst/>
                <a:latin typeface="Calibri" panose="020F0502020204030204" pitchFamily="34" charset="0"/>
                <a:ea typeface="Calibri" panose="020F0502020204030204" pitchFamily="34" charset="0"/>
                <a:cs typeface="Times New Roman" panose="02020603050405020304" pitchFamily="18" charset="0"/>
              </a:rPr>
              <a:t> διαστήματα μετά τα οποία αξιολογείτε μόνοι σας την κατανόηση του κειμένου</a:t>
            </a:r>
          </a:p>
        </p:txBody>
      </p:sp>
      <p:pic>
        <p:nvPicPr>
          <p:cNvPr id="10" name="Immagine 9"/>
          <p:cNvPicPr>
            <a:picLocks noChangeAspect="1"/>
          </p:cNvPicPr>
          <p:nvPr/>
        </p:nvPicPr>
        <p:blipFill>
          <a:blip r:embed="rId5"/>
          <a:stretch>
            <a:fillRect/>
          </a:stretch>
        </p:blipFill>
        <p:spPr>
          <a:xfrm>
            <a:off x="1851362" y="1038812"/>
            <a:ext cx="4095171" cy="5588437"/>
          </a:xfrm>
          <a:prstGeom prst="rect">
            <a:avLst/>
          </a:prstGeom>
        </p:spPr>
      </p:pic>
      <p:sp>
        <p:nvSpPr>
          <p:cNvPr id="11" name="Rettangolo 10"/>
          <p:cNvSpPr/>
          <p:nvPr/>
        </p:nvSpPr>
        <p:spPr>
          <a:xfrm>
            <a:off x="1851362" y="1038812"/>
            <a:ext cx="4095171" cy="129798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1851362" y="2468765"/>
            <a:ext cx="4095171" cy="11518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p:cNvSpPr/>
          <p:nvPr/>
        </p:nvSpPr>
        <p:spPr>
          <a:xfrm>
            <a:off x="1709496" y="948267"/>
            <a:ext cx="4360334" cy="28024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1718780" y="4351139"/>
            <a:ext cx="4351050" cy="23242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17"/>
          <p:cNvSpPr/>
          <p:nvPr/>
        </p:nvSpPr>
        <p:spPr>
          <a:xfrm>
            <a:off x="1851362" y="4431493"/>
            <a:ext cx="4095171" cy="94623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ttangolo 18"/>
          <p:cNvSpPr/>
          <p:nvPr/>
        </p:nvSpPr>
        <p:spPr>
          <a:xfrm>
            <a:off x="1851362" y="5458077"/>
            <a:ext cx="4095171" cy="11518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554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4735"/>
          </a:xfrm>
          <a:prstGeom prst="rect">
            <a:avLst/>
          </a:prstGeom>
          <a:noFill/>
          <a:ln>
            <a:noFill/>
          </a:ln>
        </p:spPr>
        <p:txBody>
          <a:bodyPr spcFirstLastPara="1" wrap="square" lIns="91425" tIns="45700" rIns="91425" bIns="45700" anchor="t" anchorCtr="0">
            <a:spAutoFit/>
          </a:bodyPr>
          <a:lstStyle/>
          <a:p>
            <a:pPr lvl="0" algn="ct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1278371"/>
            <a:ext cx="9219282" cy="5139828"/>
          </a:xfrm>
          <a:prstGeom prst="rect">
            <a:avLst/>
          </a:prstGeom>
          <a:noFill/>
          <a:ln>
            <a:noFill/>
          </a:ln>
        </p:spPr>
        <p:txBody>
          <a:bodyPr spcFirstLastPara="1" wrap="square" lIns="91425" tIns="45700" rIns="91425" bIns="45700" anchor="t" anchorCtr="0">
            <a:spAutoFit/>
          </a:bodyPr>
          <a:lstStyle/>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Γράψε ένα σύντομο κείμενο</a:t>
            </a:r>
            <a:endParaRPr lang="en-GB" sz="2800" kern="1200" dirty="0">
              <a:solidFill>
                <a:prstClr val="black"/>
              </a:solidFill>
              <a:latin typeface="Calibri" panose="020F0502020204030204"/>
              <a:ea typeface="+mn-ea"/>
              <a:cs typeface="+mn-cs"/>
            </a:endParaRPr>
          </a:p>
          <a:p>
            <a:pPr lvl="0" algn="just">
              <a:buClrTx/>
            </a:pP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Συνεχίστε την ομιλία σας σε κουκκίδες</a:t>
            </a:r>
          </a:p>
          <a:p>
            <a:pPr lvl="0" algn="just">
              <a:buClrTx/>
            </a:pPr>
            <a:r>
              <a:rPr lang="el-GR" sz="2200" kern="1200" dirty="0">
                <a:solidFill>
                  <a:prstClr val="black"/>
                </a:solidFill>
                <a:latin typeface="Calibri" panose="020F0502020204030204"/>
                <a:ea typeface="+mn-ea"/>
                <a:cs typeface="+mn-cs"/>
              </a:rPr>
              <a:t>Τι μπορεί να γίνει στη βιομηχανία φυσικής κατάστασης και υγείας για την προώθηση της ενεργού διαβίωσης;</a:t>
            </a:r>
            <a:endParaRPr lang="en-GB" sz="2200" i="1" kern="1200" dirty="0">
              <a:solidFill>
                <a:prstClr val="black"/>
              </a:solidFill>
              <a:latin typeface="Calibri" panose="020F0502020204030204"/>
              <a:ea typeface="+mn-ea"/>
              <a:cs typeface="+mn-cs"/>
            </a:endParaRPr>
          </a:p>
          <a:p>
            <a:pPr marL="457200" lvl="0" indent="-457200" algn="just">
              <a:buClrTx/>
              <a:buFont typeface="+mj-lt"/>
              <a:buAutoNum type="arabicPeriod"/>
            </a:pPr>
            <a:r>
              <a:rPr lang="el-GR" sz="2200" kern="1200" dirty="0">
                <a:solidFill>
                  <a:prstClr val="black"/>
                </a:solidFill>
                <a:latin typeface="Calibri" panose="020F0502020204030204"/>
                <a:ea typeface="+mn-ea"/>
                <a:cs typeface="+mn-cs"/>
              </a:rPr>
              <a:t>Ανάλυση της </a:t>
            </a:r>
            <a:r>
              <a:rPr lang="el-GR" sz="2200" b="1" kern="1200" dirty="0">
                <a:solidFill>
                  <a:srgbClr val="0070C0"/>
                </a:solidFill>
                <a:latin typeface="Calibri" panose="020F0502020204030204"/>
                <a:ea typeface="+mn-ea"/>
                <a:cs typeface="+mn-cs"/>
              </a:rPr>
              <a:t>οικονομικής τους αξίας</a:t>
            </a:r>
          </a:p>
          <a:p>
            <a:pPr marL="457200" lvl="0" indent="-457200" algn="just">
              <a:buClrTx/>
              <a:buFont typeface="+mj-lt"/>
              <a:buAutoNum type="arabicPeriod"/>
            </a:pPr>
            <a:r>
              <a:rPr lang="el-GR" sz="2200" kern="1200" dirty="0">
                <a:solidFill>
                  <a:prstClr val="black"/>
                </a:solidFill>
                <a:latin typeface="Calibri" panose="020F0502020204030204"/>
                <a:ea typeface="+mn-ea"/>
                <a:cs typeface="+mn-cs"/>
              </a:rPr>
              <a:t>Ανάλυση των </a:t>
            </a:r>
            <a:r>
              <a:rPr lang="el-GR" sz="2200" b="1" kern="1200" dirty="0">
                <a:solidFill>
                  <a:srgbClr val="0070C0"/>
                </a:solidFill>
                <a:latin typeface="Calibri" panose="020F0502020204030204"/>
                <a:ea typeface="+mn-ea"/>
                <a:cs typeface="+mn-cs"/>
              </a:rPr>
              <a:t>κοινωνικών αποδόσεων </a:t>
            </a:r>
            <a:r>
              <a:rPr lang="el-GR" sz="2200" kern="1200" dirty="0">
                <a:solidFill>
                  <a:prstClr val="black"/>
                </a:solidFill>
                <a:latin typeface="Calibri" panose="020F0502020204030204"/>
                <a:ea typeface="+mn-ea"/>
                <a:cs typeface="+mn-cs"/>
              </a:rPr>
              <a:t>των επενδύσεών τους</a:t>
            </a:r>
          </a:p>
          <a:p>
            <a:pPr marL="457200" lvl="0" indent="-457200" algn="just">
              <a:buClrTx/>
              <a:buFont typeface="+mj-lt"/>
              <a:buAutoNum type="arabicPeriod"/>
            </a:pPr>
            <a:r>
              <a:rPr lang="el-GR" sz="2200" kern="1200" dirty="0">
                <a:solidFill>
                  <a:prstClr val="black"/>
                </a:solidFill>
                <a:latin typeface="Calibri" panose="020F0502020204030204"/>
                <a:ea typeface="+mn-ea"/>
                <a:cs typeface="+mn-cs"/>
              </a:rPr>
              <a:t>Ανάλυση της συμβολής τους στη </a:t>
            </a:r>
            <a:r>
              <a:rPr lang="el-GR" sz="2200" b="1" kern="1200" dirty="0">
                <a:solidFill>
                  <a:srgbClr val="0070C0"/>
                </a:solidFill>
                <a:latin typeface="Calibri" panose="020F0502020204030204"/>
                <a:ea typeface="+mn-ea"/>
                <a:cs typeface="+mn-cs"/>
              </a:rPr>
              <a:t>βιώσιμη ανάπτυξη</a:t>
            </a:r>
          </a:p>
          <a:p>
            <a:pPr marL="457200" lvl="0" indent="-457200" algn="just">
              <a:buClrTx/>
              <a:buFont typeface="+mj-lt"/>
              <a:buAutoNum type="arabicPeriod"/>
            </a:pPr>
            <a:r>
              <a:rPr lang="el-GR" sz="2200" kern="1200" dirty="0">
                <a:solidFill>
                  <a:prstClr val="black"/>
                </a:solidFill>
                <a:latin typeface="Calibri" panose="020F0502020204030204"/>
                <a:ea typeface="+mn-ea"/>
                <a:cs typeface="+mn-cs"/>
              </a:rPr>
              <a:t>Ανάλυση </a:t>
            </a:r>
            <a:r>
              <a:rPr lang="el-GR" sz="2200" b="1" kern="1200" dirty="0">
                <a:solidFill>
                  <a:srgbClr val="0070C0"/>
                </a:solidFill>
                <a:latin typeface="Calibri" panose="020F0502020204030204"/>
                <a:ea typeface="+mn-ea"/>
                <a:cs typeface="+mn-cs"/>
              </a:rPr>
              <a:t>των επιπτώσεών </a:t>
            </a:r>
            <a:r>
              <a:rPr lang="el-GR" sz="2200" kern="1200" dirty="0">
                <a:solidFill>
                  <a:prstClr val="black"/>
                </a:solidFill>
                <a:latin typeface="Calibri" panose="020F0502020204030204"/>
                <a:ea typeface="+mn-ea"/>
                <a:cs typeface="+mn-cs"/>
              </a:rPr>
              <a:t>τους για υγιέστερες κοινωνίες</a:t>
            </a:r>
          </a:p>
          <a:p>
            <a:pPr marL="457200" lvl="0" indent="-457200" algn="just">
              <a:buClrTx/>
              <a:buFont typeface="+mj-lt"/>
              <a:buAutoNum type="arabicPeriod"/>
            </a:pP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Αν είναι δυνατόν, σταθείτε μπροστά σε έναν καθρέφτη – αυτό θα ενισχύσει την αυτοπεποίθηση και την αυτογνωσία σας</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73366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4735"/>
          </a:xfrm>
          <a:prstGeom prst="rect">
            <a:avLst/>
          </a:prstGeom>
          <a:noFill/>
          <a:ln>
            <a:noFill/>
          </a:ln>
        </p:spPr>
        <p:txBody>
          <a:bodyPr spcFirstLastPara="1" wrap="square" lIns="91425" tIns="45700" rIns="91425" bIns="45700" anchor="t" anchorCtr="0">
            <a:spAutoFit/>
          </a:bodyPr>
          <a:lstStyle/>
          <a:p>
            <a:pPr lvl="0" algn="ctr"/>
            <a:r>
              <a:rPr lang="el-GR" sz="3200" b="1" dirty="0">
                <a:solidFill>
                  <a:schemeClr val="dk1"/>
                </a:solidFill>
                <a:latin typeface="Calibri"/>
                <a:ea typeface="Calibri"/>
                <a:cs typeface="Calibri"/>
                <a:sym typeface="Calibri"/>
              </a:rPr>
              <a:t>Ενότητα 3. Εφαρμογή της μεθόδου PQRST</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1278371"/>
            <a:ext cx="9219282" cy="5124439"/>
          </a:xfrm>
          <a:prstGeom prst="rect">
            <a:avLst/>
          </a:prstGeom>
          <a:noFill/>
          <a:ln>
            <a:noFill/>
          </a:ln>
        </p:spPr>
        <p:txBody>
          <a:bodyPr spcFirstLastPara="1" wrap="square" lIns="91425" tIns="45700" rIns="91425" bIns="45700" anchor="t" anchorCtr="0">
            <a:spAutoFit/>
          </a:bodyPr>
          <a:lstStyle/>
          <a:p>
            <a:pPr marL="457200" lvl="0" indent="-457200" algn="just">
              <a:buClrTx/>
              <a:buFont typeface="Arial" panose="020B0604020202020204" pitchFamily="34" charset="0"/>
              <a:buChar char="•"/>
            </a:pPr>
            <a:r>
              <a:rPr lang="en-GB" sz="2800" kern="1200" dirty="0">
                <a:solidFill>
                  <a:prstClr val="black"/>
                </a:solidFill>
                <a:latin typeface="Calibri" panose="020F0502020204030204"/>
                <a:ea typeface="+mn-ea"/>
                <a:cs typeface="+mn-cs"/>
              </a:rPr>
              <a:t>Use the questions in steps no.2 as a reference guide</a:t>
            </a:r>
          </a:p>
          <a:p>
            <a:pPr marL="457200" lvl="0" indent="-457200" algn="just">
              <a:buClrTx/>
              <a:buFont typeface="Arial" panose="020B0604020202020204" pitchFamily="34" charset="0"/>
              <a:buChar char="•"/>
            </a:pP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n-GB" sz="2800" kern="1200" dirty="0">
                <a:solidFill>
                  <a:prstClr val="black"/>
                </a:solidFill>
                <a:latin typeface="Calibri" panose="020F0502020204030204"/>
                <a:ea typeface="+mn-ea"/>
                <a:cs typeface="+mn-cs"/>
              </a:rPr>
              <a:t>Try to associate concepts to images, even metaphorical. E.g.:</a:t>
            </a:r>
          </a:p>
          <a:p>
            <a:pPr lvl="0" algn="just">
              <a:buClrTx/>
            </a:pPr>
            <a:r>
              <a:rPr lang="en-GB" sz="2200" i="1" kern="1200" dirty="0">
                <a:solidFill>
                  <a:prstClr val="black"/>
                </a:solidFill>
                <a:latin typeface="Calibri" panose="020F0502020204030204"/>
                <a:ea typeface="+mn-ea"/>
                <a:cs typeface="+mn-cs"/>
              </a:rPr>
              <a:t>Economic value</a:t>
            </a:r>
          </a:p>
          <a:p>
            <a:pPr lvl="0" algn="just">
              <a:buClrTx/>
            </a:pPr>
            <a:endParaRPr lang="en-GB" sz="500" i="1" kern="1200" dirty="0">
              <a:solidFill>
                <a:prstClr val="black"/>
              </a:solidFill>
              <a:latin typeface="Calibri" panose="020F0502020204030204"/>
              <a:ea typeface="+mn-ea"/>
              <a:cs typeface="+mn-cs"/>
            </a:endParaRPr>
          </a:p>
          <a:p>
            <a:pPr lvl="0" algn="just">
              <a:buClrTx/>
            </a:pPr>
            <a:r>
              <a:rPr lang="en-GB" sz="2200" i="1" kern="1200" dirty="0">
                <a:solidFill>
                  <a:prstClr val="black"/>
                </a:solidFill>
                <a:latin typeface="Calibri" panose="020F0502020204030204"/>
                <a:ea typeface="+mn-ea"/>
                <a:cs typeface="+mn-cs"/>
              </a:rPr>
              <a:t>Social returns</a:t>
            </a:r>
          </a:p>
          <a:p>
            <a:pPr lvl="0" algn="just">
              <a:buClrTx/>
            </a:pPr>
            <a:endParaRPr lang="en-GB" sz="500" i="1" kern="1200" dirty="0">
              <a:solidFill>
                <a:prstClr val="black"/>
              </a:solidFill>
              <a:latin typeface="Calibri" panose="020F0502020204030204"/>
              <a:ea typeface="+mn-ea"/>
              <a:cs typeface="+mn-cs"/>
            </a:endParaRPr>
          </a:p>
          <a:p>
            <a:pPr lvl="0" algn="just">
              <a:buClrTx/>
            </a:pPr>
            <a:r>
              <a:rPr lang="en-GB" sz="2200" i="1" kern="1200" dirty="0">
                <a:solidFill>
                  <a:prstClr val="black"/>
                </a:solidFill>
                <a:latin typeface="Calibri" panose="020F0502020204030204"/>
                <a:ea typeface="+mn-ea"/>
                <a:cs typeface="+mn-cs"/>
              </a:rPr>
              <a:t>Sustainable development</a:t>
            </a:r>
          </a:p>
          <a:p>
            <a:pPr lvl="0" algn="just">
              <a:buClrTx/>
            </a:pPr>
            <a:endParaRPr lang="en-GB" sz="500" i="1" kern="1200" dirty="0">
              <a:solidFill>
                <a:prstClr val="black"/>
              </a:solidFill>
              <a:latin typeface="Calibri" panose="020F0502020204030204"/>
              <a:ea typeface="+mn-ea"/>
              <a:cs typeface="+mn-cs"/>
            </a:endParaRPr>
          </a:p>
          <a:p>
            <a:pPr lvl="0" algn="just">
              <a:buClrTx/>
            </a:pPr>
            <a:r>
              <a:rPr lang="en-GB" sz="2200" i="1" kern="1200" dirty="0">
                <a:solidFill>
                  <a:prstClr val="black"/>
                </a:solidFill>
                <a:latin typeface="Calibri" panose="020F0502020204030204"/>
                <a:ea typeface="+mn-ea"/>
                <a:cs typeface="+mn-cs"/>
              </a:rPr>
              <a:t>Impacts</a:t>
            </a:r>
          </a:p>
          <a:p>
            <a:pPr lvl="0" algn="just">
              <a:buClrTx/>
            </a:pP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n-GB" sz="2800" kern="1200" dirty="0">
                <a:solidFill>
                  <a:prstClr val="black"/>
                </a:solidFill>
                <a:latin typeface="Calibri" panose="020F0502020204030204"/>
                <a:ea typeface="+mn-ea"/>
                <a:cs typeface="+mn-cs"/>
              </a:rPr>
              <a:t>Pitch your speech to the point where you are able to give the same information with the less amount of words</a:t>
            </a:r>
          </a:p>
          <a:p>
            <a:pPr marL="457200" lvl="0" indent="-457200" algn="just">
              <a:buClrTx/>
              <a:buFont typeface="Arial" panose="020B0604020202020204" pitchFamily="34" charset="0"/>
              <a:buChar char="•"/>
            </a:pPr>
            <a:endParaRPr lang="en-GB" sz="2800" kern="1200" dirty="0">
              <a:solidFill>
                <a:prstClr val="black"/>
              </a:solidFill>
              <a:latin typeface="Calibri" panose="020F0502020204030204"/>
              <a:ea typeface="+mn-ea"/>
              <a:cs typeface="+mn-cs"/>
            </a:endParaRPr>
          </a:p>
        </p:txBody>
      </p:sp>
      <p:pic>
        <p:nvPicPr>
          <p:cNvPr id="7" name="Immagine 6"/>
          <p:cNvPicPr>
            <a:picLocks noChangeAspect="1"/>
          </p:cNvPicPr>
          <p:nvPr/>
        </p:nvPicPr>
        <p:blipFill>
          <a:blip r:embed="rId5"/>
          <a:stretch>
            <a:fillRect/>
          </a:stretch>
        </p:blipFill>
        <p:spPr>
          <a:xfrm>
            <a:off x="4660832" y="3131232"/>
            <a:ext cx="394527" cy="329026"/>
          </a:xfrm>
          <a:prstGeom prst="rect">
            <a:avLst/>
          </a:prstGeom>
        </p:spPr>
      </p:pic>
      <p:pic>
        <p:nvPicPr>
          <p:cNvPr id="8" name="Immagine 7"/>
          <p:cNvPicPr>
            <a:picLocks noChangeAspect="1"/>
          </p:cNvPicPr>
          <p:nvPr/>
        </p:nvPicPr>
        <p:blipFill>
          <a:blip r:embed="rId6"/>
          <a:stretch>
            <a:fillRect/>
          </a:stretch>
        </p:blipFill>
        <p:spPr>
          <a:xfrm>
            <a:off x="4640493" y="3460258"/>
            <a:ext cx="478366" cy="376666"/>
          </a:xfrm>
          <a:prstGeom prst="rect">
            <a:avLst/>
          </a:prstGeom>
        </p:spPr>
      </p:pic>
      <p:pic>
        <p:nvPicPr>
          <p:cNvPr id="9" name="Immagine 8"/>
          <p:cNvPicPr>
            <a:picLocks noChangeAspect="1"/>
          </p:cNvPicPr>
          <p:nvPr/>
        </p:nvPicPr>
        <p:blipFill>
          <a:blip r:embed="rId7"/>
          <a:stretch>
            <a:fillRect/>
          </a:stretch>
        </p:blipFill>
        <p:spPr>
          <a:xfrm>
            <a:off x="4548154" y="3812057"/>
            <a:ext cx="611981" cy="466394"/>
          </a:xfrm>
          <a:prstGeom prst="rect">
            <a:avLst/>
          </a:prstGeom>
        </p:spPr>
      </p:pic>
      <p:pic>
        <p:nvPicPr>
          <p:cNvPr id="10" name="Immagine 9"/>
          <p:cNvPicPr>
            <a:picLocks noChangeAspect="1"/>
          </p:cNvPicPr>
          <p:nvPr/>
        </p:nvPicPr>
        <p:blipFill>
          <a:blip r:embed="rId8"/>
          <a:stretch>
            <a:fillRect/>
          </a:stretch>
        </p:blipFill>
        <p:spPr>
          <a:xfrm>
            <a:off x="4660832" y="4229355"/>
            <a:ext cx="499303" cy="448704"/>
          </a:xfrm>
          <a:prstGeom prst="rect">
            <a:avLst/>
          </a:prstGeom>
        </p:spPr>
      </p:pic>
    </p:spTree>
    <p:extLst>
      <p:ext uri="{BB962C8B-B14F-4D97-AF65-F5344CB8AC3E}">
        <p14:creationId xmlns:p14="http://schemas.microsoft.com/office/powerpoint/2010/main" val="6135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134" name="Google Shape;134;p5"/>
          <p:cNvGrpSpPr/>
          <p:nvPr/>
        </p:nvGrpSpPr>
        <p:grpSpPr>
          <a:xfrm>
            <a:off x="756206" y="2457229"/>
            <a:ext cx="4839449" cy="2079417"/>
            <a:chOff x="2700401" y="2189779"/>
            <a:chExt cx="4839449" cy="2079417"/>
          </a:xfrm>
        </p:grpSpPr>
        <p:sp>
          <p:nvSpPr>
            <p:cNvPr id="135" name="Google Shape;135;p5"/>
            <p:cNvSpPr txBox="1"/>
            <p:nvPr/>
          </p:nvSpPr>
          <p:spPr>
            <a:xfrm>
              <a:off x="3377078" y="3258407"/>
              <a:ext cx="4162772" cy="101078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Επισκεφθείτε την ιστοσελίδας μας και παίξτε μίνι παιχνίδια </a:t>
              </a: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280"/>
                </a:spcBef>
                <a:spcAft>
                  <a:spcPts val="0"/>
                </a:spcAft>
                <a:buClr>
                  <a:srgbClr val="000000"/>
                </a:buClr>
                <a:buSzPts val="1400"/>
                <a:buFont typeface="Merriweather Sans"/>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36" name="Google Shape;136;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7" name="Google Shape;137;p5"/>
            <p:cNvPicPr preferRelativeResize="0"/>
            <p:nvPr/>
          </p:nvPicPr>
          <p:blipFill rotWithShape="1">
            <a:blip r:embed="rId5">
              <a:alphaModFix/>
            </a:blip>
            <a:srcRect l="8912" t="77879" r="4724" b="-4081"/>
            <a:stretch/>
          </p:blipFill>
          <p:spPr>
            <a:xfrm>
              <a:off x="2751826" y="3313847"/>
              <a:ext cx="477838" cy="466929"/>
            </a:xfrm>
            <a:prstGeom prst="ellipse">
              <a:avLst/>
            </a:prstGeom>
            <a:noFill/>
            <a:ln>
              <a:noFill/>
            </a:ln>
          </p:spPr>
        </p:pic>
        <p:sp>
          <p:nvSpPr>
            <p:cNvPr id="138" name="Google Shape;138;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46EAE"/>
                </a:solidFill>
                <a:effectLst/>
                <a:uLnTx/>
                <a:uFillTx/>
                <a:latin typeface="Calibri"/>
                <a:ea typeface="Calibri"/>
                <a:cs typeface="Calibri"/>
                <a:sym typeface="Calibri"/>
              </a:endParaRPr>
            </a:p>
          </p:txBody>
        </p:sp>
        <p:pic>
          <p:nvPicPr>
            <p:cNvPr id="139" name="Google Shape;139;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140" name="Google Shape;140;p5"/>
          <p:cNvSpPr txBox="1"/>
          <p:nvPr/>
        </p:nvSpPr>
        <p:spPr>
          <a:xfrm>
            <a:off x="2441991" y="329506"/>
            <a:ext cx="7975492" cy="16927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rPr>
              <a:t>Φτάσατε στο τέλος αυτού του μαθήματος, συγχαρητήρια!</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2800" b="1" i="0" u="none" strike="noStrike" kern="0" cap="none" spc="0" normalizeH="0" baseline="0" noProof="0" dirty="0">
              <a:ln>
                <a:noFill/>
              </a:ln>
              <a:solidFill>
                <a:srgbClr val="00B84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Ας μείνουμε σε  επαφή!</a:t>
            </a:r>
            <a:endParaRPr kumimoji="0" sz="3200" b="1" i="0" u="none" strike="noStrike" kern="0" cap="none" spc="0" normalizeH="0" baseline="0" noProof="0" dirty="0">
              <a:ln>
                <a:noFill/>
              </a:ln>
              <a:solidFill>
                <a:srgbClr val="00B84F"/>
              </a:solidFill>
              <a:effectLst/>
              <a:uLnTx/>
              <a:uFillTx/>
              <a:latin typeface="Calibri"/>
              <a:ea typeface="Calibri"/>
              <a:cs typeface="Calibri"/>
              <a:sym typeface="Calibri"/>
            </a:endParaRPr>
          </a:p>
        </p:txBody>
      </p:sp>
      <p:pic>
        <p:nvPicPr>
          <p:cNvPr id="141" name="Google Shape;141;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142" name="Google Shape;142;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Calibri"/>
                <a:ea typeface="Calibri"/>
                <a:cs typeface="Calibri"/>
                <a:sym typeface="Calibri"/>
              </a:rPr>
              <a:t>Project number 2020-1-FR01-KA204-079823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800" b="0" i="0" u="none" strike="noStrike" kern="0" cap="none" spc="0" normalizeH="0" baseline="0" noProof="0" dirty="0">
                <a:ln>
                  <a:noFill/>
                </a:ln>
                <a:solidFill>
                  <a:srgbClr val="000000"/>
                </a:solidFill>
                <a:effectLst/>
                <a:uLnTx/>
                <a:uFillTx/>
                <a:latin typeface="Calibri"/>
                <a:ea typeface="Calibri"/>
                <a:cs typeface="Calibri"/>
                <a:sym typeface="Calibri"/>
              </a:rPr>
              <a:t>Στείλτε μας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email</a:t>
            </a: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fr-FR" sz="1800" b="0" i="0" u="sng" strike="noStrike" kern="0" cap="none" spc="0" normalizeH="0" baseline="0" noProof="0" dirty="0">
                <a:ln>
                  <a:noFill/>
                </a:ln>
                <a:solidFill>
                  <a:srgbClr val="000000"/>
                </a:solidFill>
                <a:effectLst/>
                <a:uLnTx/>
                <a:uFillTx/>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44" name="Google Shape;144;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00" name="Google Shape;100;p2"/>
          <p:cNvSpPr txBox="1"/>
          <p:nvPr/>
        </p:nvSpPr>
        <p:spPr>
          <a:xfrm>
            <a:off x="3800919" y="404812"/>
            <a:ext cx="519830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Περίληψη </a:t>
            </a:r>
            <a:endParaRPr sz="3200" b="1" dirty="0">
              <a:solidFill>
                <a:schemeClr val="dk1"/>
              </a:solidFill>
              <a:latin typeface="Calibri"/>
              <a:ea typeface="Calibri"/>
              <a:cs typeface="Calibri"/>
              <a:sym typeface="Calibri"/>
            </a:endParaRPr>
          </a:p>
        </p:txBody>
      </p:sp>
      <p:sp>
        <p:nvSpPr>
          <p:cNvPr id="6" name="Google Shape;101;p2"/>
          <p:cNvSpPr txBox="1"/>
          <p:nvPr/>
        </p:nvSpPr>
        <p:spPr>
          <a:xfrm>
            <a:off x="2135278" y="1552183"/>
            <a:ext cx="7668228" cy="2708393"/>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000"/>
              <a:buFont typeface="Arial" panose="020B0604020202020204" pitchFamily="34" charset="0"/>
              <a:buChar char="•"/>
            </a:pPr>
            <a:r>
              <a:rPr lang="el-GR" sz="2000" b="1" dirty="0">
                <a:solidFill>
                  <a:schemeClr val="dk1"/>
                </a:solidFill>
                <a:latin typeface="Calibri"/>
                <a:ea typeface="Calibri"/>
                <a:cs typeface="Calibri"/>
                <a:sym typeface="Calibri"/>
              </a:rPr>
              <a:t>Γλωσσάρι</a:t>
            </a:r>
            <a:endParaRPr lang="en-US" sz="2000" dirty="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000"/>
              <a:buFont typeface="Arial" panose="020B0604020202020204" pitchFamily="34" charset="0"/>
              <a:buChar char="•"/>
            </a:pPr>
            <a:r>
              <a:rPr lang="el-GR" sz="2000" b="1" dirty="0">
                <a:latin typeface="Calibri" panose="020F0502020204030204" pitchFamily="34" charset="0"/>
                <a:cs typeface="Calibri" panose="020F0502020204030204" pitchFamily="34" charset="0"/>
              </a:rPr>
              <a:t>Ενότητα</a:t>
            </a:r>
            <a:r>
              <a:rPr lang="it-IT" sz="2000" b="1" dirty="0">
                <a:latin typeface="Calibri" panose="020F0502020204030204" pitchFamily="34" charset="0"/>
                <a:cs typeface="Calibri" panose="020F0502020204030204" pitchFamily="34" charset="0"/>
              </a:rPr>
              <a:t> 1 – </a:t>
            </a:r>
            <a:r>
              <a:rPr lang="el-GR" sz="2000" b="1" dirty="0">
                <a:latin typeface="Calibri" panose="020F0502020204030204" pitchFamily="34" charset="0"/>
                <a:cs typeface="Calibri" panose="020F0502020204030204" pitchFamily="34" charset="0"/>
              </a:rPr>
              <a:t>Ιστορικό και Εισαγωγή</a:t>
            </a:r>
          </a:p>
          <a:p>
            <a:pPr marL="342900" marR="0" lvl="0" indent="-342900" algn="just" rtl="0">
              <a:spcBef>
                <a:spcPts val="0"/>
              </a:spcBef>
              <a:spcAft>
                <a:spcPts val="0"/>
              </a:spcAft>
              <a:buClr>
                <a:schemeClr val="dk1"/>
              </a:buClr>
              <a:buSzPts val="2000"/>
              <a:buFont typeface="Arial" panose="020B0604020202020204" pitchFamily="34" charset="0"/>
              <a:buChar char="•"/>
            </a:pPr>
            <a:r>
              <a:rPr lang="el-GR" sz="2000" b="1" dirty="0">
                <a:latin typeface="Calibri" panose="020F0502020204030204" pitchFamily="34" charset="0"/>
                <a:cs typeface="Calibri" panose="020F0502020204030204" pitchFamily="34" charset="0"/>
              </a:rPr>
              <a:t>Ενότητα</a:t>
            </a:r>
            <a:r>
              <a:rPr lang="en-US" sz="2000" b="1" dirty="0">
                <a:latin typeface="Calibri" panose="020F0502020204030204" pitchFamily="34" charset="0"/>
                <a:cs typeface="Calibri" panose="020F0502020204030204" pitchFamily="34" charset="0"/>
              </a:rPr>
              <a:t> 2 – </a:t>
            </a:r>
            <a:r>
              <a:rPr lang="el-GR" sz="2000" b="1" dirty="0">
                <a:latin typeface="Calibri" panose="020F0502020204030204" pitchFamily="34" charset="0"/>
                <a:cs typeface="Calibri" panose="020F0502020204030204" pitchFamily="34" charset="0"/>
              </a:rPr>
              <a:t>Καθορισμός Πυλώνων</a:t>
            </a:r>
          </a:p>
          <a:p>
            <a:pPr marL="342900" marR="0" lvl="0" indent="-342900" algn="just" rtl="0">
              <a:spcBef>
                <a:spcPts val="0"/>
              </a:spcBef>
              <a:spcAft>
                <a:spcPts val="0"/>
              </a:spcAft>
              <a:buClr>
                <a:schemeClr val="dk1"/>
              </a:buClr>
              <a:buSzPts val="2000"/>
              <a:buFont typeface="Arial" panose="020B0604020202020204" pitchFamily="34" charset="0"/>
              <a:buChar char="•"/>
            </a:pPr>
            <a:r>
              <a:rPr lang="en-US" sz="1800" b="1" i="1" dirty="0">
                <a:latin typeface="Calibri" panose="020F0502020204030204" pitchFamily="34" charset="0"/>
                <a:cs typeface="Calibri" panose="020F0502020204030204" pitchFamily="34" charset="0"/>
              </a:rPr>
              <a:t>	2.1 </a:t>
            </a:r>
            <a:r>
              <a:rPr lang="el-GR" sz="1800" b="1" i="1" dirty="0">
                <a:latin typeface="Calibri" panose="020F0502020204030204" pitchFamily="34" charset="0"/>
                <a:cs typeface="Calibri" panose="020F0502020204030204" pitchFamily="34" charset="0"/>
              </a:rPr>
              <a:t>Προεπισκόπηση</a:t>
            </a:r>
            <a:r>
              <a:rPr lang="en-US" sz="1800" b="1" i="1" dirty="0">
                <a:latin typeface="Calibri" panose="020F0502020204030204" pitchFamily="34" charset="0"/>
                <a:cs typeface="Calibri" panose="020F0502020204030204" pitchFamily="34" charset="0"/>
              </a:rPr>
              <a:t>– </a:t>
            </a:r>
            <a:r>
              <a:rPr lang="el-GR" sz="1800" b="1" i="1" dirty="0">
                <a:latin typeface="Calibri" panose="020F0502020204030204" pitchFamily="34" charset="0"/>
                <a:cs typeface="Calibri" panose="020F0502020204030204" pitchFamily="34" charset="0"/>
              </a:rPr>
              <a:t>Σάρωση των συνοπτικών πληροφοριών</a:t>
            </a:r>
            <a:endParaRPr lang="en-US" sz="1800" b="1" i="1" dirty="0">
              <a:latin typeface="Calibri" panose="020F0502020204030204" pitchFamily="34" charset="0"/>
              <a:cs typeface="Calibri" panose="020F0502020204030204" pitchFamily="34" charset="0"/>
            </a:endParaRPr>
          </a:p>
          <a:p>
            <a:pPr marR="0" lvl="0" algn="just" rtl="0">
              <a:spcBef>
                <a:spcPts val="0"/>
              </a:spcBef>
              <a:spcAft>
                <a:spcPts val="0"/>
              </a:spcAft>
              <a:buClr>
                <a:schemeClr val="dk1"/>
              </a:buClr>
              <a:buSzPts val="2000"/>
            </a:pPr>
            <a:r>
              <a:rPr lang="en-US" sz="1800" b="1" i="1" dirty="0">
                <a:latin typeface="Calibri" panose="020F0502020204030204" pitchFamily="34" charset="0"/>
                <a:cs typeface="Calibri" panose="020F0502020204030204" pitchFamily="34" charset="0"/>
              </a:rPr>
              <a:t>	2.2 </a:t>
            </a:r>
            <a:r>
              <a:rPr lang="el-GR" sz="1800" b="1" i="1" dirty="0">
                <a:latin typeface="Calibri" panose="020F0502020204030204" pitchFamily="34" charset="0"/>
                <a:cs typeface="Calibri" panose="020F0502020204030204" pitchFamily="34" charset="0"/>
              </a:rPr>
              <a:t>Ερώτημα</a:t>
            </a:r>
            <a:r>
              <a:rPr lang="en-US" sz="1800" b="1" i="1" dirty="0">
                <a:latin typeface="Calibri" panose="020F0502020204030204" pitchFamily="34" charset="0"/>
                <a:cs typeface="Calibri" panose="020F0502020204030204" pitchFamily="34" charset="0"/>
              </a:rPr>
              <a:t>– </a:t>
            </a:r>
            <a:r>
              <a:rPr lang="el-GR" sz="1800" b="1" i="1" dirty="0">
                <a:latin typeface="Calibri" panose="020F0502020204030204" pitchFamily="34" charset="0"/>
                <a:cs typeface="Calibri" panose="020F0502020204030204" pitchFamily="34" charset="0"/>
              </a:rPr>
              <a:t>Επεκτατικά νοήματα</a:t>
            </a:r>
          </a:p>
          <a:p>
            <a:pPr marR="0" lvl="0" algn="just" rtl="0">
              <a:spcBef>
                <a:spcPts val="0"/>
              </a:spcBef>
              <a:spcAft>
                <a:spcPts val="0"/>
              </a:spcAft>
              <a:buClr>
                <a:schemeClr val="dk1"/>
              </a:buClr>
              <a:buSzPts val="2000"/>
            </a:pPr>
            <a:r>
              <a:rPr lang="en-US" sz="1800" b="1" i="1" dirty="0">
                <a:latin typeface="Calibri" panose="020F0502020204030204" pitchFamily="34" charset="0"/>
                <a:cs typeface="Calibri" panose="020F0502020204030204" pitchFamily="34" charset="0"/>
              </a:rPr>
              <a:t>	2.3 </a:t>
            </a:r>
            <a:r>
              <a:rPr lang="el-GR" sz="1800" b="1" i="1" dirty="0">
                <a:latin typeface="Calibri" panose="020F0502020204030204" pitchFamily="34" charset="0"/>
                <a:cs typeface="Calibri" panose="020F0502020204030204" pitchFamily="34" charset="0"/>
              </a:rPr>
              <a:t>Ανάγνωση</a:t>
            </a:r>
            <a:r>
              <a:rPr lang="en-US" sz="1800" b="1" i="1" dirty="0">
                <a:latin typeface="Calibri" panose="020F0502020204030204" pitchFamily="34" charset="0"/>
                <a:cs typeface="Calibri" panose="020F0502020204030204" pitchFamily="34" charset="0"/>
              </a:rPr>
              <a:t> – </a:t>
            </a:r>
            <a:r>
              <a:rPr lang="el-GR" sz="1800" b="1" i="1" dirty="0">
                <a:latin typeface="Calibri" panose="020F0502020204030204" pitchFamily="34" charset="0"/>
                <a:cs typeface="Calibri" panose="020F0502020204030204" pitchFamily="34" charset="0"/>
              </a:rPr>
              <a:t>Λήψη νοημάτων</a:t>
            </a:r>
          </a:p>
          <a:p>
            <a:pPr marR="0" lvl="0" algn="just" rtl="0">
              <a:spcBef>
                <a:spcPts val="0"/>
              </a:spcBef>
              <a:spcAft>
                <a:spcPts val="0"/>
              </a:spcAft>
              <a:buClr>
                <a:schemeClr val="dk1"/>
              </a:buClr>
              <a:buSzPts val="2000"/>
            </a:pPr>
            <a:r>
              <a:rPr lang="en-US" sz="1800" b="1" i="1" dirty="0">
                <a:latin typeface="Calibri" panose="020F0502020204030204" pitchFamily="34" charset="0"/>
                <a:cs typeface="Calibri" panose="020F0502020204030204" pitchFamily="34" charset="0"/>
              </a:rPr>
              <a:t>	2.4 </a:t>
            </a:r>
            <a:r>
              <a:rPr lang="el-GR" sz="1800" b="1" i="1" dirty="0">
                <a:latin typeface="Calibri" panose="020F0502020204030204" pitchFamily="34" charset="0"/>
                <a:cs typeface="Calibri" panose="020F0502020204030204" pitchFamily="34" charset="0"/>
              </a:rPr>
              <a:t>Σύνοψη</a:t>
            </a:r>
            <a:r>
              <a:rPr lang="en-US" sz="1800" b="1" i="1" dirty="0">
                <a:latin typeface="Calibri" panose="020F0502020204030204" pitchFamily="34" charset="0"/>
                <a:cs typeface="Calibri" panose="020F0502020204030204" pitchFamily="34" charset="0"/>
              </a:rPr>
              <a:t> – </a:t>
            </a:r>
            <a:r>
              <a:rPr lang="el-GR" sz="1800" b="1" i="1" dirty="0">
                <a:latin typeface="Calibri" panose="020F0502020204030204" pitchFamily="34" charset="0"/>
                <a:cs typeface="Calibri" panose="020F0502020204030204" pitchFamily="34" charset="0"/>
              </a:rPr>
              <a:t>Περίληψη βασικών σημείων ενδιαφέροντος</a:t>
            </a:r>
            <a:r>
              <a:rPr lang="en-US" sz="1800" b="1" i="1" dirty="0">
                <a:latin typeface="Calibri" panose="020F0502020204030204" pitchFamily="34" charset="0"/>
                <a:cs typeface="Calibri" panose="020F0502020204030204" pitchFamily="34" charset="0"/>
              </a:rPr>
              <a:t>	2.5 </a:t>
            </a:r>
            <a:r>
              <a:rPr lang="el-GR" sz="1800" b="1" i="1" dirty="0">
                <a:latin typeface="Calibri" panose="020F0502020204030204" pitchFamily="34" charset="0"/>
                <a:cs typeface="Calibri" panose="020F0502020204030204" pitchFamily="34" charset="0"/>
              </a:rPr>
              <a:t>Δοκιμές – διπλός έλεγχος της κατανόησης σας</a:t>
            </a:r>
            <a:r>
              <a:rPr lang="en-GB" sz="1800" b="1" i="1" dirty="0">
                <a:latin typeface="Calibri" panose="020F0502020204030204" pitchFamily="34" charset="0"/>
                <a:cs typeface="Calibri" panose="020F0502020204030204" pitchFamily="34" charset="0"/>
              </a:rPr>
              <a:t> </a:t>
            </a:r>
            <a:endParaRPr lang="en-US" sz="1800" b="1" i="1" dirty="0">
              <a:latin typeface="Calibri" panose="020F0502020204030204" pitchFamily="34" charset="0"/>
              <a:cs typeface="Calibri" panose="020F0502020204030204" pitchFamily="34" charset="0"/>
            </a:endParaRPr>
          </a:p>
          <a:p>
            <a:pPr marL="342900" marR="0" lvl="0" indent="-342900" algn="just" rtl="0">
              <a:spcBef>
                <a:spcPts val="0"/>
              </a:spcBef>
              <a:spcAft>
                <a:spcPts val="0"/>
              </a:spcAft>
              <a:buClr>
                <a:schemeClr val="dk1"/>
              </a:buClr>
              <a:buSzPts val="2000"/>
              <a:buFont typeface="Arial" panose="020B0604020202020204" pitchFamily="34" charset="0"/>
              <a:buChar char="•"/>
            </a:pPr>
            <a:r>
              <a:rPr lang="el-GR" sz="2000" b="1" dirty="0">
                <a:latin typeface="Calibri" panose="020F0502020204030204" pitchFamily="34" charset="0"/>
                <a:cs typeface="Calibri" panose="020F0502020204030204" pitchFamily="34" charset="0"/>
              </a:rPr>
              <a:t>Ενότητα</a:t>
            </a:r>
            <a:r>
              <a:rPr lang="en-US" sz="2000" b="1" dirty="0">
                <a:latin typeface="Calibri" panose="020F0502020204030204" pitchFamily="34" charset="0"/>
                <a:cs typeface="Calibri" panose="020F0502020204030204" pitchFamily="34" charset="0"/>
              </a:rPr>
              <a:t> 3 –</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Κάνοντας πράξη τη μέθοδο PQRST</a:t>
            </a:r>
            <a:endParaRPr lang="en-US" sz="1800" b="1"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octors doing medical research on human brain and testing blood samples. Free Vector"/>
          <p:cNvPicPr preferRelativeResize="0"/>
          <p:nvPr/>
        </p:nvPicPr>
        <p:blipFill rotWithShape="1">
          <a:blip r:embed="rId3">
            <a:alphaModFix/>
          </a:blip>
          <a:srcRect l="8001" t="6021" r="9336" b="5203"/>
          <a:stretch/>
        </p:blipFill>
        <p:spPr>
          <a:xfrm>
            <a:off x="501041" y="3184521"/>
            <a:ext cx="5098093" cy="3647047"/>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31940" y="0"/>
            <a:ext cx="1435564" cy="1552183"/>
          </a:xfrm>
          <a:prstGeom prst="rect">
            <a:avLst/>
          </a:prstGeom>
          <a:solidFill>
            <a:srgbClr val="00B84F"/>
          </a:solidFill>
          <a:ln>
            <a:noFill/>
          </a:ln>
        </p:spPr>
      </p:pic>
      <p:pic>
        <p:nvPicPr>
          <p:cNvPr id="108" name="Google Shape;108;p3"/>
          <p:cNvPicPr preferRelativeResize="0"/>
          <p:nvPr/>
        </p:nvPicPr>
        <p:blipFill rotWithShape="1">
          <a:blip r:embed="rId5">
            <a:alphaModFix/>
          </a:blip>
          <a:srcRect l="26347" t="4802" r="-1"/>
          <a:stretch/>
        </p:blipFill>
        <p:spPr>
          <a:xfrm>
            <a:off x="8999220" y="5978128"/>
            <a:ext cx="3017520" cy="853440"/>
          </a:xfrm>
          <a:prstGeom prst="rect">
            <a:avLst/>
          </a:prstGeom>
          <a:noFill/>
          <a:ln>
            <a:noFill/>
          </a:ln>
        </p:spPr>
      </p:pic>
      <p:sp>
        <p:nvSpPr>
          <p:cNvPr id="109" name="Google Shape;109;p3"/>
          <p:cNvSpPr txBox="1"/>
          <p:nvPr/>
        </p:nvSpPr>
        <p:spPr>
          <a:xfrm>
            <a:off x="3951962" y="312214"/>
            <a:ext cx="519830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Περιγραφή και στόχοι</a:t>
            </a:r>
            <a:endParaRPr sz="3200" b="1" dirty="0">
              <a:solidFill>
                <a:schemeClr val="dk1"/>
              </a:solidFill>
              <a:latin typeface="Calibri"/>
              <a:ea typeface="Calibri"/>
              <a:cs typeface="Calibri"/>
              <a:sym typeface="Calibri"/>
            </a:endParaRPr>
          </a:p>
        </p:txBody>
      </p:sp>
      <p:sp>
        <p:nvSpPr>
          <p:cNvPr id="110" name="Google Shape;110;p3"/>
          <p:cNvSpPr txBox="1"/>
          <p:nvPr/>
        </p:nvSpPr>
        <p:spPr>
          <a:xfrm>
            <a:off x="2185060" y="896989"/>
            <a:ext cx="8642959" cy="2554505"/>
          </a:xfrm>
          <a:prstGeom prst="rect">
            <a:avLst/>
          </a:prstGeom>
          <a:noFill/>
          <a:ln>
            <a:noFill/>
          </a:ln>
        </p:spPr>
        <p:txBody>
          <a:bodyPr spcFirstLastPara="1" wrap="square" lIns="91425" tIns="45700" rIns="91425" bIns="45700" anchor="t" anchorCtr="0">
            <a:spAutoFit/>
          </a:bodyPr>
          <a:lstStyle/>
          <a:p>
            <a:pPr lvl="0" algn="just"/>
            <a:r>
              <a:rPr lang="el-GR" sz="2000" i="1" dirty="0">
                <a:solidFill>
                  <a:schemeClr val="dk1"/>
                </a:solidFill>
                <a:latin typeface="Calibri"/>
                <a:ea typeface="Calibri"/>
                <a:cs typeface="Calibri"/>
                <a:sym typeface="Calibri"/>
              </a:rPr>
              <a:t>Στο πλαίσιο αυτής της εκπαιδευτικής ενότητας, οι στόχοι θα εισαχθούν στη μέθοδο PQRST.</a:t>
            </a:r>
          </a:p>
          <a:p>
            <a:pPr lvl="0" algn="just"/>
            <a:endParaRPr lang="el-GR" sz="2000" i="1" dirty="0">
              <a:solidFill>
                <a:schemeClr val="dk1"/>
              </a:solidFill>
              <a:latin typeface="Calibri"/>
              <a:ea typeface="Calibri"/>
              <a:cs typeface="Calibri"/>
              <a:sym typeface="Calibri"/>
            </a:endParaRPr>
          </a:p>
          <a:p>
            <a:pPr lvl="0" algn="just"/>
            <a:r>
              <a:rPr lang="el-GR" sz="2000" i="1" dirty="0">
                <a:solidFill>
                  <a:schemeClr val="dk1"/>
                </a:solidFill>
                <a:latin typeface="Calibri"/>
                <a:ea typeface="Calibri"/>
                <a:cs typeface="Calibri"/>
                <a:sym typeface="Calibri"/>
              </a:rPr>
              <a:t>Βασισμένη στην πρωτοποριακή δουλειά τριών ψυχολόγων, η μέθοδος PQRST έγινε η αγαπημένη τεχνική των εκπαιδευτικών και των επαγγελματιών της παιδαγωγικής για να βοηθήσουν τους μαθητές τους να είναι πολύ πιο αποτελεσματικοί και αποδοτικοί στον χρόνο που αφιερώνουν στα σχολικά βιβλία.</a:t>
            </a:r>
            <a:endParaRPr sz="2000" i="1" dirty="0">
              <a:solidFill>
                <a:schemeClr val="dk1"/>
              </a:solidFill>
              <a:latin typeface="Calibri"/>
              <a:ea typeface="Calibri"/>
              <a:cs typeface="Calibri"/>
              <a:sym typeface="Calibri"/>
            </a:endParaRPr>
          </a:p>
        </p:txBody>
      </p:sp>
      <p:sp>
        <p:nvSpPr>
          <p:cNvPr id="111" name="Google Shape;111;p3"/>
          <p:cNvSpPr txBox="1"/>
          <p:nvPr/>
        </p:nvSpPr>
        <p:spPr>
          <a:xfrm>
            <a:off x="5599134" y="3184521"/>
            <a:ext cx="5534092" cy="2862282"/>
          </a:xfrm>
          <a:prstGeom prst="rect">
            <a:avLst/>
          </a:prstGeom>
          <a:noFill/>
          <a:ln>
            <a:noFill/>
          </a:ln>
        </p:spPr>
        <p:txBody>
          <a:bodyPr spcFirstLastPara="1" wrap="square" lIns="91425" tIns="45700" rIns="91425" bIns="45700" anchor="t" anchorCtr="0">
            <a:spAutoFit/>
          </a:bodyPr>
          <a:lstStyle/>
          <a:p>
            <a:pPr lvl="0" algn="just"/>
            <a:r>
              <a:rPr lang="el-GR" sz="2000" dirty="0">
                <a:solidFill>
                  <a:schemeClr val="dk1"/>
                </a:solidFill>
                <a:latin typeface="Calibri"/>
                <a:ea typeface="Calibri"/>
                <a:cs typeface="Calibri"/>
                <a:sym typeface="Calibri"/>
              </a:rPr>
              <a:t>Οι στόχοι θα έχουν την ευκαιρία να αποκτήσουν μια νέα μέθοδο μελέτης που ταιριάζει απόλυτα στις συγκεκριμένες ανάγκες τους.</a:t>
            </a:r>
          </a:p>
          <a:p>
            <a:pPr lvl="0" algn="just"/>
            <a:endParaRPr lang="el-GR" sz="2000" dirty="0">
              <a:solidFill>
                <a:schemeClr val="dk1"/>
              </a:solidFill>
              <a:latin typeface="Calibri"/>
              <a:ea typeface="Calibri"/>
              <a:cs typeface="Calibri"/>
              <a:sym typeface="Calibri"/>
            </a:endParaRPr>
          </a:p>
          <a:p>
            <a:pPr lvl="0" algn="just"/>
            <a:r>
              <a:rPr lang="el-GR" sz="2000" dirty="0">
                <a:solidFill>
                  <a:schemeClr val="dk1"/>
                </a:solidFill>
                <a:latin typeface="Calibri"/>
                <a:ea typeface="Calibri"/>
                <a:cs typeface="Calibri"/>
                <a:sym typeface="Calibri"/>
              </a:rPr>
              <a:t>Ο απώτερος στόχος είναι να τους εξοπλίσουμε με μια πρακτική μέθοδο για την ενίσχυση και την άσκηση των μνημονικών τους λειτουργιών, την αποτελεσματικότητά τους στην απορρόφηση νέων πληροφοριών και τη διατήρηση της γνώσης.</a:t>
            </a:r>
            <a:endParaRPr lang="en-GB" sz="20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7" name="Google Shape;117;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8" name="Google Shape;118;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Γλωσσάριο</a:t>
            </a:r>
            <a:endParaRPr sz="3200" b="1" dirty="0">
              <a:solidFill>
                <a:schemeClr val="dk1"/>
              </a:solidFill>
              <a:latin typeface="Calibri"/>
              <a:ea typeface="Calibri"/>
              <a:cs typeface="Calibri"/>
              <a:sym typeface="Calibri"/>
            </a:endParaRPr>
          </a:p>
        </p:txBody>
      </p:sp>
      <p:sp>
        <p:nvSpPr>
          <p:cNvPr id="119" name="Google Shape;119;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graphicFrame>
        <p:nvGraphicFramePr>
          <p:cNvPr id="120" name="Google Shape;120;p4"/>
          <p:cNvGraphicFramePr/>
          <p:nvPr>
            <p:extLst>
              <p:ext uri="{D42A27DB-BD31-4B8C-83A1-F6EECF244321}">
                <p14:modId xmlns:p14="http://schemas.microsoft.com/office/powerpoint/2010/main" val="572556764"/>
              </p:ext>
            </p:extLst>
          </p:nvPr>
        </p:nvGraphicFramePr>
        <p:xfrm>
          <a:off x="952500" y="2095500"/>
          <a:ext cx="10287000" cy="3154590"/>
        </p:xfrm>
        <a:graphic>
          <a:graphicData uri="http://schemas.openxmlformats.org/drawingml/2006/table">
            <a:tbl>
              <a:tblPr>
                <a:noFill/>
                <a:tableStyleId>{D8A7F3B0-D828-473F-A7AA-0DDA3139FFC6}</a:tableStyleId>
              </a:tblPr>
              <a:tblGrid>
                <a:gridCol w="2940925">
                  <a:extLst>
                    <a:ext uri="{9D8B030D-6E8A-4147-A177-3AD203B41FA5}">
                      <a16:colId xmlns:a16="http://schemas.microsoft.com/office/drawing/2014/main" val="20000"/>
                    </a:ext>
                  </a:extLst>
                </a:gridCol>
                <a:gridCol w="73460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l-GR" sz="1700" b="1" dirty="0">
                          <a:solidFill>
                            <a:schemeClr val="lt1"/>
                          </a:solidFill>
                        </a:rPr>
                        <a:t>Λέξη</a:t>
                      </a:r>
                      <a:endParaRPr sz="1700" b="1" dirty="0">
                        <a:solidFill>
                          <a:schemeClr val="lt1"/>
                        </a:solidFill>
                      </a:endParaRPr>
                    </a:p>
                  </a:txBody>
                  <a:tcPr marL="91425" marR="91425" marT="91425" marB="91425" anchor="ctr">
                    <a:solidFill>
                      <a:srgbClr val="00B84F"/>
                    </a:solidFill>
                  </a:tcPr>
                </a:tc>
                <a:tc>
                  <a:txBody>
                    <a:bodyPr/>
                    <a:lstStyle/>
                    <a:p>
                      <a:pPr marL="0" lvl="0" indent="0" algn="ctr" rtl="0">
                        <a:spcBef>
                          <a:spcPts val="0"/>
                        </a:spcBef>
                        <a:spcAft>
                          <a:spcPts val="0"/>
                        </a:spcAft>
                        <a:buNone/>
                      </a:pPr>
                      <a:r>
                        <a:rPr lang="el-GR" sz="1700" b="1" dirty="0">
                          <a:solidFill>
                            <a:schemeClr val="lt1"/>
                          </a:solidFill>
                        </a:rPr>
                        <a:t>Ορισμός</a:t>
                      </a:r>
                      <a:endParaRPr sz="1700" b="1" dirty="0">
                        <a:solidFill>
                          <a:schemeClr val="lt1"/>
                        </a:solidFill>
                      </a:endParaRPr>
                    </a:p>
                  </a:txBody>
                  <a:tcPr marL="91425" marR="91425" marT="91425" marB="91425" anchor="ctr">
                    <a:solidFill>
                      <a:srgbClr val="00B84F"/>
                    </a:solidFill>
                  </a:tcPr>
                </a:tc>
                <a:extLst>
                  <a:ext uri="{0D108BD9-81ED-4DB2-BD59-A6C34878D82A}">
                    <a16:rowId xmlns:a16="http://schemas.microsoft.com/office/drawing/2014/main" val="10000"/>
                  </a:ext>
                </a:extLst>
              </a:tr>
              <a:tr h="381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err="1">
                          <a:solidFill>
                            <a:srgbClr val="000000"/>
                          </a:solidFill>
                          <a:effectLst/>
                          <a:latin typeface="Arial"/>
                          <a:ea typeface="Arial"/>
                          <a:cs typeface="Arial"/>
                          <a:sym typeface="Arial"/>
                        </a:rPr>
                        <a:t>Αυτοαποτελεσματικότητα</a:t>
                      </a:r>
                      <a:endParaRPr dirty="0"/>
                    </a:p>
                  </a:txBody>
                  <a:tcPr marL="91425" marR="91425" marT="91425" marB="914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400" b="0" i="0" u="none" strike="noStrike" cap="none" dirty="0">
                          <a:solidFill>
                            <a:srgbClr val="000000"/>
                          </a:solidFill>
                          <a:effectLst/>
                          <a:latin typeface="Arial"/>
                          <a:ea typeface="Arial"/>
                          <a:cs typeface="Arial"/>
                          <a:sym typeface="Arial"/>
                        </a:rPr>
                        <a:t>Αρχικά προτάθηκε από τον Καναδό ψυχολόγο </a:t>
                      </a:r>
                      <a:r>
                        <a:rPr lang="el-GR" sz="1400" b="0" i="0" u="none" strike="noStrike" cap="none" dirty="0" err="1">
                          <a:solidFill>
                            <a:srgbClr val="000000"/>
                          </a:solidFill>
                          <a:effectLst/>
                          <a:latin typeface="Arial"/>
                          <a:ea typeface="Arial"/>
                          <a:cs typeface="Arial"/>
                          <a:sym typeface="Arial"/>
                        </a:rPr>
                        <a:t>Albert</a:t>
                      </a:r>
                      <a:r>
                        <a:rPr lang="el-GR" sz="1400" b="0" i="0" u="none" strike="noStrike" cap="none" dirty="0">
                          <a:solidFill>
                            <a:srgbClr val="000000"/>
                          </a:solidFill>
                          <a:effectLst/>
                          <a:latin typeface="Arial"/>
                          <a:ea typeface="Arial"/>
                          <a:cs typeface="Arial"/>
                          <a:sym typeface="Arial"/>
                        </a:rPr>
                        <a:t> </a:t>
                      </a:r>
                      <a:r>
                        <a:rPr lang="el-GR" sz="1400" b="0" i="0" u="none" strike="noStrike" cap="none" dirty="0" err="1">
                          <a:solidFill>
                            <a:srgbClr val="000000"/>
                          </a:solidFill>
                          <a:effectLst/>
                          <a:latin typeface="Arial"/>
                          <a:ea typeface="Arial"/>
                          <a:cs typeface="Arial"/>
                          <a:sym typeface="Arial"/>
                        </a:rPr>
                        <a:t>Bandura</a:t>
                      </a:r>
                      <a:r>
                        <a:rPr lang="el-GR" sz="1400" b="0" i="0" u="none" strike="noStrike" cap="none" dirty="0">
                          <a:solidFill>
                            <a:srgbClr val="000000"/>
                          </a:solidFill>
                          <a:effectLst/>
                          <a:latin typeface="Arial"/>
                          <a:ea typeface="Arial"/>
                          <a:cs typeface="Arial"/>
                          <a:sym typeface="Arial"/>
                        </a:rPr>
                        <a:t>, η έννοια της </a:t>
                      </a:r>
                      <a:r>
                        <a:rPr lang="el-GR" sz="1400" b="0" i="0" u="none" strike="noStrike" cap="none" dirty="0" err="1">
                          <a:solidFill>
                            <a:srgbClr val="000000"/>
                          </a:solidFill>
                          <a:effectLst/>
                          <a:latin typeface="Arial"/>
                          <a:ea typeface="Arial"/>
                          <a:cs typeface="Arial"/>
                          <a:sym typeface="Arial"/>
                        </a:rPr>
                        <a:t>αυτο</a:t>
                      </a:r>
                      <a:r>
                        <a:rPr lang="el-GR" sz="1400" b="0" i="0" u="none" strike="noStrike" cap="none" dirty="0">
                          <a:solidFill>
                            <a:srgbClr val="000000"/>
                          </a:solidFill>
                          <a:effectLst/>
                          <a:latin typeface="Arial"/>
                          <a:ea typeface="Arial"/>
                          <a:cs typeface="Arial"/>
                          <a:sym typeface="Arial"/>
                        </a:rPr>
                        <a:t>-αποτελεσματικότητας αναφέρεται στο: «πόσο καλά μπορεί κανείς να εκτελέσει τις πορείες δράσης που απαιτούνται για την αντιμετώπιση μελλοντικών καταστάσεων». Μια υγιής νοοτροπία </a:t>
                      </a:r>
                      <a:r>
                        <a:rPr lang="el-GR" sz="1400" b="0" i="0" u="none" strike="noStrike" cap="none" dirty="0" err="1">
                          <a:solidFill>
                            <a:srgbClr val="000000"/>
                          </a:solidFill>
                          <a:effectLst/>
                          <a:latin typeface="Arial"/>
                          <a:ea typeface="Arial"/>
                          <a:cs typeface="Arial"/>
                          <a:sym typeface="Arial"/>
                        </a:rPr>
                        <a:t>αυτο</a:t>
                      </a:r>
                      <a:r>
                        <a:rPr lang="el-GR" sz="1400" b="0" i="0" u="none" strike="noStrike" cap="none" dirty="0">
                          <a:solidFill>
                            <a:srgbClr val="000000"/>
                          </a:solidFill>
                          <a:effectLst/>
                          <a:latin typeface="Arial"/>
                          <a:ea typeface="Arial"/>
                          <a:cs typeface="Arial"/>
                          <a:sym typeface="Arial"/>
                        </a:rPr>
                        <a:t>-αποτελεσματικότητας ενισχύει την ικανότητα του μαθητή να ενεργεί με αυτοπεποίθηση, αποτελεσματικότητα και κίνητρο</a:t>
                      </a:r>
                      <a:r>
                        <a:rPr lang="en-GB" sz="1400" b="0" i="0" u="none" strike="noStrike" cap="none" dirty="0">
                          <a:solidFill>
                            <a:srgbClr val="000000"/>
                          </a:solidFill>
                          <a:effectLst/>
                          <a:latin typeface="Arial"/>
                          <a:ea typeface="Arial"/>
                          <a:cs typeface="Arial"/>
                          <a:sym typeface="Arial"/>
                        </a:rPr>
                        <a:t>.</a:t>
                      </a: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l-GR" noProof="0" dirty="0"/>
                        <a:t>Αυτογνωσία</a:t>
                      </a:r>
                      <a:endParaRPr dirty="0"/>
                    </a:p>
                  </a:txBody>
                  <a:tcPr marL="91425" marR="91425" marT="91425" marB="91425" anchor="ctr"/>
                </a:tc>
                <a:tc>
                  <a:txBody>
                    <a:bodyPr/>
                    <a:lstStyle/>
                    <a:p>
                      <a:pPr marL="0" lvl="0" indent="0" algn="l" rtl="0">
                        <a:spcBef>
                          <a:spcPts val="0"/>
                        </a:spcBef>
                        <a:spcAft>
                          <a:spcPts val="0"/>
                        </a:spcAft>
                        <a:buNone/>
                      </a:pPr>
                      <a:r>
                        <a:rPr lang="el-GR" dirty="0"/>
                        <a:t>Αυτογνωσία: μια κατάσταση του μυαλού που επιτρέπει στους ανθρώπους να συγκρίνουν και να αξιολογούν τα τρέχοντα πρότυπα με τις εσωτερικές (και προσωπικές) προσδοκίες τους. Η αυτογνωσία είναι ένα ισχυρό μέσο για τη βαθιά και βαθιά κατανόηση των συναισθημάτων κάποιου. Η αυτογνωσία ενεργοποιεί το σχεδιασμό και τη «μηχανική» μιας συνεπούς απάντησης σε μια κατάσταση ανάγκης – ανεξάρτητα από το πλαίσιο από το οποίο προέρχεται (οικογένεια, επιχείρηση, κ.λπ.).</a:t>
                      </a: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a:t>
            </a:r>
            <a:r>
              <a:rPr lang="en-US" sz="3200" b="1" dirty="0">
                <a:solidFill>
                  <a:schemeClr val="dk1"/>
                </a:solidFill>
                <a:latin typeface="Calibri"/>
                <a:ea typeface="Calibri"/>
                <a:cs typeface="Calibri"/>
                <a:sym typeface="Calibri"/>
              </a:rPr>
              <a:t> 1. </a:t>
            </a:r>
            <a:r>
              <a:rPr lang="el-GR" sz="3200" b="1" dirty="0">
                <a:solidFill>
                  <a:schemeClr val="dk1"/>
                </a:solidFill>
                <a:latin typeface="Calibri"/>
                <a:ea typeface="Calibri"/>
                <a:cs typeface="Calibri"/>
                <a:sym typeface="Calibri"/>
              </a:rPr>
              <a:t>Ιστορικό και Εισαγωγή</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1278371"/>
            <a:ext cx="9219282" cy="4976707"/>
          </a:xfrm>
          <a:prstGeom prst="rect">
            <a:avLst/>
          </a:prstGeom>
          <a:noFill/>
          <a:ln>
            <a:noFill/>
          </a:ln>
        </p:spPr>
        <p:txBody>
          <a:bodyPr spcFirstLastPara="1" wrap="square" lIns="91425" tIns="45700" rIns="91425" bIns="45700" anchor="t" anchorCtr="0">
            <a:spAutoFit/>
          </a:bodyPr>
          <a:lstStyle/>
          <a:p>
            <a:pPr indent="-1270" algn="just">
              <a:lnSpc>
                <a:spcPct val="115000"/>
              </a:lnSpc>
            </a:pPr>
            <a:r>
              <a:rPr lang="el-GR" sz="2800" dirty="0">
                <a:latin typeface="Calibri" panose="020F0502020204030204" pitchFamily="34" charset="0"/>
                <a:ea typeface="Calibri" panose="020F0502020204030204" pitchFamily="34" charset="0"/>
                <a:cs typeface="Calibri" panose="020F0502020204030204" pitchFamily="34" charset="0"/>
              </a:rPr>
              <a:t>Αρχικά βασισμένη σε μια πειραματική εργασία που διεξήχθη από μια ομάδα ψυχολόγων, αυτή η τεχνική συνιστάται από επαγγελματίες σε όλους τους τομείς της εκπαίδευσης και της κατάρτισης και βρήκε μεγάλη απήχηση μεταξύ των μαθητών γυμνασίου και κολεγίου.</a:t>
            </a:r>
            <a:r>
              <a:rPr lang="en-GB" sz="2800" dirty="0">
                <a:latin typeface="Calibri" panose="020F0502020204030204" pitchFamily="34" charset="0"/>
                <a:ea typeface="Calibri" panose="020F0502020204030204" pitchFamily="34" charset="0"/>
                <a:cs typeface="Calibri" panose="020F0502020204030204" pitchFamily="34" charset="0"/>
              </a:rPr>
              <a:t> </a:t>
            </a:r>
            <a:endParaRPr lang="el-GR" sz="2800" dirty="0">
              <a:latin typeface="Calibri" panose="020F0502020204030204" pitchFamily="34" charset="0"/>
              <a:ea typeface="Calibri" panose="020F0502020204030204" pitchFamily="34" charset="0"/>
              <a:cs typeface="Calibri" panose="020F0502020204030204" pitchFamily="34" charset="0"/>
            </a:endParaRPr>
          </a:p>
          <a:p>
            <a:pPr indent="-1270" algn="just">
              <a:lnSpc>
                <a:spcPct val="115000"/>
              </a:lnSpc>
            </a:pPr>
            <a:endParaRPr lang="en-GB" sz="2400" dirty="0">
              <a:latin typeface="Calibri" panose="020F0502020204030204" pitchFamily="34" charset="0"/>
              <a:ea typeface="Calibri" panose="020F0502020204030204" pitchFamily="34" charset="0"/>
            </a:endParaRPr>
          </a:p>
          <a:p>
            <a:pPr indent="-1270" algn="just">
              <a:lnSpc>
                <a:spcPct val="115000"/>
              </a:lnSpc>
            </a:pPr>
            <a:r>
              <a:rPr lang="el-GR" sz="2800" dirty="0">
                <a:latin typeface="Calibri" panose="020F0502020204030204" pitchFamily="34" charset="0"/>
                <a:ea typeface="Calibri" panose="020F0502020204030204" pitchFamily="34" charset="0"/>
                <a:cs typeface="Calibri" panose="020F0502020204030204" pitchFamily="34" charset="0"/>
              </a:rPr>
              <a:t>Ακόμη και αν το μοντέλο έχει σχεδιαστεί για εφαρμογή στη μελέτη, μπορεί να </a:t>
            </a:r>
            <a:r>
              <a:rPr lang="el-GR" sz="2800" dirty="0" err="1">
                <a:latin typeface="Calibri" panose="020F0502020204030204" pitchFamily="34" charset="0"/>
                <a:ea typeface="Calibri" panose="020F0502020204030204" pitchFamily="34" charset="0"/>
                <a:cs typeface="Calibri" panose="020F0502020204030204" pitchFamily="34" charset="0"/>
              </a:rPr>
              <a:t>επαναπροσαρμοσθεί</a:t>
            </a:r>
            <a:r>
              <a:rPr lang="el-GR" sz="2800" dirty="0">
                <a:latin typeface="Calibri" panose="020F0502020204030204" pitchFamily="34" charset="0"/>
                <a:ea typeface="Calibri" panose="020F0502020204030204" pitchFamily="34" charset="0"/>
                <a:cs typeface="Calibri" panose="020F0502020204030204" pitchFamily="34" charset="0"/>
              </a:rPr>
              <a:t> ουσιαστικά σε όλες τις ρυθμίσεις: δεν υπάρχουν επίσημα όρια για την εφαρμογή του.</a:t>
            </a:r>
            <a:endParaRPr lang="en-GB" sz="2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5324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a:t>
            </a: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 1. </a:t>
            </a: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Ιστορικό και Εισαγωγή</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767504" y="1552183"/>
            <a:ext cx="9219282" cy="3560934"/>
          </a:xfrm>
          <a:prstGeom prst="rect">
            <a:avLst/>
          </a:prstGeom>
          <a:noFill/>
          <a:ln>
            <a:noFill/>
          </a:ln>
        </p:spPr>
        <p:txBody>
          <a:bodyPr spcFirstLastPara="1" wrap="square" lIns="91425" tIns="45700" rIns="91425" bIns="45700" anchor="t" anchorCtr="0">
            <a:spAutoFit/>
          </a:bodyPr>
          <a:lstStyle/>
          <a:p>
            <a:pPr indent="-1270" algn="just">
              <a:lnSpc>
                <a:spcPct val="115000"/>
              </a:lnSpc>
            </a:pPr>
            <a:r>
              <a:rPr lang="el-GR" sz="2800" dirty="0">
                <a:latin typeface="Calibri" panose="020F0502020204030204" pitchFamily="34" charset="0"/>
                <a:ea typeface="Calibri" panose="020F0502020204030204" pitchFamily="34" charset="0"/>
                <a:cs typeface="Calibri" panose="020F0502020204030204" pitchFamily="34" charset="0"/>
              </a:rPr>
              <a:t>Λόγω της μεγάλης δημοτικότητάς του, το μοντέλο βρήκε πολλές αναθεωρήσεις αλλά δεν άλλαξε ποτέ στον «πυρήνα» του.</a:t>
            </a:r>
          </a:p>
          <a:p>
            <a:pPr indent="-1270" algn="just">
              <a:lnSpc>
                <a:spcPct val="115000"/>
              </a:lnSpc>
            </a:pPr>
            <a:endParaRPr lang="el-GR" sz="2800" dirty="0">
              <a:latin typeface="Calibri" panose="020F0502020204030204" pitchFamily="34" charset="0"/>
              <a:ea typeface="Calibri" panose="020F0502020204030204" pitchFamily="34" charset="0"/>
              <a:cs typeface="Calibri" panose="020F0502020204030204" pitchFamily="34" charset="0"/>
            </a:endParaRPr>
          </a:p>
          <a:p>
            <a:pPr indent="-1270" algn="just">
              <a:lnSpc>
                <a:spcPct val="115000"/>
              </a:lnSpc>
            </a:pPr>
            <a:r>
              <a:rPr lang="el-GR" sz="2800" dirty="0">
                <a:latin typeface="Calibri" panose="020F0502020204030204" pitchFamily="34" charset="0"/>
                <a:ea typeface="Calibri" panose="020F0502020204030204" pitchFamily="34" charset="0"/>
                <a:cs typeface="Calibri" panose="020F0502020204030204" pitchFamily="34" charset="0"/>
              </a:rPr>
              <a:t>Οι εκπαιδευόμενοι θα καθοδηγηθούν και στα πέντε βήματα της μεθόδου με σαφή παραδείγματα στα οποία μπορούν να ανατρέξουν για να έχουν καλύτερη κατανόηση του θέματος</a:t>
            </a:r>
            <a:endParaRPr lang="en-GB"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75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3200" b="1" dirty="0">
                <a:solidFill>
                  <a:schemeClr val="dk1"/>
                </a:solidFill>
                <a:latin typeface="Calibri"/>
                <a:ea typeface="Calibri"/>
                <a:cs typeface="Calibri"/>
                <a:sym typeface="Calibri"/>
              </a:rPr>
              <a:t>Ενότητα 2. Καθορισμός Πυλώνων</a:t>
            </a:r>
            <a:endParaRPr lang="en-US" sz="3200" b="1" dirty="0">
              <a:solidFill>
                <a:schemeClr val="dk1"/>
              </a:solidFill>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1278371"/>
            <a:ext cx="9219282" cy="5758459"/>
          </a:xfrm>
          <a:prstGeom prst="rect">
            <a:avLst/>
          </a:prstGeom>
          <a:noFill/>
          <a:ln>
            <a:noFill/>
          </a:ln>
        </p:spPr>
        <p:txBody>
          <a:bodyPr spcFirstLastPara="1" wrap="square" lIns="91425" tIns="45700" rIns="91425" bIns="45700" anchor="t" anchorCtr="0">
            <a:spAutoFit/>
          </a:bodyPr>
          <a:lstStyle/>
          <a:p>
            <a:pPr lvl="0" algn="just">
              <a:buClrTx/>
            </a:pPr>
            <a:r>
              <a:rPr lang="el-GR" sz="2800" kern="1200" dirty="0">
                <a:solidFill>
                  <a:prstClr val="black"/>
                </a:solidFill>
                <a:latin typeface="Calibri" panose="020F0502020204030204"/>
                <a:ea typeface="+mn-ea"/>
                <a:cs typeface="+mn-cs"/>
              </a:rPr>
              <a:t>Η μέθοδος PQRST βασίζεται σε ένα μοντέλο δράσης 5 επιπέδων:</a:t>
            </a:r>
          </a:p>
          <a:p>
            <a:pPr lvl="0" algn="just">
              <a:buClrTx/>
            </a:pPr>
            <a:endParaRPr lang="en-GB" sz="2800" kern="1200" dirty="0">
              <a:solidFill>
                <a:prstClr val="black"/>
              </a:solidFill>
              <a:latin typeface="Calibri" panose="020F0502020204030204"/>
              <a:ea typeface="+mn-ea"/>
              <a:cs typeface="+mn-cs"/>
            </a:endParaRPr>
          </a:p>
          <a:p>
            <a:pPr lvl="0" algn="just">
              <a:buClrTx/>
            </a:pPr>
            <a:r>
              <a:rPr lang="el-GR" sz="2800" b="1" kern="1200" dirty="0">
                <a:solidFill>
                  <a:srgbClr val="0070C0"/>
                </a:solidFill>
                <a:latin typeface="Calibri" panose="020F0502020204030204"/>
                <a:ea typeface="+mn-ea"/>
                <a:cs typeface="+mn-cs"/>
              </a:rPr>
              <a:t>Π</a:t>
            </a:r>
            <a:r>
              <a:rPr lang="el-GR" sz="2800" b="1" kern="1200" dirty="0">
                <a:solidFill>
                  <a:schemeClr val="tx1"/>
                </a:solidFill>
                <a:latin typeface="Calibri" panose="020F0502020204030204"/>
                <a:ea typeface="+mn-ea"/>
                <a:cs typeface="+mn-cs"/>
              </a:rPr>
              <a:t>ροεπισκόπηση</a:t>
            </a:r>
            <a:endParaRPr lang="en-GB" sz="2800" kern="1200" dirty="0">
              <a:solidFill>
                <a:schemeClr val="tx1"/>
              </a:solidFill>
              <a:latin typeface="Calibri" panose="020F0502020204030204"/>
              <a:ea typeface="+mn-ea"/>
              <a:cs typeface="+mn-cs"/>
            </a:endParaRPr>
          </a:p>
          <a:p>
            <a:pPr lvl="0" algn="just">
              <a:buClrTx/>
            </a:pPr>
            <a:endParaRPr lang="en-GB" sz="2800" kern="1200" dirty="0">
              <a:solidFill>
                <a:schemeClr val="tx1"/>
              </a:solidFill>
              <a:latin typeface="Calibri" panose="020F0502020204030204"/>
              <a:ea typeface="+mn-ea"/>
              <a:cs typeface="+mn-cs"/>
            </a:endParaRPr>
          </a:p>
          <a:p>
            <a:pPr lvl="0" algn="just">
              <a:buClrTx/>
            </a:pPr>
            <a:r>
              <a:rPr lang="en-GB" sz="2800" kern="1200" dirty="0">
                <a:solidFill>
                  <a:schemeClr val="tx1"/>
                </a:solidFill>
                <a:latin typeface="Calibri" panose="020F0502020204030204"/>
                <a:ea typeface="+mn-ea"/>
                <a:cs typeface="+mn-cs"/>
              </a:rPr>
              <a:t>	</a:t>
            </a:r>
            <a:r>
              <a:rPr lang="el-GR" sz="2800" b="1" kern="1200" dirty="0">
                <a:solidFill>
                  <a:srgbClr val="0070C0"/>
                </a:solidFill>
                <a:latin typeface="Calibri" panose="020F0502020204030204"/>
                <a:ea typeface="+mn-ea"/>
                <a:cs typeface="+mn-cs"/>
              </a:rPr>
              <a:t>Ε</a:t>
            </a:r>
            <a:r>
              <a:rPr lang="el-GR" sz="2800" b="1" kern="1200" dirty="0">
                <a:solidFill>
                  <a:schemeClr val="tx1"/>
                </a:solidFill>
                <a:latin typeface="Calibri" panose="020F0502020204030204"/>
                <a:ea typeface="+mn-ea"/>
                <a:cs typeface="+mn-cs"/>
              </a:rPr>
              <a:t>ρώτημα</a:t>
            </a:r>
            <a:endParaRPr lang="en-GB" sz="2800" kern="1200" dirty="0">
              <a:solidFill>
                <a:schemeClr val="tx1"/>
              </a:solidFill>
              <a:latin typeface="Calibri" panose="020F0502020204030204"/>
              <a:ea typeface="+mn-ea"/>
              <a:cs typeface="+mn-cs"/>
            </a:endParaRPr>
          </a:p>
          <a:p>
            <a:pPr lvl="0" algn="just">
              <a:buClrTx/>
            </a:pPr>
            <a:endParaRPr lang="en-GB" sz="2800" kern="1200" dirty="0">
              <a:solidFill>
                <a:schemeClr val="tx1"/>
              </a:solidFill>
              <a:latin typeface="Calibri" panose="020F0502020204030204"/>
              <a:ea typeface="+mn-ea"/>
              <a:cs typeface="+mn-cs"/>
            </a:endParaRPr>
          </a:p>
          <a:p>
            <a:pPr lvl="0" algn="just">
              <a:buClrTx/>
            </a:pPr>
            <a:r>
              <a:rPr lang="en-GB" sz="2800" kern="1200" dirty="0">
                <a:solidFill>
                  <a:schemeClr val="tx1"/>
                </a:solidFill>
                <a:latin typeface="Calibri" panose="020F0502020204030204"/>
                <a:ea typeface="+mn-ea"/>
                <a:cs typeface="+mn-cs"/>
              </a:rPr>
              <a:t>		</a:t>
            </a:r>
            <a:r>
              <a:rPr lang="el-GR" sz="2800" b="1" kern="1200" dirty="0">
                <a:solidFill>
                  <a:srgbClr val="0070C0"/>
                </a:solidFill>
                <a:latin typeface="Calibri" panose="020F0502020204030204"/>
                <a:ea typeface="+mn-ea"/>
                <a:cs typeface="+mn-cs"/>
              </a:rPr>
              <a:t>Δ</a:t>
            </a:r>
            <a:r>
              <a:rPr lang="el-GR" sz="2800" b="1" kern="1200" dirty="0">
                <a:solidFill>
                  <a:schemeClr val="tx1"/>
                </a:solidFill>
                <a:latin typeface="Calibri" panose="020F0502020204030204"/>
                <a:ea typeface="+mn-ea"/>
                <a:cs typeface="+mn-cs"/>
              </a:rPr>
              <a:t>ιάβασμα</a:t>
            </a:r>
            <a:endParaRPr lang="en-GB" sz="2800" kern="1200" dirty="0">
              <a:solidFill>
                <a:schemeClr val="tx1"/>
              </a:solidFill>
              <a:latin typeface="Calibri" panose="020F0502020204030204"/>
              <a:ea typeface="+mn-ea"/>
              <a:cs typeface="+mn-cs"/>
            </a:endParaRPr>
          </a:p>
          <a:p>
            <a:pPr lvl="0" algn="just">
              <a:buClrTx/>
            </a:pPr>
            <a:endParaRPr lang="en-GB" sz="2800" kern="1200" dirty="0">
              <a:solidFill>
                <a:schemeClr val="tx1"/>
              </a:solidFill>
              <a:latin typeface="Calibri" panose="020F0502020204030204"/>
              <a:ea typeface="+mn-ea"/>
              <a:cs typeface="+mn-cs"/>
            </a:endParaRPr>
          </a:p>
          <a:p>
            <a:pPr lvl="0" algn="just">
              <a:buClrTx/>
            </a:pPr>
            <a:r>
              <a:rPr lang="en-GB" sz="2800" kern="1200" dirty="0">
                <a:solidFill>
                  <a:schemeClr val="tx1"/>
                </a:solidFill>
                <a:latin typeface="Calibri" panose="020F0502020204030204"/>
                <a:ea typeface="+mn-ea"/>
                <a:cs typeface="+mn-cs"/>
              </a:rPr>
              <a:t>			</a:t>
            </a:r>
            <a:r>
              <a:rPr lang="el-GR" sz="2800" b="1" kern="1200" dirty="0">
                <a:solidFill>
                  <a:srgbClr val="0070C0"/>
                </a:solidFill>
                <a:latin typeface="Calibri" panose="020F0502020204030204"/>
                <a:ea typeface="+mn-ea"/>
                <a:cs typeface="+mn-cs"/>
              </a:rPr>
              <a:t>Σ</a:t>
            </a:r>
            <a:r>
              <a:rPr lang="el-GR" sz="2800" b="1" kern="1200" dirty="0">
                <a:solidFill>
                  <a:schemeClr val="tx1"/>
                </a:solidFill>
                <a:latin typeface="Calibri" panose="020F0502020204030204"/>
                <a:ea typeface="+mn-ea"/>
                <a:cs typeface="+mn-cs"/>
              </a:rPr>
              <a:t>ύνοψη</a:t>
            </a:r>
            <a:r>
              <a:rPr lang="en-GB" sz="2800" kern="1200" dirty="0">
                <a:solidFill>
                  <a:schemeClr val="tx1"/>
                </a:solidFill>
                <a:latin typeface="Calibri" panose="020F0502020204030204"/>
                <a:ea typeface="+mn-ea"/>
                <a:cs typeface="+mn-cs"/>
              </a:rPr>
              <a:t> </a:t>
            </a:r>
          </a:p>
          <a:p>
            <a:pPr lvl="0" algn="just">
              <a:buClrTx/>
            </a:pPr>
            <a:endParaRPr lang="en-GB" sz="2800" kern="1200" dirty="0">
              <a:solidFill>
                <a:schemeClr val="tx1"/>
              </a:solidFill>
              <a:latin typeface="Calibri" panose="020F0502020204030204"/>
              <a:ea typeface="+mn-ea"/>
              <a:cs typeface="+mn-cs"/>
            </a:endParaRPr>
          </a:p>
          <a:p>
            <a:pPr lvl="0" algn="just">
              <a:buClrTx/>
            </a:pPr>
            <a:r>
              <a:rPr lang="en-GB" sz="2800" kern="1200" dirty="0">
                <a:solidFill>
                  <a:schemeClr val="tx1"/>
                </a:solidFill>
                <a:latin typeface="Calibri" panose="020F0502020204030204"/>
                <a:ea typeface="+mn-ea"/>
                <a:cs typeface="+mn-cs"/>
              </a:rPr>
              <a:t>				</a:t>
            </a:r>
            <a:r>
              <a:rPr lang="el-GR" sz="2800" b="1" kern="1200" dirty="0">
                <a:solidFill>
                  <a:srgbClr val="0070C0"/>
                </a:solidFill>
                <a:latin typeface="Calibri" panose="020F0502020204030204"/>
                <a:ea typeface="+mn-ea"/>
                <a:cs typeface="+mn-cs"/>
              </a:rPr>
              <a:t>Δ</a:t>
            </a:r>
            <a:r>
              <a:rPr lang="el-GR" sz="2800" b="1" kern="1200" dirty="0">
                <a:solidFill>
                  <a:schemeClr val="tx1"/>
                </a:solidFill>
                <a:latin typeface="Calibri" panose="020F0502020204030204"/>
                <a:ea typeface="+mn-ea"/>
                <a:cs typeface="+mn-cs"/>
              </a:rPr>
              <a:t>οκιμή</a:t>
            </a:r>
            <a:endParaRPr lang="en-GB" sz="2800" kern="1200" dirty="0">
              <a:solidFill>
                <a:schemeClr val="tx1"/>
              </a:solidFill>
              <a:latin typeface="Calibri" panose="020F0502020204030204"/>
              <a:ea typeface="+mn-ea"/>
              <a:cs typeface="+mn-cs"/>
            </a:endParaRPr>
          </a:p>
          <a:p>
            <a:pPr indent="-1270" algn="just">
              <a:lnSpc>
                <a:spcPct val="115000"/>
              </a:lnSpc>
            </a:pPr>
            <a:endParaRPr lang="en-GB" sz="2800" dirty="0">
              <a:solidFill>
                <a:schemeClr val="dk1"/>
              </a:solidFill>
              <a:latin typeface="Calibri"/>
              <a:ea typeface="Calibri"/>
              <a:cs typeface="Calibri"/>
              <a:sym typeface="Calibri"/>
            </a:endParaRPr>
          </a:p>
        </p:txBody>
      </p:sp>
      <p:pic>
        <p:nvPicPr>
          <p:cNvPr id="2" name="Immagine 1"/>
          <p:cNvPicPr>
            <a:picLocks noChangeAspect="1"/>
          </p:cNvPicPr>
          <p:nvPr/>
        </p:nvPicPr>
        <p:blipFill>
          <a:blip r:embed="rId5"/>
          <a:stretch>
            <a:fillRect/>
          </a:stretch>
        </p:blipFill>
        <p:spPr>
          <a:xfrm>
            <a:off x="4027578" y="1915226"/>
            <a:ext cx="621582" cy="939833"/>
          </a:xfrm>
          <a:prstGeom prst="rect">
            <a:avLst/>
          </a:prstGeom>
        </p:spPr>
      </p:pic>
      <p:pic>
        <p:nvPicPr>
          <p:cNvPr id="3" name="Immagine 2"/>
          <p:cNvPicPr>
            <a:picLocks noChangeAspect="1"/>
          </p:cNvPicPr>
          <p:nvPr/>
        </p:nvPicPr>
        <p:blipFill>
          <a:blip r:embed="rId6"/>
          <a:stretch>
            <a:fillRect/>
          </a:stretch>
        </p:blipFill>
        <p:spPr>
          <a:xfrm>
            <a:off x="4027578" y="3236216"/>
            <a:ext cx="397376" cy="680254"/>
          </a:xfrm>
          <a:prstGeom prst="rect">
            <a:avLst/>
          </a:prstGeom>
        </p:spPr>
      </p:pic>
      <p:pic>
        <p:nvPicPr>
          <p:cNvPr id="4" name="Immagine 3"/>
          <p:cNvPicPr>
            <a:picLocks noChangeAspect="1"/>
          </p:cNvPicPr>
          <p:nvPr/>
        </p:nvPicPr>
        <p:blipFill>
          <a:blip r:embed="rId7"/>
          <a:stretch>
            <a:fillRect/>
          </a:stretch>
        </p:blipFill>
        <p:spPr>
          <a:xfrm>
            <a:off x="4865278" y="3842808"/>
            <a:ext cx="975894" cy="624159"/>
          </a:xfrm>
          <a:prstGeom prst="rect">
            <a:avLst/>
          </a:prstGeom>
        </p:spPr>
      </p:pic>
      <p:pic>
        <p:nvPicPr>
          <p:cNvPr id="5" name="Immagine 4"/>
          <p:cNvPicPr>
            <a:picLocks noChangeAspect="1"/>
          </p:cNvPicPr>
          <p:nvPr/>
        </p:nvPicPr>
        <p:blipFill>
          <a:blip r:embed="rId8"/>
          <a:stretch>
            <a:fillRect/>
          </a:stretch>
        </p:blipFill>
        <p:spPr>
          <a:xfrm>
            <a:off x="5526655" y="4704064"/>
            <a:ext cx="569345" cy="875565"/>
          </a:xfrm>
          <a:prstGeom prst="rect">
            <a:avLst/>
          </a:prstGeom>
        </p:spPr>
      </p:pic>
      <p:pic>
        <p:nvPicPr>
          <p:cNvPr id="7" name="Immagine 6"/>
          <p:cNvPicPr>
            <a:picLocks noChangeAspect="1"/>
          </p:cNvPicPr>
          <p:nvPr/>
        </p:nvPicPr>
        <p:blipFill>
          <a:blip r:embed="rId9"/>
          <a:stretch>
            <a:fillRect/>
          </a:stretch>
        </p:blipFill>
        <p:spPr>
          <a:xfrm>
            <a:off x="6628505" y="5769752"/>
            <a:ext cx="876675" cy="1032940"/>
          </a:xfrm>
          <a:prstGeom prst="rect">
            <a:avLst/>
          </a:prstGeom>
        </p:spPr>
      </p:pic>
    </p:spTree>
    <p:extLst>
      <p:ext uri="{BB962C8B-B14F-4D97-AF65-F5344CB8AC3E}">
        <p14:creationId xmlns:p14="http://schemas.microsoft.com/office/powerpoint/2010/main" val="338628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Καθορισμός Πυλώνων</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486359" y="1278371"/>
            <a:ext cx="9219282" cy="5262939"/>
          </a:xfrm>
          <a:prstGeom prst="rect">
            <a:avLst/>
          </a:prstGeom>
          <a:noFill/>
          <a:ln>
            <a:noFill/>
          </a:ln>
        </p:spPr>
        <p:txBody>
          <a:bodyPr spcFirstLastPara="1" wrap="square" lIns="91425" tIns="45700" rIns="91425" bIns="45700" anchor="t" anchorCtr="0">
            <a:spAutoFit/>
          </a:bodyPr>
          <a:lstStyle/>
          <a:p>
            <a:pPr lvl="0" algn="just">
              <a:buClrTx/>
            </a:pPr>
            <a:r>
              <a:rPr lang="en-GB" sz="2800" b="1" i="1" kern="1200" dirty="0">
                <a:solidFill>
                  <a:srgbClr val="0070C0"/>
                </a:solidFill>
                <a:latin typeface="Calibri" panose="020F0502020204030204"/>
                <a:ea typeface="+mn-ea"/>
                <a:cs typeface="+mn-cs"/>
              </a:rPr>
              <a:t>2.1</a:t>
            </a:r>
            <a:r>
              <a:rPr lang="el-GR" sz="2800" b="1" i="1" kern="1200" dirty="0">
                <a:solidFill>
                  <a:srgbClr val="0070C0"/>
                </a:solidFill>
                <a:latin typeface="Calibri" panose="020F0502020204030204"/>
                <a:ea typeface="+mn-ea"/>
                <a:cs typeface="+mn-cs"/>
              </a:rPr>
              <a:t>Προεπισκόπηση– σάρωση των συνοπτικών πληροφοριών</a:t>
            </a: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Κατά τη φάση της προεπισκόπησης, συνιστάται στον αναγνώστη να εστιάσει την προσοχή του/της σε πράγματα όπως:</a:t>
            </a:r>
          </a:p>
          <a:p>
            <a:pPr lvl="0" algn="just">
              <a:buClrTx/>
            </a:pP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Περίληψη</a:t>
            </a:r>
            <a:endParaRPr lang="en-GB"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Εισαγωγή</a:t>
            </a: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Πίνακες/διαγράμματα</a:t>
            </a:r>
            <a:endParaRPr lang="en-US"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Λέξεις-κλειδιά σχετικές (που υποδεικνύονται με </a:t>
            </a:r>
            <a:r>
              <a:rPr lang="el-GR" sz="2800" b="1" kern="1200" dirty="0">
                <a:solidFill>
                  <a:prstClr val="black"/>
                </a:solidFill>
                <a:latin typeface="Calibri" panose="020F0502020204030204"/>
                <a:ea typeface="+mn-ea"/>
                <a:cs typeface="+mn-cs"/>
              </a:rPr>
              <a:t>έντονη</a:t>
            </a:r>
            <a:r>
              <a:rPr lang="el-GR" sz="2800" kern="1200" dirty="0">
                <a:solidFill>
                  <a:prstClr val="black"/>
                </a:solidFill>
                <a:latin typeface="Calibri" panose="020F0502020204030204"/>
                <a:ea typeface="+mn-ea"/>
                <a:cs typeface="+mn-cs"/>
              </a:rPr>
              <a:t> γραφή, πλάγια γραφή ή με διαφορετικά </a:t>
            </a:r>
            <a:r>
              <a:rPr lang="el-GR" sz="2800" kern="1200" dirty="0">
                <a:solidFill>
                  <a:srgbClr val="00B0F0"/>
                </a:solidFill>
                <a:latin typeface="Calibri" panose="020F0502020204030204"/>
                <a:ea typeface="+mn-ea"/>
                <a:cs typeface="+mn-cs"/>
              </a:rPr>
              <a:t>χρώματα</a:t>
            </a:r>
            <a:r>
              <a:rPr lang="el-GR" sz="2800" kern="1200" dirty="0">
                <a:solidFill>
                  <a:prstClr val="black"/>
                </a:solidFill>
                <a:latin typeface="Calibri" panose="020F0502020204030204"/>
                <a:ea typeface="+mn-ea"/>
                <a:cs typeface="+mn-cs"/>
              </a:rPr>
              <a:t>)</a:t>
            </a:r>
            <a:endParaRPr lang="en-US" sz="2800" kern="1200" dirty="0">
              <a:solidFill>
                <a:prstClr val="black"/>
              </a:solidFill>
              <a:latin typeface="Calibri" panose="020F0502020204030204"/>
              <a:ea typeface="+mn-ea"/>
              <a:cs typeface="+mn-cs"/>
            </a:endParaRPr>
          </a:p>
          <a:p>
            <a:pPr marL="457200" lvl="0" indent="-457200" algn="just">
              <a:buClrTx/>
              <a:buFont typeface="Arial" panose="020B0604020202020204" pitchFamily="34" charset="0"/>
              <a:buChar char="•"/>
            </a:pPr>
            <a:r>
              <a:rPr lang="el-GR" sz="2800" kern="1200" dirty="0">
                <a:solidFill>
                  <a:prstClr val="black"/>
                </a:solidFill>
                <a:latin typeface="Calibri" panose="020F0502020204030204"/>
                <a:ea typeface="+mn-ea"/>
                <a:cs typeface="+mn-cs"/>
              </a:rPr>
              <a:t>Οποιοδήποτε άλλο στοιχείο που είναι ενδεικτικό των σχετικών </a:t>
            </a:r>
            <a:r>
              <a:rPr lang="el-GR" sz="2800" kern="1200" dirty="0">
                <a:solidFill>
                  <a:schemeClr val="tx1"/>
                </a:solidFill>
                <a:latin typeface="Calibri" panose="020F0502020204030204"/>
                <a:ea typeface="+mn-ea"/>
                <a:cs typeface="+mn-cs"/>
              </a:rPr>
              <a:t>συμπερασμάτων</a:t>
            </a:r>
            <a:endParaRPr lang="en-GB" sz="2800" kern="1200" dirty="0">
              <a:solidFill>
                <a:schemeClr val="tx1"/>
              </a:solidFill>
              <a:latin typeface="Calibri" panose="020F0502020204030204"/>
              <a:ea typeface="+mn-ea"/>
              <a:cs typeface="+mn-cs"/>
            </a:endParaRPr>
          </a:p>
        </p:txBody>
      </p:sp>
    </p:spTree>
    <p:extLst>
      <p:ext uri="{BB962C8B-B14F-4D97-AF65-F5344CB8AC3E}">
        <p14:creationId xmlns:p14="http://schemas.microsoft.com/office/powerpoint/2010/main" val="204629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6" name="Google Shape;126;g104e1d1c3c9_0_6"/>
          <p:cNvPicPr preferRelativeResize="0"/>
          <p:nvPr/>
        </p:nvPicPr>
        <p:blipFill rotWithShape="1">
          <a:blip r:embed="rId4">
            <a:alphaModFix/>
          </a:blip>
          <a:srcRect l="26346" t="4797" b="9"/>
          <a:stretch/>
        </p:blipFill>
        <p:spPr>
          <a:xfrm>
            <a:off x="8999220" y="5978128"/>
            <a:ext cx="3017520" cy="853440"/>
          </a:xfrm>
          <a:prstGeom prst="rect">
            <a:avLst/>
          </a:prstGeom>
          <a:noFill/>
          <a:ln>
            <a:noFill/>
          </a:ln>
        </p:spPr>
      </p:pic>
      <p:sp>
        <p:nvSpPr>
          <p:cNvPr id="127" name="Google Shape;127;g104e1d1c3c9_0_6"/>
          <p:cNvSpPr txBox="1"/>
          <p:nvPr/>
        </p:nvSpPr>
        <p:spPr>
          <a:xfrm>
            <a:off x="1775512" y="312214"/>
            <a:ext cx="8640976" cy="585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0000"/>
                </a:solidFill>
                <a:effectLst/>
                <a:uLnTx/>
                <a:uFillTx/>
                <a:latin typeface="Calibri"/>
                <a:ea typeface="Calibri"/>
                <a:cs typeface="Calibri"/>
                <a:sym typeface="Calibri"/>
              </a:rPr>
              <a:t>Ενότητα 2. Καθορισμός Πυλώνων</a:t>
            </a:r>
            <a:endPar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28" name="Google Shape;128;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a:solidFill>
                  <a:schemeClr val="dk1"/>
                </a:solidFill>
                <a:latin typeface="Calibri"/>
                <a:ea typeface="Calibri"/>
                <a:cs typeface="Calibri"/>
                <a:sym typeface="Calibri"/>
              </a:rPr>
              <a:t>Project number 2020-1-FR01-KA204-079823</a:t>
            </a:r>
            <a:endParaRPr sz="1200">
              <a:solidFill>
                <a:schemeClr val="dk1"/>
              </a:solidFill>
              <a:latin typeface="Calibri"/>
              <a:ea typeface="Calibri"/>
              <a:cs typeface="Calibri"/>
              <a:sym typeface="Calibri"/>
            </a:endParaRPr>
          </a:p>
        </p:txBody>
      </p:sp>
      <p:sp>
        <p:nvSpPr>
          <p:cNvPr id="6" name="Google Shape;110;p3"/>
          <p:cNvSpPr txBox="1"/>
          <p:nvPr/>
        </p:nvSpPr>
        <p:spPr>
          <a:xfrm>
            <a:off x="1641104" y="1309865"/>
            <a:ext cx="9219282" cy="4832052"/>
          </a:xfrm>
          <a:prstGeom prst="rect">
            <a:avLst/>
          </a:prstGeom>
          <a:noFill/>
          <a:ln>
            <a:noFill/>
          </a:ln>
        </p:spPr>
        <p:txBody>
          <a:bodyPr spcFirstLastPara="1" wrap="square" lIns="91425" tIns="45700" rIns="91425" bIns="45700" anchor="t" anchorCtr="0">
            <a:spAutoFit/>
          </a:bodyPr>
          <a:lstStyle/>
          <a:p>
            <a:pPr lvl="0" algn="just">
              <a:buClrTx/>
            </a:pPr>
            <a:r>
              <a:rPr lang="en-GB" sz="2800" b="1" i="1" kern="1200" dirty="0">
                <a:solidFill>
                  <a:srgbClr val="0070C0"/>
                </a:solidFill>
                <a:latin typeface="Calibri" panose="020F0502020204030204"/>
                <a:ea typeface="+mn-ea"/>
                <a:cs typeface="+mn-cs"/>
              </a:rPr>
              <a:t>2.2 </a:t>
            </a:r>
            <a:r>
              <a:rPr lang="el-GR" sz="2800" b="1" i="1" kern="1200" dirty="0">
                <a:solidFill>
                  <a:srgbClr val="0070C0"/>
                </a:solidFill>
                <a:latin typeface="Calibri" panose="020F0502020204030204"/>
                <a:ea typeface="+mn-ea"/>
                <a:cs typeface="+mn-cs"/>
              </a:rPr>
              <a:t>Ερώτημα</a:t>
            </a:r>
            <a:r>
              <a:rPr lang="en-GB" sz="2800" b="1" i="1" kern="1200" dirty="0">
                <a:solidFill>
                  <a:srgbClr val="0070C0"/>
                </a:solidFill>
                <a:latin typeface="Calibri" panose="020F0502020204030204"/>
                <a:ea typeface="+mn-ea"/>
                <a:cs typeface="+mn-cs"/>
              </a:rPr>
              <a:t> – </a:t>
            </a:r>
            <a:r>
              <a:rPr lang="el-GR" sz="2800" b="1" i="1" kern="1200" dirty="0" err="1">
                <a:solidFill>
                  <a:srgbClr val="0070C0"/>
                </a:solidFill>
                <a:latin typeface="Calibri" panose="020F0502020204030204"/>
                <a:ea typeface="+mn-ea"/>
                <a:cs typeface="+mn-cs"/>
              </a:rPr>
              <a:t>παρεκβολή</a:t>
            </a:r>
            <a:r>
              <a:rPr lang="el-GR" sz="2800" b="1" i="1" kern="1200" dirty="0">
                <a:solidFill>
                  <a:srgbClr val="0070C0"/>
                </a:solidFill>
                <a:latin typeface="Calibri" panose="020F0502020204030204"/>
                <a:ea typeface="+mn-ea"/>
                <a:cs typeface="+mn-cs"/>
              </a:rPr>
              <a:t> νοημάτων </a:t>
            </a:r>
          </a:p>
          <a:p>
            <a:pPr lvl="0" algn="just">
              <a:buClrTx/>
            </a:pP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Ο καλύτερος και πιο αποτελεσματικός τρόπος για να το κάνετε αυτό, είναι να χωρίσετε το κείμενο σε </a:t>
            </a:r>
            <a:r>
              <a:rPr lang="el-GR" sz="2800" kern="1200" dirty="0" err="1">
                <a:solidFill>
                  <a:prstClr val="black"/>
                </a:solidFill>
                <a:latin typeface="Calibri" panose="020F0502020204030204"/>
                <a:ea typeface="+mn-ea"/>
                <a:cs typeface="+mn-cs"/>
              </a:rPr>
              <a:t>υποπαραγράφους</a:t>
            </a:r>
            <a:r>
              <a:rPr lang="el-GR" sz="2800" kern="1200" dirty="0">
                <a:solidFill>
                  <a:prstClr val="black"/>
                </a:solidFill>
                <a:latin typeface="Calibri" panose="020F0502020204030204"/>
                <a:ea typeface="+mn-ea"/>
                <a:cs typeface="+mn-cs"/>
              </a:rPr>
              <a:t> και να αναθέσετε σε καθεμία από αυτές μια </a:t>
            </a:r>
            <a:r>
              <a:rPr lang="el-GR" sz="2800" b="1" kern="1200" dirty="0">
                <a:solidFill>
                  <a:prstClr val="black"/>
                </a:solidFill>
                <a:latin typeface="Calibri" panose="020F0502020204030204"/>
                <a:ea typeface="+mn-ea"/>
                <a:cs typeface="+mn-cs"/>
              </a:rPr>
              <a:t>καθοδηγητική ερώτηση </a:t>
            </a:r>
            <a:r>
              <a:rPr lang="el-GR" sz="2800" kern="1200" dirty="0">
                <a:solidFill>
                  <a:prstClr val="black"/>
                </a:solidFill>
                <a:latin typeface="Calibri" panose="020F0502020204030204"/>
                <a:ea typeface="+mn-ea"/>
                <a:cs typeface="+mn-cs"/>
              </a:rPr>
              <a:t>με βάση το συγκεκριμένο θέμα που πραγματεύεται.</a:t>
            </a:r>
            <a:endParaRPr lang="en-US" sz="2800" kern="1200" dirty="0">
              <a:solidFill>
                <a:prstClr val="black"/>
              </a:solidFill>
              <a:latin typeface="Calibri" panose="020F0502020204030204"/>
              <a:ea typeface="+mn-ea"/>
              <a:cs typeface="+mn-cs"/>
            </a:endParaRPr>
          </a:p>
          <a:p>
            <a:pPr lvl="0" algn="just">
              <a:buClrTx/>
            </a:pPr>
            <a:endParaRPr lang="en-GB" sz="2800" kern="1200" dirty="0">
              <a:solidFill>
                <a:prstClr val="black"/>
              </a:solidFill>
              <a:latin typeface="Calibri" panose="020F0502020204030204"/>
              <a:ea typeface="+mn-ea"/>
              <a:cs typeface="+mn-cs"/>
            </a:endParaRPr>
          </a:p>
          <a:p>
            <a:pPr lvl="0" algn="just">
              <a:buClrTx/>
            </a:pPr>
            <a:r>
              <a:rPr lang="el-GR" sz="2800" kern="1200" dirty="0">
                <a:solidFill>
                  <a:prstClr val="black"/>
                </a:solidFill>
                <a:latin typeface="Calibri" panose="020F0502020204030204"/>
                <a:ea typeface="+mn-ea"/>
                <a:cs typeface="+mn-cs"/>
              </a:rPr>
              <a:t>Οι ερωτήσεις δεν πρέπει να διατυπώνονται έτσι ώστε να οδηγούν σε μια ΑΛΗΘΙΝΗ/ΛΑΘΟΣ απάντηση, αλλά μάλλον σε μια αφηγηματική και «σύνθετη».</a:t>
            </a:r>
            <a:endParaRPr lang="en-GB" sz="2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9872199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1255</Words>
  <Application>Microsoft Office PowerPoint</Application>
  <PresentationFormat>Ευρεία οθόνη</PresentationFormat>
  <Paragraphs>150</Paragraphs>
  <Slides>19</Slides>
  <Notes>19</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Arial</vt:lpstr>
      <vt:lpstr>Calibri</vt:lpstr>
      <vt:lpstr>Merriweather Sans</vt:lpstr>
      <vt:lpstr>Thème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Noémie Govindin</dc:creator>
  <cp:lastModifiedBy>Elena Tsitsibi</cp:lastModifiedBy>
  <cp:revision>24</cp:revision>
  <dcterms:created xsi:type="dcterms:W3CDTF">2021-04-29T13:43:45Z</dcterms:created>
  <dcterms:modified xsi:type="dcterms:W3CDTF">2022-04-19T07:12:08Z</dcterms:modified>
</cp:coreProperties>
</file>