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Merriweather Sans" pitchFamily="2" charset="0"/>
      <p:regular r:id="rId35"/>
      <p:bold r:id="rId36"/>
      <p:italic r:id="rId37"/>
      <p:boldItalic r:id="rId38"/>
    </p:embeddedFont>
    <p:embeddedFont>
      <p:font typeface="Tahoma" panose="020B0604030504040204"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ldVZN86NP9Kxe87Wdra2viFWI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FBF61F-BB1E-4856-AE3D-F038E5022CE0}">
  <a:tblStyle styleId="{E1FBF61F-BB1E-4856-AE3D-F038E5022CE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06" autoAdjust="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8.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4e1d1c3c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1949728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7975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de section" type="secHead">
  <p:cSld name="Titre de section">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50511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788360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376328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874274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829747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90065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313020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927098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121636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3462705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8" Type="http://schemas.openxmlformats.org/officeDocument/2006/relationships/hyperlink" Target="mailto:disk-project@googlegroups.com" TargetMode="External"/><Relationship Id="rId3" Type="http://schemas.openxmlformats.org/officeDocument/2006/relationships/image" Target="../media/image25.png"/><Relationship Id="rId7"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diskproject.eu/" TargetMode="Externa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821122" y="228600"/>
            <a:ext cx="2395220" cy="2438400"/>
          </a:xfrm>
          <a:prstGeom prst="rect">
            <a:avLst/>
          </a:prstGeom>
          <a:solidFill>
            <a:srgbClr val="00B84F"/>
          </a:solidFill>
          <a:ln>
            <a:noFill/>
          </a:ln>
        </p:spPr>
      </p:pic>
      <p:sp>
        <p:nvSpPr>
          <p:cNvPr id="90" name="Google Shape;90;p1"/>
          <p:cNvSpPr txBox="1"/>
          <p:nvPr/>
        </p:nvSpPr>
        <p:spPr>
          <a:xfrm>
            <a:off x="123512" y="3744926"/>
            <a:ext cx="6138000" cy="22467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dirty="0">
                <a:solidFill>
                  <a:srgbClr val="00B84F"/>
                </a:solidFill>
                <a:latin typeface="Calibri"/>
                <a:ea typeface="Calibri"/>
                <a:cs typeface="Calibri"/>
                <a:sym typeface="Calibri"/>
              </a:rPr>
              <a:t>Digital </a:t>
            </a:r>
            <a:r>
              <a:rPr lang="fr-FR" sz="3200" b="1" i="0" u="none" strike="noStrike" cap="none" dirty="0" err="1">
                <a:solidFill>
                  <a:srgbClr val="00B84F"/>
                </a:solidFill>
                <a:latin typeface="Calibri"/>
                <a:ea typeface="Calibri"/>
                <a:cs typeface="Calibri"/>
                <a:sym typeface="Calibri"/>
              </a:rPr>
              <a:t>Skills</a:t>
            </a:r>
            <a:r>
              <a:rPr lang="fr-FR" sz="3200" b="1" i="0" u="none" strike="noStrike" cap="none" dirty="0">
                <a:solidFill>
                  <a:srgbClr val="00B84F"/>
                </a:solidFill>
                <a:latin typeface="Calibri"/>
                <a:ea typeface="Calibri"/>
                <a:cs typeface="Calibri"/>
                <a:sym typeface="Calibri"/>
              </a:rPr>
              <a:t> for an </a:t>
            </a:r>
            <a:r>
              <a:rPr lang="fr-FR" sz="3200" b="1" i="0" u="none" strike="noStrike" cap="none" dirty="0" err="1">
                <a:solidFill>
                  <a:srgbClr val="00B84F"/>
                </a:solidFill>
                <a:latin typeface="Calibri"/>
                <a:ea typeface="Calibri"/>
                <a:cs typeface="Calibri"/>
                <a:sym typeface="Calibri"/>
              </a:rPr>
              <a:t>Ageing</a:t>
            </a:r>
            <a:r>
              <a:rPr lang="fr-FR" sz="3200" b="1" i="0" u="none" strike="noStrike" cap="none" dirty="0">
                <a:solidFill>
                  <a:srgbClr val="00B84F"/>
                </a:solidFill>
                <a:latin typeface="Calibri"/>
                <a:ea typeface="Calibri"/>
                <a:cs typeface="Calibri"/>
                <a:sym typeface="Calibri"/>
              </a:rPr>
              <a:t> Europe</a:t>
            </a:r>
            <a:br>
              <a:rPr lang="fr-FR" sz="2800" b="1" i="0" u="none" strike="noStrike" cap="none" dirty="0">
                <a:solidFill>
                  <a:srgbClr val="00B84F"/>
                </a:solidFill>
                <a:latin typeface="Calibri"/>
                <a:ea typeface="Calibri"/>
                <a:cs typeface="Calibri"/>
                <a:sym typeface="Calibri"/>
              </a:rPr>
            </a:br>
            <a:endParaRPr sz="2800" b="1" i="0" u="none" strike="noStrike" cap="none" dirty="0">
              <a:solidFill>
                <a:srgbClr val="00B8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l-GR" sz="2000" i="0" u="none" strike="noStrike" cap="none" dirty="0">
                <a:solidFill>
                  <a:schemeClr val="dk1"/>
                </a:solidFill>
                <a:latin typeface="Calibri"/>
                <a:ea typeface="Calibri"/>
                <a:cs typeface="Calibri"/>
                <a:sym typeface="Calibri"/>
              </a:rPr>
              <a:t>Πώς να βελτιώσετε τις δεξιότητές σας στο παραγωγικό συλλογισμό και τρόπους για να ενισχύσετε τις δεξιότητές σας στη λήψη αποφάσεων</a:t>
            </a:r>
            <a:endParaRPr lang="en-US" sz="200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dirty="0">
                <a:solidFill>
                  <a:schemeClr val="dk1"/>
                </a:solidFill>
                <a:latin typeface="Calibri"/>
                <a:ea typeface="Calibri"/>
                <a:cs typeface="Calibri"/>
                <a:sym typeface="Calibri"/>
              </a:rPr>
              <a:t>ITSFA</a:t>
            </a:r>
            <a:endParaRPr sz="2000" b="1" i="0" u="none" strike="noStrike" cap="none" dirty="0">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92" name="Google Shape;92;p1"/>
          <p:cNvSpPr txBox="1"/>
          <p:nvPr/>
        </p:nvSpPr>
        <p:spPr>
          <a:xfrm>
            <a:off x="485024" y="6220182"/>
            <a:ext cx="47118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Project number 2020-1-FR01-KA204-079823</a:t>
            </a:r>
            <a:endParaRPr sz="1800" b="0" i="0" u="none" strike="noStrike" cap="none">
              <a:solidFill>
                <a:schemeClr val="dk1"/>
              </a:solidFill>
              <a:latin typeface="Calibri"/>
              <a:ea typeface="Calibri"/>
              <a:cs typeface="Calibri"/>
              <a:sym typeface="Calibri"/>
            </a:endParaRPr>
          </a:p>
        </p:txBody>
      </p:sp>
      <p:pic>
        <p:nvPicPr>
          <p:cNvPr id="93" name="Google Shape;93;p1" descr="Overhead view of senior man working on laptop Free Photo"/>
          <p:cNvPicPr preferRelativeResize="0"/>
          <p:nvPr/>
        </p:nvPicPr>
        <p:blipFill rotWithShape="1">
          <a:blip r:embed="rId5">
            <a:alphaModFix/>
          </a:blip>
          <a:srcRect l="12991" t="-10929" r="13216" b="154"/>
          <a:stretch/>
        </p:blipFill>
        <p:spPr>
          <a:xfrm>
            <a:off x="5798819" y="-649144"/>
            <a:ext cx="6400801" cy="6400801"/>
          </a:xfrm>
          <a:prstGeom prst="teardrop">
            <a:avLst>
              <a:gd name="adj" fmla="val 100000"/>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3"/>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78" name="Google Shape;178;p23"/>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79" name="Google Shape;179;p23"/>
          <p:cNvSpPr txBox="1"/>
          <p:nvPr/>
        </p:nvSpPr>
        <p:spPr>
          <a:xfrm>
            <a:off x="2191897" y="114391"/>
            <a:ext cx="8316083"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1: Δεξιότητες παραγωγικού συλλογισμού</a:t>
            </a:r>
            <a:endParaRPr dirty="0"/>
          </a:p>
        </p:txBody>
      </p:sp>
      <p:sp>
        <p:nvSpPr>
          <p:cNvPr id="180" name="Google Shape;180;p23"/>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pic>
        <p:nvPicPr>
          <p:cNvPr id="181" name="Google Shape;181;p23"/>
          <p:cNvPicPr preferRelativeResize="0"/>
          <p:nvPr/>
        </p:nvPicPr>
        <p:blipFill rotWithShape="1">
          <a:blip r:embed="rId5">
            <a:alphaModFix/>
          </a:blip>
          <a:srcRect/>
          <a:stretch/>
        </p:blipFill>
        <p:spPr>
          <a:xfrm>
            <a:off x="8224730" y="2277906"/>
            <a:ext cx="3792010" cy="2802060"/>
          </a:xfrm>
          <a:prstGeom prst="rect">
            <a:avLst/>
          </a:prstGeom>
          <a:noFill/>
          <a:ln>
            <a:noFill/>
          </a:ln>
        </p:spPr>
      </p:pic>
      <p:sp>
        <p:nvSpPr>
          <p:cNvPr id="182" name="Google Shape;182;p23"/>
          <p:cNvSpPr txBox="1"/>
          <p:nvPr/>
        </p:nvSpPr>
        <p:spPr>
          <a:xfrm>
            <a:off x="686787" y="1552183"/>
            <a:ext cx="7831201" cy="7760822"/>
          </a:xfrm>
          <a:prstGeom prst="rect">
            <a:avLst/>
          </a:prstGeom>
          <a:noFill/>
          <a:ln>
            <a:noFill/>
          </a:ln>
        </p:spPr>
        <p:txBody>
          <a:bodyPr spcFirstLastPara="1" wrap="square" lIns="0" tIns="13950" rIns="0" bIns="0" anchor="t" anchorCtr="0">
            <a:spAutoFit/>
          </a:bodyPr>
          <a:lstStyle/>
          <a:p>
            <a:pPr marL="12700" marR="0" lvl="0" indent="0" algn="ctr"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1.3 	</a:t>
            </a:r>
            <a:r>
              <a:rPr lang="el-GR" sz="1600" b="1" i="0" u="none" strike="noStrike" cap="none" dirty="0">
                <a:solidFill>
                  <a:srgbClr val="000000"/>
                </a:solidFill>
                <a:latin typeface="Tahoma"/>
                <a:ea typeface="Tahoma"/>
                <a:cs typeface="Tahoma"/>
                <a:sym typeface="Tahoma"/>
              </a:rPr>
              <a:t>Συμβουλές για να βελτιώσετε τις δεξιότητες του παραγωγικού συλλογισμού</a:t>
            </a:r>
          </a:p>
          <a:p>
            <a:pPr marL="12700" marR="0" lvl="0" indent="0" algn="l" rtl="0">
              <a:lnSpc>
                <a:spcPct val="100000"/>
              </a:lnSpc>
              <a:spcBef>
                <a:spcPts val="0"/>
              </a:spcBef>
              <a:spcAft>
                <a:spcPts val="0"/>
              </a:spcAft>
              <a:buNone/>
            </a:pPr>
            <a:endParaRPr lang="el-GR" sz="1600" b="1" i="0" u="none" strike="noStrike" cap="none" dirty="0">
              <a:solidFill>
                <a:srgbClr val="000000"/>
              </a:solidFill>
              <a:latin typeface="Tahoma"/>
              <a:ea typeface="Tahoma"/>
              <a:cs typeface="Tahoma"/>
              <a:sym typeface="Tahoma"/>
            </a:endParaRPr>
          </a:p>
          <a:p>
            <a:pPr marL="12700" marR="0" lvl="0" indent="0" algn="l" rtl="0">
              <a:lnSpc>
                <a:spcPct val="100000"/>
              </a:lnSpc>
              <a:spcBef>
                <a:spcPts val="0"/>
              </a:spcBef>
              <a:spcAft>
                <a:spcPts val="0"/>
              </a:spcAft>
              <a:buNone/>
            </a:pPr>
            <a:r>
              <a:rPr lang="el-GR" sz="1600" b="0" i="0" u="none" strike="noStrike" cap="none" dirty="0">
                <a:solidFill>
                  <a:srgbClr val="000000"/>
                </a:solidFill>
                <a:latin typeface="Calibri"/>
                <a:ea typeface="Calibri"/>
                <a:cs typeface="Calibri"/>
                <a:sym typeface="Calibri"/>
              </a:rPr>
              <a:t>Σε αυτό το σημείο, ας πάμε παρακάτω, και ας δούμε μερικές βασικές συμβουλές που θα μπορούσαν να βοηθήσουν στη βελτίωση των δεξιοτήτων μας για την εξαγωγή συλλογισμού, την ανάπτυξή τους και την αφομοίωσή τους.</a:t>
            </a:r>
          </a:p>
          <a:p>
            <a:pPr marL="12700" marR="0" lvl="0" indent="0" algn="l" rtl="0">
              <a:lnSpc>
                <a:spcPct val="100000"/>
              </a:lnSpc>
              <a:spcBef>
                <a:spcPts val="0"/>
              </a:spcBef>
              <a:spcAft>
                <a:spcPts val="0"/>
              </a:spcAft>
              <a:buNone/>
            </a:pPr>
            <a:endParaRPr lang="el-GR" sz="1600" b="0" i="0" u="none" strike="noStrike" cap="none" dirty="0">
              <a:solidFill>
                <a:srgbClr val="000000"/>
              </a:solidFill>
              <a:latin typeface="Calibri"/>
              <a:ea typeface="Calibri"/>
              <a:cs typeface="Calibri"/>
              <a:sym typeface="Calibri"/>
            </a:endParaRPr>
          </a:p>
          <a:p>
            <a:pPr marL="12700" marR="0" lvl="0" indent="0" algn="l" rtl="0">
              <a:lnSpc>
                <a:spcPct val="100000"/>
              </a:lnSpc>
              <a:spcBef>
                <a:spcPts val="0"/>
              </a:spcBef>
              <a:spcAft>
                <a:spcPts val="0"/>
              </a:spcAft>
              <a:buNone/>
            </a:pPr>
            <a:r>
              <a:rPr lang="el-GR" sz="1800" b="1" i="0" u="none" strike="noStrike" cap="none" dirty="0">
                <a:solidFill>
                  <a:srgbClr val="000000"/>
                </a:solidFill>
                <a:latin typeface="Calibri"/>
                <a:ea typeface="Calibri"/>
                <a:cs typeface="Calibri"/>
                <a:sym typeface="Calibri"/>
              </a:rPr>
              <a:t>Να είστε περίεργοι</a:t>
            </a:r>
          </a:p>
          <a:p>
            <a:pPr marL="12700" marR="0" lvl="0" indent="0" algn="l" rtl="0">
              <a:lnSpc>
                <a:spcPct val="100000"/>
              </a:lnSpc>
              <a:spcBef>
                <a:spcPts val="0"/>
              </a:spcBef>
              <a:spcAft>
                <a:spcPts val="0"/>
              </a:spcAft>
              <a:buNone/>
            </a:pPr>
            <a:r>
              <a:rPr lang="el-GR" sz="1600" b="0" i="0" u="none" strike="noStrike" cap="none" dirty="0">
                <a:solidFill>
                  <a:srgbClr val="000000"/>
                </a:solidFill>
                <a:latin typeface="Calibri"/>
                <a:ea typeface="Calibri"/>
                <a:cs typeface="Calibri"/>
                <a:sym typeface="Calibri"/>
              </a:rPr>
              <a:t>Για να ακολουθήσετε τα βήματα της μεθοδολογίας της παραγωγικής σκέψης που συζητήθηκε παραπάνω, η περιέργεια είναι ένας σημαντικός παράγοντας. Αυτό θα μας κάνει να είμαστε προσεκτικοί στο περιβάλλον μας και να διερευνήσουμε τις υποθέσεις από τις οποίες θα ξεκινήσουμε και που θα μας οδηγήσουν στο τελικό συμπέρασμα.</a:t>
            </a:r>
          </a:p>
          <a:p>
            <a:pPr marL="12700" marR="0" lvl="0" indent="0" algn="l" rtl="0">
              <a:lnSpc>
                <a:spcPct val="100000"/>
              </a:lnSpc>
              <a:spcBef>
                <a:spcPts val="0"/>
              </a:spcBef>
              <a:spcAft>
                <a:spcPts val="0"/>
              </a:spcAft>
              <a:buNone/>
            </a:pPr>
            <a:endParaRPr lang="el-GR" sz="1600" b="0" i="0" u="none" strike="noStrike" cap="none" dirty="0">
              <a:solidFill>
                <a:srgbClr val="000000"/>
              </a:solidFill>
              <a:latin typeface="Calibri"/>
              <a:ea typeface="Calibri"/>
              <a:cs typeface="Calibri"/>
              <a:sym typeface="Calibri"/>
            </a:endParaRPr>
          </a:p>
          <a:p>
            <a:pPr marL="12700" marR="0" lvl="0" indent="0" algn="l" rtl="0">
              <a:lnSpc>
                <a:spcPct val="100000"/>
              </a:lnSpc>
              <a:spcBef>
                <a:spcPts val="0"/>
              </a:spcBef>
              <a:spcAft>
                <a:spcPts val="0"/>
              </a:spcAft>
              <a:buNone/>
            </a:pPr>
            <a:r>
              <a:rPr lang="el-GR" sz="1800" b="1" i="0" u="none" strike="noStrike" cap="none" dirty="0">
                <a:solidFill>
                  <a:srgbClr val="000000"/>
                </a:solidFill>
                <a:latin typeface="Calibri"/>
                <a:ea typeface="Calibri"/>
                <a:cs typeface="Calibri"/>
                <a:sym typeface="Calibri"/>
              </a:rPr>
              <a:t>Να είστε παρατηρητικοί</a:t>
            </a:r>
          </a:p>
          <a:p>
            <a:pPr marL="12700" marR="0" lvl="0" indent="0" algn="l" rtl="0">
              <a:lnSpc>
                <a:spcPct val="100000"/>
              </a:lnSpc>
              <a:spcBef>
                <a:spcPts val="0"/>
              </a:spcBef>
              <a:spcAft>
                <a:spcPts val="0"/>
              </a:spcAft>
              <a:buNone/>
            </a:pPr>
            <a:r>
              <a:rPr lang="el-GR" sz="1600" b="0" i="0" u="none" strike="noStrike" cap="none" dirty="0">
                <a:solidFill>
                  <a:srgbClr val="000000"/>
                </a:solidFill>
                <a:latin typeface="Calibri"/>
                <a:ea typeface="Calibri"/>
                <a:cs typeface="Calibri"/>
                <a:sym typeface="Calibri"/>
              </a:rPr>
              <a:t>Η περιέργεια, μάς οδηγεί στην παρατήρηση, την υποβολή ερωτήσεων, τη συλλογή πληροφοριών και τον προβληματισμό προκειμένου να κατανοήσουμε τον κόσμο γύρω μας ή την ερώτηση στο θέμα. Παρατηρήστε προσεκτικά τα πάντα, αφιερώστε πάντα χρόνο για να κοιτάξετε τα πράγματα για δεύτερη φορά και προσπαθήστε να δείτε τα πράγματα από διαφορετική οπτική γωνία, εάν κολλάτε, θα μας βοηθήσει σε αυτόν τον σκοπό.</a:t>
            </a:r>
            <a:endParaRPr sz="1600" b="0" i="0" u="none" strike="noStrike" cap="none" dirty="0">
              <a:solidFill>
                <a:srgbClr val="000000"/>
              </a:solidFill>
              <a:latin typeface="Calibri"/>
              <a:ea typeface="Calibri"/>
              <a:cs typeface="Calibri"/>
              <a:sym typeface="Calibri"/>
            </a:endParaRPr>
          </a:p>
          <a:p>
            <a:pPr marL="285115" marR="0" lvl="0" indent="-170815" algn="l" rtl="0">
              <a:lnSpc>
                <a:spcPct val="115000"/>
              </a:lnSpc>
              <a:spcBef>
                <a:spcPts val="100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22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4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1" i="1" u="none" strike="noStrike" cap="none" dirty="0">
              <a:solidFill>
                <a:srgbClr val="000000"/>
              </a:solidFill>
              <a:latin typeface="Calibri"/>
              <a:ea typeface="Calibri"/>
              <a:cs typeface="Calibri"/>
              <a:sym typeface="Calibri"/>
            </a:endParaRPr>
          </a:p>
          <a:p>
            <a:pPr marL="12700" marR="0" lvl="0" indent="0" algn="l" rtl="0">
              <a:lnSpc>
                <a:spcPct val="100000"/>
              </a:lnSpc>
              <a:spcBef>
                <a:spcPts val="410"/>
              </a:spcBef>
              <a:spcAft>
                <a:spcPts val="0"/>
              </a:spcAft>
              <a:buNone/>
            </a:pPr>
            <a:endParaRPr sz="2500" b="0" i="0" u="none" strike="noStrike" cap="none" dirty="0">
              <a:solidFill>
                <a:srgbClr val="000000"/>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4"/>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88" name="Google Shape;188;p24"/>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89" name="Google Shape;189;p24"/>
          <p:cNvSpPr txBox="1"/>
          <p:nvPr/>
        </p:nvSpPr>
        <p:spPr>
          <a:xfrm>
            <a:off x="2065288" y="274861"/>
            <a:ext cx="8442692"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1: Δεξιότητες παραγωγικού συλλογισμού</a:t>
            </a:r>
            <a:endParaRPr dirty="0"/>
          </a:p>
        </p:txBody>
      </p:sp>
      <p:sp>
        <p:nvSpPr>
          <p:cNvPr id="190" name="Google Shape;190;p24"/>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191" name="Google Shape;191;p24"/>
          <p:cNvSpPr txBox="1"/>
          <p:nvPr/>
        </p:nvSpPr>
        <p:spPr>
          <a:xfrm>
            <a:off x="513943" y="1680199"/>
            <a:ext cx="7165283" cy="7284282"/>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1.3 </a:t>
            </a:r>
            <a:r>
              <a:rPr lang="el-GR" sz="1800" b="1" i="0" u="none" strike="noStrike" cap="none" dirty="0">
                <a:solidFill>
                  <a:srgbClr val="000000"/>
                </a:solidFill>
                <a:latin typeface="Tahoma"/>
                <a:ea typeface="Tahoma"/>
                <a:cs typeface="Tahoma"/>
                <a:sym typeface="Tahoma"/>
              </a:rPr>
              <a:t>Συμβουλές για να βελτιώσετε τις δεξιότητες του παραγωγικού συλλογισμού</a:t>
            </a:r>
          </a:p>
          <a:p>
            <a:pPr marL="342900" marR="0" lvl="0" indent="-342900" algn="l" rtl="0">
              <a:lnSpc>
                <a:spcPct val="115000"/>
              </a:lnSpc>
              <a:spcBef>
                <a:spcPts val="1400"/>
              </a:spcBef>
              <a:spcAft>
                <a:spcPts val="0"/>
              </a:spcAft>
              <a:buClr>
                <a:srgbClr val="000000"/>
              </a:buClr>
              <a:buSzPts val="1800"/>
              <a:buFont typeface="Noto Sans Symbols"/>
              <a:buChar char="∙"/>
            </a:pPr>
            <a:r>
              <a:rPr lang="el-GR" sz="1800" b="1" i="0" u="none" strike="noStrike" cap="none" dirty="0">
                <a:solidFill>
                  <a:srgbClr val="000000"/>
                </a:solidFill>
                <a:latin typeface="Calibri"/>
                <a:ea typeface="Calibri"/>
                <a:cs typeface="Calibri"/>
                <a:sym typeface="Calibri"/>
              </a:rPr>
              <a:t>Αυξήστε τις γνώσεις σας</a:t>
            </a:r>
          </a:p>
          <a:p>
            <a:pPr marR="0" lvl="0" algn="l" rtl="0">
              <a:lnSpc>
                <a:spcPct val="115000"/>
              </a:lnSpc>
              <a:spcBef>
                <a:spcPts val="1400"/>
              </a:spcBef>
              <a:spcAft>
                <a:spcPts val="0"/>
              </a:spcAft>
              <a:buClr>
                <a:srgbClr val="000000"/>
              </a:buClr>
              <a:buSzPts val="1800"/>
            </a:pPr>
            <a:r>
              <a:rPr lang="el-GR" sz="1600" b="0" i="0" u="none" strike="noStrike" cap="none" dirty="0">
                <a:solidFill>
                  <a:srgbClr val="000000"/>
                </a:solidFill>
                <a:latin typeface="Calibri"/>
                <a:ea typeface="Calibri"/>
                <a:cs typeface="Calibri"/>
                <a:sym typeface="Calibri"/>
              </a:rPr>
              <a:t>Όσο περισσότερες γνώσεις αποκτάτε, είτε διαβάζοντας βιβλία, ακούγοντας </a:t>
            </a:r>
            <a:r>
              <a:rPr lang="el-GR" sz="1600" b="0" i="0" u="none" strike="noStrike" cap="none" dirty="0" err="1">
                <a:solidFill>
                  <a:srgbClr val="000000"/>
                </a:solidFill>
                <a:latin typeface="Calibri"/>
                <a:ea typeface="Calibri"/>
                <a:cs typeface="Calibri"/>
                <a:sym typeface="Calibri"/>
              </a:rPr>
              <a:t>podcast</a:t>
            </a:r>
            <a:r>
              <a:rPr lang="el-GR" sz="1600" b="0" i="0" u="none" strike="noStrike" cap="none" dirty="0">
                <a:solidFill>
                  <a:srgbClr val="000000"/>
                </a:solidFill>
                <a:latin typeface="Calibri"/>
                <a:ea typeface="Calibri"/>
                <a:cs typeface="Calibri"/>
                <a:sym typeface="Calibri"/>
              </a:rPr>
              <a:t>, είτε κάνοντας τη δραστηριότητα που σας ενδιαφέρει, τόσο πιο προετοιμασμένοι θα είστε να συνδέσετε τις πληροφορίες που έχετε αναλύσει με τα πιθανά συμπεράσματα. Με αυτόν τον τρόπο, θα είστε φυσικά «εκπαιδευμένοι» και προετοιμασμένοι για παραγωγική σκέψη.</a:t>
            </a:r>
          </a:p>
          <a:p>
            <a:pPr marR="0" lvl="0" algn="l" rtl="0">
              <a:lnSpc>
                <a:spcPct val="115000"/>
              </a:lnSpc>
              <a:spcBef>
                <a:spcPts val="1400"/>
              </a:spcBef>
              <a:spcAft>
                <a:spcPts val="0"/>
              </a:spcAft>
              <a:buClr>
                <a:srgbClr val="000000"/>
              </a:buClr>
              <a:buSzPts val="1800"/>
            </a:pPr>
            <a:r>
              <a:rPr lang="el-GR" sz="1800" b="1" i="0" u="none" strike="noStrike" cap="none" dirty="0">
                <a:solidFill>
                  <a:srgbClr val="000000"/>
                </a:solidFill>
                <a:latin typeface="Calibri"/>
                <a:ea typeface="Calibri"/>
                <a:cs typeface="Calibri"/>
                <a:sym typeface="Calibri"/>
              </a:rPr>
              <a:t>Σπάστε τα προβλήματα σε μικρότερα κομμάτι</a:t>
            </a:r>
          </a:p>
          <a:p>
            <a:pPr marR="0" lvl="0" algn="l" rtl="0">
              <a:lnSpc>
                <a:spcPct val="115000"/>
              </a:lnSpc>
              <a:spcBef>
                <a:spcPts val="1400"/>
              </a:spcBef>
              <a:spcAft>
                <a:spcPts val="0"/>
              </a:spcAft>
              <a:buClr>
                <a:srgbClr val="000000"/>
              </a:buClr>
              <a:buSzPts val="1800"/>
            </a:pPr>
            <a:r>
              <a:rPr lang="el-GR" sz="1600" b="0" i="0" u="none" strike="noStrike" cap="none" dirty="0">
                <a:solidFill>
                  <a:srgbClr val="000000"/>
                </a:solidFill>
                <a:latin typeface="Calibri"/>
                <a:ea typeface="Calibri"/>
                <a:cs typeface="Calibri"/>
                <a:sym typeface="Calibri"/>
              </a:rPr>
              <a:t>Εάν η δουλειά φαίνεται περίπλοκη στην αρχή, ένας καλός τρόπος είναι να αναλύσετε τις πληροφορίες που έχετε σε μικρότερα κομμάτια και, στη συνέχεια, να δείτε εάν μπορείτε να δημιουργήσετε οποιαδήποτε βάση από αυτά τα κομμάτια, έως ότου μπορέσουμε να προσδιορίσουμε ποιο είναι πραγματικά το πρόβλημα. Μερικές φορές η πιο εύκολη απάντηση είναι η σωστή.</a:t>
            </a:r>
            <a:endParaRPr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22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4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1" i="1" u="none" strike="noStrike" cap="none" dirty="0">
              <a:solidFill>
                <a:srgbClr val="000000"/>
              </a:solidFill>
              <a:latin typeface="Calibri"/>
              <a:ea typeface="Calibri"/>
              <a:cs typeface="Calibri"/>
              <a:sym typeface="Calibri"/>
            </a:endParaRPr>
          </a:p>
          <a:p>
            <a:pPr marL="12700" marR="0" lvl="0" indent="0" algn="l" rtl="0">
              <a:lnSpc>
                <a:spcPct val="100000"/>
              </a:lnSpc>
              <a:spcBef>
                <a:spcPts val="410"/>
              </a:spcBef>
              <a:spcAft>
                <a:spcPts val="0"/>
              </a:spcAft>
              <a:buNone/>
            </a:pPr>
            <a:endParaRPr sz="2500" b="0" i="0" u="none" strike="noStrike" cap="none" dirty="0">
              <a:solidFill>
                <a:srgbClr val="000000"/>
              </a:solidFill>
              <a:latin typeface="Tahoma"/>
              <a:ea typeface="Tahoma"/>
              <a:cs typeface="Tahoma"/>
              <a:sym typeface="Tahoma"/>
            </a:endParaRPr>
          </a:p>
        </p:txBody>
      </p:sp>
      <p:pic>
        <p:nvPicPr>
          <p:cNvPr id="192" name="Google Shape;192;p24"/>
          <p:cNvPicPr preferRelativeResize="0"/>
          <p:nvPr/>
        </p:nvPicPr>
        <p:blipFill rotWithShape="1">
          <a:blip r:embed="rId5">
            <a:alphaModFix/>
          </a:blip>
          <a:srcRect/>
          <a:stretch/>
        </p:blipFill>
        <p:spPr>
          <a:xfrm>
            <a:off x="7862463" y="2688336"/>
            <a:ext cx="4016762" cy="24330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5"/>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98" name="Google Shape;198;p25"/>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99" name="Google Shape;199;p25"/>
          <p:cNvSpPr txBox="1"/>
          <p:nvPr/>
        </p:nvSpPr>
        <p:spPr>
          <a:xfrm>
            <a:off x="2192482" y="114391"/>
            <a:ext cx="8470827"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1: Δεξιότητες παραγωγικού συλλογισμού</a:t>
            </a:r>
            <a:endParaRPr dirty="0"/>
          </a:p>
        </p:txBody>
      </p:sp>
      <p:sp>
        <p:nvSpPr>
          <p:cNvPr id="200" name="Google Shape;200;p25"/>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01" name="Google Shape;201;p25"/>
          <p:cNvSpPr txBox="1"/>
          <p:nvPr/>
        </p:nvSpPr>
        <p:spPr>
          <a:xfrm>
            <a:off x="413359" y="1671055"/>
            <a:ext cx="7295284" cy="732685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1.3 </a:t>
            </a:r>
            <a:r>
              <a:rPr lang="el-GR" sz="2000" b="1" i="0" u="none" strike="noStrike" cap="none" dirty="0">
                <a:solidFill>
                  <a:srgbClr val="000000"/>
                </a:solidFill>
                <a:latin typeface="Tahoma"/>
                <a:ea typeface="Tahoma"/>
                <a:cs typeface="Tahoma"/>
                <a:sym typeface="Tahoma"/>
              </a:rPr>
              <a:t>Συμβουλές για να βελτιώσετε τις δεξιότητες του παραγωγικού συλλογισμού</a:t>
            </a:r>
          </a:p>
          <a:p>
            <a:pPr marL="12700" marR="0" lvl="0" indent="0" algn="l" rtl="0">
              <a:lnSpc>
                <a:spcPct val="100000"/>
              </a:lnSpc>
              <a:spcBef>
                <a:spcPts val="110"/>
              </a:spcBef>
              <a:spcAft>
                <a:spcPts val="0"/>
              </a:spcAft>
              <a:buNone/>
            </a:pPr>
            <a:endParaRPr sz="1100" b="1" i="0" u="none" strike="noStrike" cap="none" dirty="0">
              <a:solidFill>
                <a:srgbClr val="000000"/>
              </a:solidFill>
              <a:latin typeface="Tahoma"/>
              <a:ea typeface="Tahoma"/>
              <a:cs typeface="Tahoma"/>
              <a:sym typeface="Tahoma"/>
            </a:endParaRPr>
          </a:p>
          <a:p>
            <a:pPr marL="342900" marR="0" lvl="0" indent="-342900" algn="l" rtl="0">
              <a:lnSpc>
                <a:spcPct val="150000"/>
              </a:lnSpc>
              <a:spcBef>
                <a:spcPts val="0"/>
              </a:spcBef>
              <a:spcAft>
                <a:spcPts val="0"/>
              </a:spcAft>
              <a:buClr>
                <a:srgbClr val="000000"/>
              </a:buClr>
              <a:buSzPts val="1800"/>
              <a:buFont typeface="Noto Sans Symbols"/>
              <a:buChar char="∙"/>
            </a:pPr>
            <a:r>
              <a:rPr lang="el-GR" sz="1800" b="1" i="0" u="none" strike="noStrike" cap="none" dirty="0">
                <a:solidFill>
                  <a:srgbClr val="000000"/>
                </a:solidFill>
                <a:latin typeface="Calibri"/>
                <a:ea typeface="Calibri"/>
                <a:cs typeface="Calibri"/>
                <a:sym typeface="Calibri"/>
              </a:rPr>
              <a:t>Αναρωτηθείτε για  ότι ακούτε</a:t>
            </a:r>
          </a:p>
          <a:p>
            <a:pPr marR="0" lvl="0" algn="l" rtl="0">
              <a:spcBef>
                <a:spcPts val="0"/>
              </a:spcBef>
              <a:spcAft>
                <a:spcPts val="0"/>
              </a:spcAft>
              <a:buClr>
                <a:srgbClr val="000000"/>
              </a:buClr>
              <a:buSzPts val="1800"/>
            </a:pPr>
            <a:r>
              <a:rPr lang="el-GR" sz="1800" b="0" i="0" u="none" strike="noStrike" cap="none" dirty="0">
                <a:solidFill>
                  <a:srgbClr val="000000"/>
                </a:solidFill>
                <a:latin typeface="Calibri"/>
                <a:ea typeface="Calibri"/>
                <a:cs typeface="Calibri"/>
                <a:sym typeface="Calibri"/>
              </a:rPr>
              <a:t>Μην παίρνετε κυριολεκτικά όλα αυτά που ακούτε και να είστε επικριτικοί. Ο παραγωγικός συλλογισμός αφορά τον έλεγχο των συναισθημάτων σας και την ακρόαση της λογικής, και αν δεν καταλαβαίνετε κάτι, κάντε ερωτήσεις. Μην αφήνετε τα συναισθήματά σας να καθοδηγούν τα συμπεράσματά σας και αναζητάτε πάντα γεγονότα.</a:t>
            </a:r>
          </a:p>
          <a:p>
            <a:pPr marR="0" lvl="0" algn="l" rtl="0">
              <a:spcBef>
                <a:spcPts val="0"/>
              </a:spcBef>
              <a:spcAft>
                <a:spcPts val="0"/>
              </a:spcAft>
              <a:buClr>
                <a:srgbClr val="000000"/>
              </a:buClr>
              <a:buSzPts val="1800"/>
            </a:pPr>
            <a:endParaRPr lang="el-GR" sz="1800" b="0" i="0" u="none" strike="noStrike" cap="none" dirty="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1800"/>
              <a:buFont typeface="Noto Sans Symbols"/>
              <a:buChar char="∙"/>
            </a:pPr>
            <a:r>
              <a:rPr lang="el-GR" sz="1800" b="1" i="0" u="none" strike="noStrike" cap="none" dirty="0">
                <a:solidFill>
                  <a:srgbClr val="000000"/>
                </a:solidFill>
                <a:latin typeface="Calibri"/>
                <a:ea typeface="Calibri"/>
                <a:cs typeface="Calibri"/>
                <a:sym typeface="Calibri"/>
              </a:rPr>
              <a:t>Εμπιστευτείτε το ένστικτό σας</a:t>
            </a:r>
          </a:p>
          <a:p>
            <a:pPr marR="0" lvl="0" algn="l" rtl="0">
              <a:spcBef>
                <a:spcPts val="0"/>
              </a:spcBef>
              <a:spcAft>
                <a:spcPts val="0"/>
              </a:spcAft>
              <a:buClr>
                <a:srgbClr val="000000"/>
              </a:buClr>
              <a:buSzPts val="1800"/>
            </a:pPr>
            <a:r>
              <a:rPr lang="el-GR" sz="1800" b="0" i="0" u="none" strike="noStrike" cap="none" dirty="0">
                <a:solidFill>
                  <a:srgbClr val="000000"/>
                </a:solidFill>
                <a:latin typeface="Calibri"/>
                <a:ea typeface="Calibri"/>
                <a:cs typeface="Calibri"/>
                <a:sym typeface="Calibri"/>
              </a:rPr>
              <a:t>Το σώμα σας μερικές φορές είναι «πιο έξυπνο από το μυαλό σας». Όταν έχετε αυτά τα δυνατά συναισθήματα, εμπιστευτείτε τα. Συχνά υπάρχουν διακριτικά σήματα που μπορεί να λαμβάνουμε ασυνείδητα και να μην τα συνειδητοποιήσουμε παρά αργότερα. Με την εξάσκηση, μπορούμε να αναπτύξουμε και να δώσουμε προσοχή σε αυτά τα σημάδια και να τα χρησιμοποιήσουμε προς όφελός μας στον παραγωγικό συλλογισμό.</a:t>
            </a: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22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4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1" i="1" u="none" strike="noStrike" cap="none" dirty="0">
              <a:solidFill>
                <a:srgbClr val="000000"/>
              </a:solidFill>
              <a:latin typeface="Calibri"/>
              <a:ea typeface="Calibri"/>
              <a:cs typeface="Calibri"/>
              <a:sym typeface="Calibri"/>
            </a:endParaRPr>
          </a:p>
          <a:p>
            <a:pPr marL="12700" marR="0" lvl="0" indent="0" algn="l" rtl="0">
              <a:lnSpc>
                <a:spcPct val="100000"/>
              </a:lnSpc>
              <a:spcBef>
                <a:spcPts val="410"/>
              </a:spcBef>
              <a:spcAft>
                <a:spcPts val="0"/>
              </a:spcAft>
              <a:buNone/>
            </a:pPr>
            <a:endParaRPr sz="2500" b="0" i="0" u="none" strike="noStrike" cap="none" dirty="0">
              <a:solidFill>
                <a:srgbClr val="000000"/>
              </a:solidFill>
              <a:latin typeface="Tahoma"/>
              <a:ea typeface="Tahoma"/>
              <a:cs typeface="Tahoma"/>
              <a:sym typeface="Tahoma"/>
            </a:endParaRPr>
          </a:p>
        </p:txBody>
      </p:sp>
      <p:pic>
        <p:nvPicPr>
          <p:cNvPr id="202" name="Google Shape;202;p25"/>
          <p:cNvPicPr preferRelativeResize="0"/>
          <p:nvPr/>
        </p:nvPicPr>
        <p:blipFill rotWithShape="1">
          <a:blip r:embed="rId5">
            <a:alphaModFix/>
          </a:blip>
          <a:srcRect/>
          <a:stretch/>
        </p:blipFill>
        <p:spPr>
          <a:xfrm>
            <a:off x="7404041" y="2245226"/>
            <a:ext cx="4548691" cy="26391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08" name="Google Shape;208;p26"/>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09" name="Google Shape;209;p26"/>
          <p:cNvSpPr txBox="1"/>
          <p:nvPr/>
        </p:nvSpPr>
        <p:spPr>
          <a:xfrm>
            <a:off x="2375362" y="190833"/>
            <a:ext cx="8273879"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1: Δεξιότητες παραγωγικού συλλογισμού</a:t>
            </a:r>
            <a:endParaRPr dirty="0"/>
          </a:p>
        </p:txBody>
      </p:sp>
      <p:sp>
        <p:nvSpPr>
          <p:cNvPr id="210" name="Google Shape;210;p2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11" name="Google Shape;211;p26"/>
          <p:cNvSpPr txBox="1"/>
          <p:nvPr/>
        </p:nvSpPr>
        <p:spPr>
          <a:xfrm>
            <a:off x="413359" y="1647301"/>
            <a:ext cx="11297087" cy="5158079"/>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1.3	 </a:t>
            </a:r>
            <a:r>
              <a:rPr lang="el-GR" sz="2000" b="1" i="0" u="none" strike="noStrike" cap="none" dirty="0">
                <a:solidFill>
                  <a:srgbClr val="000000"/>
                </a:solidFill>
                <a:latin typeface="Tahoma"/>
                <a:ea typeface="Tahoma"/>
                <a:cs typeface="Tahoma"/>
                <a:sym typeface="Tahoma"/>
              </a:rPr>
              <a:t>Συμβουλές για να βελτιώσετε τις δεξιότητες του παραγωγικού συλλογισμού</a:t>
            </a:r>
          </a:p>
          <a:p>
            <a:pPr marL="12700" marR="0" lvl="0" indent="0" algn="l" rtl="0">
              <a:lnSpc>
                <a:spcPct val="100000"/>
              </a:lnSpc>
              <a:spcBef>
                <a:spcPts val="110"/>
              </a:spcBef>
              <a:spcAft>
                <a:spcPts val="0"/>
              </a:spcAft>
              <a:buNone/>
            </a:pPr>
            <a:endParaRPr sz="1200" b="1" i="0" u="none" strike="noStrike" cap="none" dirty="0">
              <a:solidFill>
                <a:srgbClr val="000000"/>
              </a:solidFill>
              <a:latin typeface="Tahoma"/>
              <a:ea typeface="Tahoma"/>
              <a:cs typeface="Tahoma"/>
              <a:sym typeface="Tahoma"/>
            </a:endParaRPr>
          </a:p>
          <a:p>
            <a:pPr marL="342900" marR="0" lvl="0" indent="-342900" algn="l" rtl="0">
              <a:lnSpc>
                <a:spcPct val="150000"/>
              </a:lnSpc>
              <a:spcBef>
                <a:spcPts val="0"/>
              </a:spcBef>
              <a:spcAft>
                <a:spcPts val="0"/>
              </a:spcAft>
              <a:buClr>
                <a:srgbClr val="000000"/>
              </a:buClr>
              <a:buSzPts val="1800"/>
              <a:buFont typeface="Noto Sans Symbols"/>
              <a:buChar char="∙"/>
            </a:pPr>
            <a:r>
              <a:rPr lang="el-GR" sz="1800" b="1" i="0" u="none" strike="noStrike" cap="none" dirty="0">
                <a:solidFill>
                  <a:srgbClr val="000000"/>
                </a:solidFill>
                <a:latin typeface="Calibri"/>
                <a:ea typeface="Calibri"/>
                <a:cs typeface="Calibri"/>
                <a:sym typeface="Calibri"/>
              </a:rPr>
              <a:t>Δουλέψτε μαζί με έναν φίλο</a:t>
            </a:r>
          </a:p>
          <a:p>
            <a:pPr marR="0" lvl="0" algn="l" rtl="0">
              <a:lnSpc>
                <a:spcPct val="150000"/>
              </a:lnSpc>
              <a:spcBef>
                <a:spcPts val="0"/>
              </a:spcBef>
              <a:spcAft>
                <a:spcPts val="0"/>
              </a:spcAft>
              <a:buClr>
                <a:srgbClr val="000000"/>
              </a:buClr>
              <a:buSzPts val="1800"/>
            </a:pPr>
            <a:r>
              <a:rPr lang="el-GR" sz="1800" b="0" i="0" u="none" strike="noStrike" cap="none" dirty="0">
                <a:solidFill>
                  <a:srgbClr val="000000"/>
                </a:solidFill>
                <a:latin typeface="Calibri"/>
                <a:ea typeface="Calibri"/>
                <a:cs typeface="Calibri"/>
                <a:sym typeface="Calibri"/>
              </a:rPr>
              <a:t>Η συζήτηση για τα πράγματα οδηγεί σε μεγάλο βαθμό στην ανατομή και την καλύτερη κατανόηση τους. Όταν μερικές φορές δεν έχουμε την απάντηση ή δεν τη βλέπουμε καθαρά, είναι σημαντικό να εμπιστευόμαστε έναν φίλο που μας δίνει μια άλλη άποψη που δεν είχαμε σκεφτεί πριν. Ανοίγει έναν νέο τρόπο σκέψης, που μπορεί να μας βοηθήσει να φτάσουμε στο στόχο μας.</a:t>
            </a: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22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4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500"/>
              </a:spcBef>
              <a:spcAft>
                <a:spcPts val="0"/>
              </a:spcAft>
              <a:buNone/>
            </a:pPr>
            <a:endParaRPr sz="1800" b="1" i="1" u="none" strike="noStrike" cap="none" dirty="0">
              <a:solidFill>
                <a:srgbClr val="000000"/>
              </a:solidFill>
              <a:latin typeface="Calibri"/>
              <a:ea typeface="Calibri"/>
              <a:cs typeface="Calibri"/>
              <a:sym typeface="Calibri"/>
            </a:endParaRPr>
          </a:p>
          <a:p>
            <a:pPr marL="12700" marR="0" lvl="0" indent="0" algn="l" rtl="0">
              <a:lnSpc>
                <a:spcPct val="100000"/>
              </a:lnSpc>
              <a:spcBef>
                <a:spcPts val="410"/>
              </a:spcBef>
              <a:spcAft>
                <a:spcPts val="0"/>
              </a:spcAft>
              <a:buNone/>
            </a:pPr>
            <a:endParaRPr sz="2500" b="0" i="0" u="none" strike="noStrike" cap="none" dirty="0">
              <a:solidFill>
                <a:srgbClr val="000000"/>
              </a:solidFill>
              <a:latin typeface="Tahoma"/>
              <a:ea typeface="Tahoma"/>
              <a:cs typeface="Tahoma"/>
              <a:sym typeface="Tahoma"/>
            </a:endParaRPr>
          </a:p>
        </p:txBody>
      </p:sp>
      <p:pic>
        <p:nvPicPr>
          <p:cNvPr id="212" name="Google Shape;212;p26"/>
          <p:cNvPicPr preferRelativeResize="0"/>
          <p:nvPr/>
        </p:nvPicPr>
        <p:blipFill rotWithShape="1">
          <a:blip r:embed="rId5">
            <a:alphaModFix/>
          </a:blip>
          <a:srcRect/>
          <a:stretch/>
        </p:blipFill>
        <p:spPr>
          <a:xfrm>
            <a:off x="3192781" y="3988612"/>
            <a:ext cx="4904064" cy="24441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7"/>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18" name="Google Shape;218;p27"/>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19" name="Google Shape;219;p27"/>
          <p:cNvSpPr txBox="1"/>
          <p:nvPr/>
        </p:nvSpPr>
        <p:spPr>
          <a:xfrm>
            <a:off x="1985963" y="422168"/>
            <a:ext cx="9272587"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dirty="0">
                <a:solidFill>
                  <a:schemeClr val="dk1"/>
                </a:solidFill>
                <a:latin typeface="Calibri"/>
                <a:ea typeface="Calibri"/>
                <a:cs typeface="Calibri"/>
                <a:sym typeface="Calibri"/>
              </a:rPr>
              <a:t>Ενότητα</a:t>
            </a:r>
            <a:r>
              <a:rPr lang="fr-FR" sz="4000" b="1" i="0" u="none" strike="noStrike" cap="none" dirty="0">
                <a:solidFill>
                  <a:schemeClr val="dk1"/>
                </a:solidFill>
                <a:latin typeface="Calibri"/>
                <a:ea typeface="Calibri"/>
                <a:cs typeface="Calibri"/>
                <a:sym typeface="Calibri"/>
              </a:rPr>
              <a:t> 2: </a:t>
            </a:r>
            <a:r>
              <a:rPr lang="el-GR" sz="4000" b="1" i="0" u="none" strike="noStrike" cap="none" dirty="0">
                <a:solidFill>
                  <a:schemeClr val="dk1"/>
                </a:solidFill>
                <a:latin typeface="Calibri"/>
                <a:ea typeface="Calibri"/>
                <a:cs typeface="Calibri"/>
                <a:sym typeface="Calibri"/>
              </a:rPr>
              <a:t>Δεξιότητες λήψης αποφάσεων</a:t>
            </a:r>
            <a:endParaRPr dirty="0"/>
          </a:p>
        </p:txBody>
      </p:sp>
      <p:sp>
        <p:nvSpPr>
          <p:cNvPr id="220" name="Google Shape;220;p27"/>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21" name="Google Shape;221;p27"/>
          <p:cNvSpPr txBox="1"/>
          <p:nvPr/>
        </p:nvSpPr>
        <p:spPr>
          <a:xfrm>
            <a:off x="576044" y="1698487"/>
            <a:ext cx="11039912" cy="4823223"/>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2.1	 </a:t>
            </a:r>
            <a:r>
              <a:rPr lang="el-GR" sz="2000" b="1" i="0" u="none" strike="noStrike" cap="none" dirty="0">
                <a:solidFill>
                  <a:srgbClr val="000000"/>
                </a:solidFill>
                <a:latin typeface="Tahoma"/>
                <a:ea typeface="Tahoma"/>
                <a:cs typeface="Tahoma"/>
                <a:sym typeface="Tahoma"/>
              </a:rPr>
              <a:t>Τι είναι οι Δεξιότητες λήψης αποφάσεων</a:t>
            </a:r>
            <a:r>
              <a:rPr lang="en-US" sz="2000" b="1" i="0" u="none" strike="noStrike" cap="none" dirty="0">
                <a:solidFill>
                  <a:srgbClr val="000000"/>
                </a:solidFill>
                <a:latin typeface="Tahoma"/>
                <a:ea typeface="Tahoma"/>
                <a:cs typeface="Tahoma"/>
                <a:sym typeface="Tahoma"/>
              </a:rPr>
              <a:t>;</a:t>
            </a:r>
            <a:endParaRPr lang="el-GR" sz="2000" b="1" i="0" u="none" strike="noStrike" cap="none" dirty="0">
              <a:solidFill>
                <a:srgbClr val="000000"/>
              </a:solidFill>
              <a:latin typeface="Tahoma"/>
              <a:ea typeface="Tahoma"/>
              <a:cs typeface="Tahoma"/>
              <a:sym typeface="Tahoma"/>
            </a:endParaRPr>
          </a:p>
          <a:p>
            <a:pPr marL="12700" marR="0" lvl="0" indent="0" algn="l" rtl="0">
              <a:lnSpc>
                <a:spcPct val="100000"/>
              </a:lnSpc>
              <a:spcBef>
                <a:spcPts val="0"/>
              </a:spcBef>
              <a:spcAft>
                <a:spcPts val="0"/>
              </a:spcAft>
              <a:buNone/>
            </a:pPr>
            <a:endParaRPr sz="2000" b="1" i="0" u="none" strike="noStrike" cap="none" dirty="0">
              <a:solidFill>
                <a:srgbClr val="000000"/>
              </a:solidFill>
              <a:latin typeface="Tahoma"/>
              <a:ea typeface="Tahoma"/>
              <a:cs typeface="Tahoma"/>
              <a:sym typeface="Tahoma"/>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δεξιότητες λήψης αποφάσεων είναι πολύτιμες επειδή δείχνουν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την ηγετική σας ικανότητα, την αναπτύσσουν και απεικονίζουν την ικανότητά σας να σκέφτεστε αντικειμενικά και να συνδέετε έννοιες για την επίτευξη των στόχων σας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ικανότητά σας να παίρνετε καλές αποφάσεις γρήγορα μπορεί να είναι χρήσιμη σε πολλές καταστάσεις στη ζωή, πέρα από τον εργασιακό χώρο, καθώς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όλοι αντιμετωπίζουμε μικρές και μεγάλες αποφάσεις στην καθημερινή μας ζωή</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Ένας απλός ορισμός αυτής της έννοιας θα μπορούσε να είναι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η ικανότητα επιλογής μεταξύ δύο ή περισσότερων επιλογών ή εναλλακτικών και η επίτευξη του καλύτερου αποτελέσματος στο συντομότερο δυνατό χρόνο</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marL="12700" marR="0" lvl="0" indent="0" algn="l" rtl="0">
              <a:lnSpc>
                <a:spcPct val="100000"/>
              </a:lnSpc>
              <a:spcBef>
                <a:spcPts val="110"/>
              </a:spcBef>
              <a:spcAft>
                <a:spcPts val="0"/>
              </a:spcAft>
              <a:buNone/>
            </a:pPr>
            <a:endParaRPr lang="en-US" sz="1400" b="0" i="0" u="none" strike="noStrike" cap="none" dirty="0">
              <a:solidFill>
                <a:srgbClr val="000000"/>
              </a:solidFill>
              <a:latin typeface="Calibri"/>
              <a:ea typeface="Calibri"/>
              <a:cs typeface="Calibri"/>
              <a:sym typeface="Calibri"/>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λήψη αποφάσεων λαμβάνει χώρα αφού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συλλέξετε και αναλύσετε τις διαθέσιμες πληροφορίες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κάθε συγκεκριμένη κατάσταση. Για την ανάπτυξη αυτής της ικανότητας, είναι σημαντικό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να προσδιορίσετε τη διαδικασία</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που εμπλέκεται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να την αξιοποιήσετε στο έπακρο, ώστε να οδηγήσει στη λήψη της καλύτερης απόφασης. Λοιπόν, ας μάθουμε λίγα περισσότερα για αυτό!</a:t>
            </a:r>
          </a:p>
          <a:p>
            <a:pPr marL="12700" marR="0" lvl="0" indent="0" algn="l" rtl="0">
              <a:lnSpc>
                <a:spcPct val="100000"/>
              </a:lnSpc>
              <a:spcBef>
                <a:spcPts val="110"/>
              </a:spcBef>
              <a:spcAft>
                <a:spcPts val="0"/>
              </a:spcAft>
              <a:buNone/>
            </a:pPr>
            <a:endParaRPr sz="2500" b="0" i="0" u="none" strike="noStrike" cap="none" dirty="0">
              <a:solidFill>
                <a:srgbClr val="000000"/>
              </a:solidFill>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8"/>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27" name="Google Shape;227;p28"/>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28" name="Google Shape;228;p28"/>
          <p:cNvSpPr txBox="1"/>
          <p:nvPr/>
        </p:nvSpPr>
        <p:spPr>
          <a:xfrm>
            <a:off x="2069171" y="422168"/>
            <a:ext cx="909080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2: Δεξιότητες λήψης αποφάσεων</a:t>
            </a:r>
          </a:p>
        </p:txBody>
      </p:sp>
      <p:sp>
        <p:nvSpPr>
          <p:cNvPr id="229" name="Google Shape;229;p28"/>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30" name="Google Shape;230;p28"/>
          <p:cNvSpPr txBox="1"/>
          <p:nvPr/>
        </p:nvSpPr>
        <p:spPr>
          <a:xfrm>
            <a:off x="619929" y="1728928"/>
            <a:ext cx="10952142" cy="187357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2.2	 </a:t>
            </a:r>
            <a:r>
              <a:rPr lang="el-GR" sz="2000" b="1" i="0" u="none" strike="noStrike" cap="none" dirty="0">
                <a:solidFill>
                  <a:srgbClr val="000000"/>
                </a:solidFill>
                <a:latin typeface="Tahoma"/>
                <a:ea typeface="Tahoma"/>
                <a:cs typeface="Tahoma"/>
                <a:sym typeface="Tahoma"/>
              </a:rPr>
              <a:t>Πως να βελτιωθούν οι δεξιότητες λήψης αποφάσεων</a:t>
            </a:r>
            <a:r>
              <a:rPr lang="en-US" sz="2000" b="1" i="0" u="none" strike="noStrike" cap="none" dirty="0">
                <a:solidFill>
                  <a:srgbClr val="000000"/>
                </a:solidFill>
                <a:latin typeface="Tahoma"/>
                <a:ea typeface="Tahoma"/>
                <a:cs typeface="Tahoma"/>
                <a:sym typeface="Tahoma"/>
              </a:rPr>
              <a:t>;</a:t>
            </a:r>
          </a:p>
          <a:p>
            <a:pPr marL="1270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12700" marR="0" lvl="0" indent="0" algn="l" rtl="0">
              <a:lnSpc>
                <a:spcPct val="100000"/>
              </a:lnSpc>
              <a:spcBef>
                <a:spcPts val="110"/>
              </a:spcBef>
              <a:spcAft>
                <a:spcPts val="0"/>
              </a:spcAft>
              <a:buNone/>
            </a:pPr>
            <a:r>
              <a:rPr lang="el-GR" sz="2000" b="0" i="0" u="none" strike="noStrike" cap="none" dirty="0">
                <a:solidFill>
                  <a:srgbClr val="000000"/>
                </a:solidFill>
                <a:latin typeface="Calibri"/>
                <a:ea typeface="Calibri"/>
                <a:cs typeface="Calibri"/>
                <a:sym typeface="Calibri"/>
              </a:rPr>
              <a:t>Οι άνθρωποι ξοδεύουν πολύ χρόνο παίρνοντας κάθε είδους αποφάσεις, αλλά ακόμα κι αν προσπαθήσουμε, δεν θα είναι πάντα οι σωστές. Αυτό που μπορούμε να κάνουμε, ωστόσο, είναι να αναζητήσουμε τρόπους βελτίωσης αυτής της ικανότητας και να την αναπτύξουμε, για να πλησιάσουμε τον στόχο μας.</a:t>
            </a:r>
            <a:endParaRPr sz="2500" b="0" i="0" u="none" strike="noStrike" cap="none" dirty="0">
              <a:solidFill>
                <a:srgbClr val="000000"/>
              </a:solidFill>
              <a:latin typeface="Tahoma"/>
              <a:ea typeface="Tahoma"/>
              <a:cs typeface="Tahoma"/>
              <a:sym typeface="Tahoma"/>
            </a:endParaRPr>
          </a:p>
        </p:txBody>
      </p:sp>
      <p:pic>
        <p:nvPicPr>
          <p:cNvPr id="231" name="Google Shape;231;p28"/>
          <p:cNvPicPr preferRelativeResize="0"/>
          <p:nvPr/>
        </p:nvPicPr>
        <p:blipFill rotWithShape="1">
          <a:blip r:embed="rId5">
            <a:alphaModFix/>
          </a:blip>
          <a:srcRect/>
          <a:stretch/>
        </p:blipFill>
        <p:spPr>
          <a:xfrm>
            <a:off x="3602715" y="3779243"/>
            <a:ext cx="4986569" cy="29814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9"/>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37" name="Google Shape;237;p29"/>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38" name="Google Shape;238;p29"/>
          <p:cNvSpPr txBox="1"/>
          <p:nvPr/>
        </p:nvSpPr>
        <p:spPr>
          <a:xfrm>
            <a:off x="2088103" y="165791"/>
            <a:ext cx="9305113"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2: Δεξιότητες λήψης αποφάσεων</a:t>
            </a:r>
          </a:p>
        </p:txBody>
      </p:sp>
      <p:sp>
        <p:nvSpPr>
          <p:cNvPr id="239" name="Google Shape;239;p29"/>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40" name="Google Shape;240;p29"/>
          <p:cNvSpPr txBox="1"/>
          <p:nvPr/>
        </p:nvSpPr>
        <p:spPr>
          <a:xfrm>
            <a:off x="2088103" y="997467"/>
            <a:ext cx="9501344" cy="85790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2.2	</a:t>
            </a:r>
            <a:r>
              <a:rPr lang="el-GR" sz="2000" b="1" i="0" u="none" strike="noStrike" cap="none" dirty="0">
                <a:solidFill>
                  <a:srgbClr val="000000"/>
                </a:solidFill>
                <a:latin typeface="Tahoma"/>
                <a:ea typeface="Tahoma"/>
                <a:cs typeface="Tahoma"/>
                <a:sym typeface="Tahoma"/>
              </a:rPr>
              <a:t>Πως να βελτιωθούν οι δεξιότητες λήψης αποφάσεων;</a:t>
            </a:r>
          </a:p>
          <a:p>
            <a:pPr marL="12700" marR="0" lvl="0" indent="0" algn="l" rtl="0">
              <a:lnSpc>
                <a:spcPct val="100000"/>
              </a:lnSpc>
              <a:spcBef>
                <a:spcPts val="0"/>
              </a:spcBef>
              <a:spcAft>
                <a:spcPts val="0"/>
              </a:spcAft>
              <a:buNone/>
            </a:pPr>
            <a:endParaRPr dirty="0"/>
          </a:p>
          <a:p>
            <a:pPr marL="12700" marR="0" lvl="0" indent="0" algn="l" rtl="0">
              <a:lnSpc>
                <a:spcPct val="100000"/>
              </a:lnSpc>
              <a:spcBef>
                <a:spcPts val="110"/>
              </a:spcBef>
              <a:spcAft>
                <a:spcPts val="0"/>
              </a:spcAft>
              <a:buNone/>
            </a:pPr>
            <a:endParaRPr sz="2000" b="0" i="0" u="none" strike="noStrike" cap="none" dirty="0">
              <a:solidFill>
                <a:srgbClr val="000000"/>
              </a:solidFill>
              <a:latin typeface="Calibri"/>
              <a:ea typeface="Calibri"/>
              <a:cs typeface="Calibri"/>
              <a:sym typeface="Calibri"/>
            </a:endParaRPr>
          </a:p>
        </p:txBody>
      </p:sp>
      <p:sp>
        <p:nvSpPr>
          <p:cNvPr id="241" name="Google Shape;241;p29"/>
          <p:cNvSpPr txBox="1"/>
          <p:nvPr/>
        </p:nvSpPr>
        <p:spPr>
          <a:xfrm>
            <a:off x="413359" y="2190702"/>
            <a:ext cx="11176088" cy="39148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000000"/>
              </a:buClr>
              <a:buSzPts val="1800"/>
              <a:buFont typeface="Arial" panose="020B0604020202020204" pitchFamily="34" charset="0"/>
              <a:buChar char="•"/>
            </a:pPr>
            <a:r>
              <a:rPr lang="el-GR" sz="1800" b="1" i="0" u="none" strike="noStrike" cap="none" dirty="0">
                <a:solidFill>
                  <a:srgbClr val="000000"/>
                </a:solidFill>
                <a:latin typeface="Calibri"/>
                <a:ea typeface="Calibri"/>
                <a:cs typeface="Calibri"/>
                <a:sym typeface="Calibri"/>
              </a:rPr>
              <a:t>Μάθετε από την εμπειρία</a:t>
            </a:r>
          </a:p>
          <a:p>
            <a:pPr marR="0" lvl="0" algn="l" rtl="0">
              <a:lnSpc>
                <a:spcPct val="115000"/>
              </a:lnSpc>
              <a:spcBef>
                <a:spcPts val="0"/>
              </a:spcBef>
              <a:spcAft>
                <a:spcPts val="0"/>
              </a:spcAft>
              <a:buClr>
                <a:srgbClr val="000000"/>
              </a:buClr>
              <a:buSzPts val="1800"/>
            </a:pPr>
            <a:r>
              <a:rPr lang="el-GR" sz="1800" b="0" i="0" u="none" strike="noStrike" cap="none" dirty="0">
                <a:solidFill>
                  <a:srgbClr val="000000"/>
                </a:solidFill>
                <a:latin typeface="Calibri"/>
                <a:ea typeface="Calibri"/>
                <a:cs typeface="Calibri"/>
                <a:sym typeface="Calibri"/>
              </a:rPr>
              <a:t>Όταν έχουμε να αντιμετωπίσουμε μια νέα απόφαση, τείνουμε να πιστεύουμε ότι κάθε απόφαση είναι μοναδική και ξεχνάμε τις ισχύουσες εμπειρίες μας. Η καλή συμβουλή που ακολουθούν οι καλύτεροι λήπτες αποφάσεων είναι να αναλύσουν τις αποφάσεις τους και τον τρόπο που τις πήραν για να βελτιώσουν τη διαδικασία. Αφιερώστε χρόνο για να αναλογιστείτε τις πρόσφατες αποφάσεις σας και να μάθετε από αυτές, δίνοντας την ίδια προσοχή σε αυτές που σας βγήκαν σε καλό και σε αυτές που δεν είχαν τα επιθυμητά αποτελέσματα. Έτσι, μην ξεχνάτε να μαθαίνετε από το παρελθόν για να αποκτήσετε σοφία.</a:t>
            </a:r>
          </a:p>
          <a:p>
            <a:pPr marL="285750" marR="0" lvl="0" indent="-285750" algn="l" rtl="0">
              <a:lnSpc>
                <a:spcPct val="115000"/>
              </a:lnSpc>
              <a:spcBef>
                <a:spcPts val="0"/>
              </a:spcBef>
              <a:spcAft>
                <a:spcPts val="0"/>
              </a:spcAft>
              <a:buClr>
                <a:srgbClr val="000000"/>
              </a:buClr>
              <a:buSzPts val="1800"/>
              <a:buFont typeface="Arial" panose="020B0604020202020204" pitchFamily="34" charset="0"/>
              <a:buChar char="•"/>
            </a:pPr>
            <a:r>
              <a:rPr lang="el-GR" sz="1800" b="1" i="0" u="none" strike="noStrike" cap="none" dirty="0">
                <a:solidFill>
                  <a:srgbClr val="000000"/>
                </a:solidFill>
                <a:latin typeface="Calibri"/>
                <a:ea typeface="Calibri"/>
                <a:cs typeface="Calibri"/>
                <a:sym typeface="Calibri"/>
              </a:rPr>
              <a:t>Παίξτε με την αμφιβολία</a:t>
            </a:r>
          </a:p>
          <a:p>
            <a:pPr>
              <a:lnSpc>
                <a:spcPct val="115000"/>
              </a:lnSpc>
              <a:buSzPts val="1800"/>
            </a:pPr>
            <a:r>
              <a:rPr lang="el-GR" sz="1800" dirty="0">
                <a:latin typeface="Calibri"/>
                <a:ea typeface="Calibri"/>
                <a:cs typeface="Calibri"/>
                <a:sym typeface="Calibri"/>
              </a:rPr>
              <a:t>Ας υποθέσουμε ότι πάντα θα υπάρχουν αμφιβολίες και μπορεί να μην βρούμε τη βεβαιότητα που θέλουμε. Υποθέτοντας αυτό, μπορούμε να επικεντρωθούμε στη δράση και να δοκιμάσουμε την απόφαση σε διαφορετικά σενάρια, να αναρωτηθούμε τι θα συνέβαινε αν πήγαινε στραβά, και έτσι να συνεχίσουμε την αναζήτηση για την καλύτερη δυνατή επιλογή.</a:t>
            </a:r>
            <a:endParaRPr sz="1800" b="1" i="1" u="none" strike="noStrike" cap="none" dirty="0">
              <a:solidFill>
                <a:srgbClr val="000000"/>
              </a:solidFill>
              <a:latin typeface="Calibri"/>
              <a:ea typeface="Calibri"/>
              <a:cs typeface="Calibri"/>
              <a:sym typeface="Calibri"/>
            </a:endParaRPr>
          </a:p>
        </p:txBody>
      </p:sp>
      <p:sp>
        <p:nvSpPr>
          <p:cNvPr id="242" name="Google Shape;242;p29"/>
          <p:cNvSpPr txBox="1"/>
          <p:nvPr/>
        </p:nvSpPr>
        <p:spPr>
          <a:xfrm>
            <a:off x="602553" y="1581587"/>
            <a:ext cx="7359041" cy="64629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l-GR" sz="1800" b="1" i="0" u="none" strike="noStrike" cap="none" dirty="0">
                <a:solidFill>
                  <a:srgbClr val="000000"/>
                </a:solidFill>
                <a:latin typeface="Tahoma"/>
                <a:ea typeface="Tahoma"/>
                <a:cs typeface="Tahoma"/>
                <a:sym typeface="Tahoma"/>
              </a:rPr>
              <a:t>Δείτε 9 συμβουλές για να ενισχύσετε τις δεξιότητές σας στη λήψη αποφάσεων</a:t>
            </a:r>
            <a:r>
              <a:rPr lang="fr-FR" sz="1800" b="1" i="0" u="none" strike="noStrike" cap="none" dirty="0">
                <a:solidFill>
                  <a:srgbClr val="000000"/>
                </a:solidFill>
                <a:latin typeface="Tahoma"/>
                <a:ea typeface="Tahoma"/>
                <a:cs typeface="Tahoma"/>
                <a:sym typeface="Tahoma"/>
              </a:rPr>
              <a:t>! </a:t>
            </a:r>
            <a:endParaRPr sz="1800" b="1" i="0" u="none" strike="noStrike" cap="none" dirty="0">
              <a:solidFill>
                <a:srgbClr val="000000"/>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0"/>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48" name="Google Shape;248;p30"/>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49" name="Google Shape;249;p30"/>
          <p:cNvSpPr txBox="1"/>
          <p:nvPr/>
        </p:nvSpPr>
        <p:spPr>
          <a:xfrm>
            <a:off x="2083458" y="248149"/>
            <a:ext cx="924748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2: Δεξιότητες λήψης αποφάσεων</a:t>
            </a:r>
          </a:p>
        </p:txBody>
      </p:sp>
      <p:sp>
        <p:nvSpPr>
          <p:cNvPr id="250" name="Google Shape;250;p30"/>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51" name="Google Shape;251;p30"/>
          <p:cNvSpPr txBox="1"/>
          <p:nvPr/>
        </p:nvSpPr>
        <p:spPr>
          <a:xfrm>
            <a:off x="2921589" y="1281632"/>
            <a:ext cx="9501344" cy="85790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2.2	</a:t>
            </a:r>
            <a:r>
              <a:rPr lang="el-GR" sz="2000" b="1" i="0" u="none" strike="noStrike" cap="none" dirty="0">
                <a:solidFill>
                  <a:srgbClr val="000000"/>
                </a:solidFill>
                <a:latin typeface="Tahoma"/>
                <a:ea typeface="Tahoma"/>
                <a:cs typeface="Tahoma"/>
                <a:sym typeface="Tahoma"/>
              </a:rPr>
              <a:t>Πως να βελτιωθούν οι δεξιότητες λήψης αποφάσεων;</a:t>
            </a:r>
          </a:p>
          <a:p>
            <a:pPr marL="12700" marR="0" lvl="0" indent="0" algn="l" rtl="0">
              <a:lnSpc>
                <a:spcPct val="100000"/>
              </a:lnSpc>
              <a:spcBef>
                <a:spcPts val="0"/>
              </a:spcBef>
              <a:spcAft>
                <a:spcPts val="0"/>
              </a:spcAft>
              <a:buNone/>
            </a:pPr>
            <a:endParaRPr dirty="0"/>
          </a:p>
          <a:p>
            <a:pPr marL="12700" marR="0" lvl="0" indent="0" algn="l" rtl="0">
              <a:lnSpc>
                <a:spcPct val="100000"/>
              </a:lnSpc>
              <a:spcBef>
                <a:spcPts val="110"/>
              </a:spcBef>
              <a:spcAft>
                <a:spcPts val="0"/>
              </a:spcAft>
              <a:buNone/>
            </a:pPr>
            <a:endParaRPr sz="2000" b="0" i="0" u="none" strike="noStrike" cap="none" dirty="0">
              <a:solidFill>
                <a:srgbClr val="000000"/>
              </a:solidFill>
              <a:latin typeface="Calibri"/>
              <a:ea typeface="Calibri"/>
              <a:cs typeface="Calibri"/>
              <a:sym typeface="Calibri"/>
            </a:endParaRPr>
          </a:p>
        </p:txBody>
      </p:sp>
      <p:sp>
        <p:nvSpPr>
          <p:cNvPr id="252" name="Google Shape;252;p30"/>
          <p:cNvSpPr txBox="1"/>
          <p:nvPr/>
        </p:nvSpPr>
        <p:spPr>
          <a:xfrm>
            <a:off x="175260" y="2347516"/>
            <a:ext cx="7776594" cy="423342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000000"/>
              </a:buClr>
              <a:buSzPts val="1800"/>
              <a:buFont typeface="Arial" panose="020B0604020202020204" pitchFamily="34" charset="0"/>
              <a:buChar char="•"/>
            </a:pPr>
            <a:r>
              <a:rPr lang="el-GR" sz="1800" b="1" i="0" u="none" strike="noStrike" cap="none" dirty="0">
                <a:solidFill>
                  <a:srgbClr val="000000"/>
                </a:solidFill>
                <a:latin typeface="Calibri"/>
                <a:ea typeface="Calibri"/>
                <a:cs typeface="Calibri"/>
                <a:sym typeface="Calibri"/>
              </a:rPr>
              <a:t>Δώστε στον εαυτό σας επιλογές</a:t>
            </a:r>
          </a:p>
          <a:p>
            <a:pPr marR="0" lvl="0" algn="l" rtl="0">
              <a:lnSpc>
                <a:spcPct val="115000"/>
              </a:lnSpc>
              <a:spcBef>
                <a:spcPts val="0"/>
              </a:spcBef>
              <a:spcAft>
                <a:spcPts val="0"/>
              </a:spcAft>
              <a:buClr>
                <a:srgbClr val="000000"/>
              </a:buClr>
              <a:buSzPts val="1800"/>
            </a:pPr>
            <a:r>
              <a:rPr lang="el-GR" sz="1800" b="0" i="0" u="none" strike="noStrike" cap="none" dirty="0">
                <a:solidFill>
                  <a:srgbClr val="000000"/>
                </a:solidFill>
                <a:latin typeface="Calibri"/>
                <a:ea typeface="Calibri"/>
                <a:cs typeface="Calibri"/>
                <a:sym typeface="Calibri"/>
              </a:rPr>
              <a:t>Το να έχουμε επιλογές πάντα φέρνει ηρεμία στη ζωή μας. Στην περίπτωση λήψης αποφάσεων, όσο περισσότερες επιλογές τόσο το καλύτερο. Προσέξτε όμως να μην υπερβείτε το </a:t>
            </a:r>
            <a:r>
              <a:rPr lang="el-GR" sz="1800" b="0" i="0" u="none" strike="noStrike" cap="none" dirty="0" err="1">
                <a:solidFill>
                  <a:srgbClr val="000000"/>
                </a:solidFill>
                <a:latin typeface="Calibri"/>
                <a:ea typeface="Calibri"/>
                <a:cs typeface="Calibri"/>
                <a:sym typeface="Calibri"/>
              </a:rPr>
              <a:t>συνιστώμενο</a:t>
            </a:r>
            <a:r>
              <a:rPr lang="el-GR" sz="1800" b="0" i="0" u="none" strike="noStrike" cap="none" dirty="0">
                <a:solidFill>
                  <a:srgbClr val="000000"/>
                </a:solidFill>
                <a:latin typeface="Calibri"/>
                <a:ea typeface="Calibri"/>
                <a:cs typeface="Calibri"/>
                <a:sym typeface="Calibri"/>
              </a:rPr>
              <a:t> όριο των 3 ή 4 επιλογών, διαφορετικά, θα δυσκολέψει την δουλειά σας. Τρεις επιλογές για να διαλέξετε θα σας βοηθήσουν στη διαδικασία σας.</a:t>
            </a:r>
          </a:p>
          <a:p>
            <a:pPr marL="285750" marR="0" lvl="0" indent="-285750" algn="l" rtl="0">
              <a:lnSpc>
                <a:spcPct val="115000"/>
              </a:lnSpc>
              <a:spcBef>
                <a:spcPts val="0"/>
              </a:spcBef>
              <a:spcAft>
                <a:spcPts val="0"/>
              </a:spcAft>
              <a:buClr>
                <a:srgbClr val="000000"/>
              </a:buClr>
              <a:buSzPts val="1800"/>
              <a:buFont typeface="Arial" panose="020B0604020202020204" pitchFamily="34" charset="0"/>
              <a:buChar char="•"/>
            </a:pPr>
            <a:r>
              <a:rPr lang="el-GR" sz="1800" b="1" i="0" u="none" strike="noStrike" cap="none" dirty="0">
                <a:solidFill>
                  <a:srgbClr val="000000"/>
                </a:solidFill>
                <a:latin typeface="Calibri"/>
                <a:ea typeface="Calibri"/>
                <a:cs typeface="Calibri"/>
                <a:sym typeface="Calibri"/>
              </a:rPr>
              <a:t>Διαφωνήστε </a:t>
            </a:r>
          </a:p>
          <a:p>
            <a:pPr marR="0" lvl="0" algn="l" rtl="0">
              <a:lnSpc>
                <a:spcPct val="115000"/>
              </a:lnSpc>
              <a:spcBef>
                <a:spcPts val="0"/>
              </a:spcBef>
              <a:spcAft>
                <a:spcPts val="0"/>
              </a:spcAft>
              <a:buClr>
                <a:srgbClr val="000000"/>
              </a:buClr>
              <a:buSzPts val="1800"/>
            </a:pPr>
            <a:r>
              <a:rPr lang="el-GR" sz="1800" b="0" i="0" u="none" strike="noStrike" cap="none" dirty="0">
                <a:solidFill>
                  <a:srgbClr val="000000"/>
                </a:solidFill>
                <a:latin typeface="Calibri"/>
                <a:ea typeface="Calibri"/>
                <a:cs typeface="Calibri"/>
                <a:sym typeface="Calibri"/>
              </a:rPr>
              <a:t>Προκειμένου να βελτιωθεί η λήψη αποφάσεων, η επιχειρηματολογία είναι θεμελιώδης. Όποτε είναι δυνατόν, ενθαρρύνετε τη συζήτηση και την επιχειρηματολογία για να γνωρίσετε διαφορετικές απόψεις, να τις κατανοήσετε και να μάθετε από αυτές. Βασιστείτε επίσης σε κάποιον που μπορεί να αμφισβητήσει τα δικά σας επιχειρήματα, να τα αποδοκιμάσει και να καταρρίψει τα δικά σας σχήματα.</a:t>
            </a:r>
            <a:endParaRPr sz="1800" b="1" i="1" u="none" strike="noStrike" cap="none" dirty="0">
              <a:solidFill>
                <a:srgbClr val="000000"/>
              </a:solidFill>
              <a:latin typeface="Calibri"/>
              <a:ea typeface="Calibri"/>
              <a:cs typeface="Calibri"/>
              <a:sym typeface="Calibri"/>
            </a:endParaRPr>
          </a:p>
        </p:txBody>
      </p:sp>
      <p:sp>
        <p:nvSpPr>
          <p:cNvPr id="253" name="Google Shape;253;p30"/>
          <p:cNvSpPr txBox="1"/>
          <p:nvPr/>
        </p:nvSpPr>
        <p:spPr>
          <a:xfrm>
            <a:off x="413359" y="1696820"/>
            <a:ext cx="7956197" cy="64629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l-GR" sz="1800" b="1" i="0" u="none" strike="noStrike" cap="none" dirty="0">
                <a:solidFill>
                  <a:srgbClr val="000000"/>
                </a:solidFill>
                <a:latin typeface="Tahoma"/>
                <a:ea typeface="Tahoma"/>
                <a:cs typeface="Tahoma"/>
                <a:sym typeface="Tahoma"/>
              </a:rPr>
              <a:t>Δείτε 9 συμβουλές για να ενισχύσετε τις δεξιότητές σας στη λήψη αποφάσεων! </a:t>
            </a:r>
          </a:p>
        </p:txBody>
      </p:sp>
      <p:pic>
        <p:nvPicPr>
          <p:cNvPr id="254" name="Google Shape;254;p30"/>
          <p:cNvPicPr preferRelativeResize="0"/>
          <p:nvPr/>
        </p:nvPicPr>
        <p:blipFill rotWithShape="1">
          <a:blip r:embed="rId5">
            <a:alphaModFix/>
          </a:blip>
          <a:srcRect l="19082" r="16742"/>
          <a:stretch/>
        </p:blipFill>
        <p:spPr>
          <a:xfrm>
            <a:off x="8300559" y="2245931"/>
            <a:ext cx="3582878" cy="31403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1"/>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60" name="Google Shape;260;p31"/>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61" name="Google Shape;261;p31"/>
          <p:cNvSpPr txBox="1"/>
          <p:nvPr/>
        </p:nvSpPr>
        <p:spPr>
          <a:xfrm>
            <a:off x="1357312" y="243434"/>
            <a:ext cx="104013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2: Δεξιότητες λήψης αποφάσεων</a:t>
            </a:r>
          </a:p>
        </p:txBody>
      </p:sp>
      <p:sp>
        <p:nvSpPr>
          <p:cNvPr id="262" name="Google Shape;262;p31"/>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63" name="Google Shape;263;p31"/>
          <p:cNvSpPr txBox="1"/>
          <p:nvPr/>
        </p:nvSpPr>
        <p:spPr>
          <a:xfrm>
            <a:off x="2898729" y="1158186"/>
            <a:ext cx="9501344" cy="85790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2.2	</a:t>
            </a:r>
            <a:r>
              <a:rPr lang="el-GR" sz="2000" b="1" i="0" u="none" strike="noStrike" cap="none" dirty="0">
                <a:solidFill>
                  <a:srgbClr val="000000"/>
                </a:solidFill>
                <a:latin typeface="Tahoma"/>
                <a:ea typeface="Tahoma"/>
                <a:cs typeface="Tahoma"/>
                <a:sym typeface="Tahoma"/>
              </a:rPr>
              <a:t>Πως να βελτιωθούν οι δεξιότητες λήψης αποφάσεων;</a:t>
            </a:r>
          </a:p>
          <a:p>
            <a:pPr marL="12700" marR="0" lvl="0" indent="0" algn="l" rtl="0">
              <a:lnSpc>
                <a:spcPct val="100000"/>
              </a:lnSpc>
              <a:spcBef>
                <a:spcPts val="0"/>
              </a:spcBef>
              <a:spcAft>
                <a:spcPts val="0"/>
              </a:spcAft>
              <a:buNone/>
            </a:pPr>
            <a:endParaRPr dirty="0"/>
          </a:p>
          <a:p>
            <a:pPr marL="12700" marR="0" lvl="0" indent="0" algn="l" rtl="0">
              <a:lnSpc>
                <a:spcPct val="100000"/>
              </a:lnSpc>
              <a:spcBef>
                <a:spcPts val="110"/>
              </a:spcBef>
              <a:spcAft>
                <a:spcPts val="0"/>
              </a:spcAft>
              <a:buNone/>
            </a:pPr>
            <a:endParaRPr sz="2000" b="0" i="0" u="none" strike="noStrike" cap="none" dirty="0">
              <a:solidFill>
                <a:srgbClr val="000000"/>
              </a:solidFill>
              <a:latin typeface="Calibri"/>
              <a:ea typeface="Calibri"/>
              <a:cs typeface="Calibri"/>
              <a:sym typeface="Calibri"/>
            </a:endParaRPr>
          </a:p>
        </p:txBody>
      </p:sp>
      <p:sp>
        <p:nvSpPr>
          <p:cNvPr id="264" name="Google Shape;264;p31"/>
          <p:cNvSpPr txBox="1"/>
          <p:nvPr/>
        </p:nvSpPr>
        <p:spPr>
          <a:xfrm>
            <a:off x="338944" y="1703622"/>
            <a:ext cx="7956197" cy="70784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l-GR" sz="2000" b="1" i="0" u="none" strike="noStrike" cap="none" dirty="0">
                <a:solidFill>
                  <a:srgbClr val="000000"/>
                </a:solidFill>
                <a:latin typeface="Tahoma"/>
                <a:ea typeface="Tahoma"/>
                <a:cs typeface="Tahoma"/>
                <a:sym typeface="Tahoma"/>
              </a:rPr>
              <a:t>Δείτε 9 συμβουλές για να ενισχύσετε τις δεξιότητές σας στη λήψη αποφάσεων! </a:t>
            </a:r>
          </a:p>
        </p:txBody>
      </p:sp>
      <p:sp>
        <p:nvSpPr>
          <p:cNvPr id="265" name="Google Shape;265;p31"/>
          <p:cNvSpPr txBox="1"/>
          <p:nvPr/>
        </p:nvSpPr>
        <p:spPr>
          <a:xfrm>
            <a:off x="331940" y="2347545"/>
            <a:ext cx="8147304" cy="295923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000000"/>
              </a:buClr>
              <a:buSzPts val="1800"/>
              <a:buFont typeface="Arial" panose="020B0604020202020204" pitchFamily="34" charset="0"/>
              <a:buChar char="•"/>
            </a:pPr>
            <a:r>
              <a:rPr lang="el-GR" sz="1800" b="1" i="0" u="none" strike="noStrike" cap="none" dirty="0">
                <a:solidFill>
                  <a:srgbClr val="000000"/>
                </a:solidFill>
                <a:latin typeface="Calibri"/>
                <a:ea typeface="Calibri"/>
                <a:cs typeface="Calibri"/>
                <a:sym typeface="Calibri"/>
              </a:rPr>
              <a:t>Κατανοήστε το πλαίσιο της απόφασής σας</a:t>
            </a:r>
          </a:p>
          <a:p>
            <a:pPr marR="0" lvl="0" algn="l" rtl="0">
              <a:lnSpc>
                <a:spcPct val="115000"/>
              </a:lnSpc>
              <a:spcBef>
                <a:spcPts val="0"/>
              </a:spcBef>
              <a:spcAft>
                <a:spcPts val="0"/>
              </a:spcAft>
              <a:buClr>
                <a:srgbClr val="000000"/>
              </a:buClr>
              <a:buSzPts val="1800"/>
            </a:pPr>
            <a:r>
              <a:rPr lang="el-GR" sz="1800" b="0" i="0" u="none" strike="noStrike" cap="none" dirty="0">
                <a:solidFill>
                  <a:srgbClr val="000000"/>
                </a:solidFill>
                <a:latin typeface="Calibri"/>
                <a:ea typeface="Calibri"/>
                <a:cs typeface="Calibri"/>
                <a:sym typeface="Calibri"/>
              </a:rPr>
              <a:t>Συλλέξτε και μελετήστε όλες τις βασικές πληροφορίες που μπορείτε να λάβετε για το θέμα, αυτό θα σας βοηθήσει να κάνετε την απόφασή σας πιο αξιόπιστη. Μπορείτε να το κάνετε αυτό μιλώντας με ανθρώπους, διαβάζοντας αναφορές, πραγματοποιώντας επισκέψεις και παρατηρώντας.</a:t>
            </a:r>
          </a:p>
          <a:p>
            <a:pPr marL="285750" marR="0" lvl="0" indent="-285750" algn="l" rtl="0">
              <a:lnSpc>
                <a:spcPct val="115000"/>
              </a:lnSpc>
              <a:spcBef>
                <a:spcPts val="0"/>
              </a:spcBef>
              <a:spcAft>
                <a:spcPts val="0"/>
              </a:spcAft>
              <a:buClr>
                <a:srgbClr val="000000"/>
              </a:buClr>
              <a:buSzPts val="1800"/>
              <a:buFont typeface="Arial" panose="020B0604020202020204" pitchFamily="34" charset="0"/>
              <a:buChar char="•"/>
            </a:pPr>
            <a:r>
              <a:rPr lang="el-GR" sz="1800" b="1" i="0" u="none" strike="noStrike" cap="none" dirty="0">
                <a:solidFill>
                  <a:srgbClr val="000000"/>
                </a:solidFill>
                <a:latin typeface="Calibri"/>
                <a:ea typeface="Calibri"/>
                <a:cs typeface="Calibri"/>
                <a:sym typeface="Calibri"/>
              </a:rPr>
              <a:t>Πειραματιστείτε</a:t>
            </a:r>
          </a:p>
          <a:p>
            <a:pPr marR="0" lvl="0" algn="l" rtl="0">
              <a:lnSpc>
                <a:spcPct val="115000"/>
              </a:lnSpc>
              <a:spcBef>
                <a:spcPts val="0"/>
              </a:spcBef>
              <a:spcAft>
                <a:spcPts val="0"/>
              </a:spcAft>
              <a:buClr>
                <a:srgbClr val="000000"/>
              </a:buClr>
              <a:buSzPts val="1800"/>
            </a:pPr>
            <a:r>
              <a:rPr lang="el-GR" sz="1800" b="0" i="0" u="none" strike="noStrike" cap="none" dirty="0">
                <a:solidFill>
                  <a:srgbClr val="000000"/>
                </a:solidFill>
                <a:latin typeface="Calibri"/>
                <a:ea typeface="Calibri"/>
                <a:cs typeface="Calibri"/>
                <a:sym typeface="Calibri"/>
              </a:rPr>
              <a:t>Ένα καλό πείραμα είναι ο καλύτερος τρόπος για να εφαρμόσουμε τις θεωρίες μας, σε ένα ασφαλές περιβάλλον, γιατί αν πάει στραβά, μαθαίνουμε από αυτό, και αν πάει σωστά, αποκτούμε ενθουσιασμό και εμπιστοσύνη στην απόφασή μας.</a:t>
            </a:r>
            <a:endParaRPr lang="en-US" sz="1800" b="1" i="1" u="none" strike="noStrike" cap="none" dirty="0">
              <a:solidFill>
                <a:srgbClr val="000000"/>
              </a:solidFill>
              <a:latin typeface="Calibri"/>
              <a:ea typeface="Calibri"/>
              <a:cs typeface="Calibri"/>
              <a:sym typeface="Calibri"/>
            </a:endParaRPr>
          </a:p>
        </p:txBody>
      </p:sp>
      <p:pic>
        <p:nvPicPr>
          <p:cNvPr id="266" name="Google Shape;266;p31"/>
          <p:cNvPicPr preferRelativeResize="0"/>
          <p:nvPr/>
        </p:nvPicPr>
        <p:blipFill rotWithShape="1">
          <a:blip r:embed="rId5">
            <a:alphaModFix/>
          </a:blip>
          <a:srcRect/>
          <a:stretch/>
        </p:blipFill>
        <p:spPr>
          <a:xfrm>
            <a:off x="8625642" y="1552183"/>
            <a:ext cx="3406464" cy="37433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2"/>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72" name="Google Shape;272;p32"/>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73" name="Google Shape;273;p32"/>
          <p:cNvSpPr txBox="1"/>
          <p:nvPr/>
        </p:nvSpPr>
        <p:spPr>
          <a:xfrm>
            <a:off x="1557339" y="282167"/>
            <a:ext cx="1001553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2: Δεξιότητες λήψης αποφάσεων</a:t>
            </a:r>
          </a:p>
        </p:txBody>
      </p:sp>
      <p:sp>
        <p:nvSpPr>
          <p:cNvPr id="274" name="Google Shape;274;p32"/>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75" name="Google Shape;275;p32"/>
          <p:cNvSpPr txBox="1"/>
          <p:nvPr/>
        </p:nvSpPr>
        <p:spPr>
          <a:xfrm>
            <a:off x="2769259" y="1205152"/>
            <a:ext cx="9501344" cy="85790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2.2	</a:t>
            </a:r>
            <a:r>
              <a:rPr lang="el-GR" sz="2000" b="1" i="0" u="none" strike="noStrike" cap="none" dirty="0">
                <a:solidFill>
                  <a:srgbClr val="000000"/>
                </a:solidFill>
                <a:latin typeface="Tahoma"/>
                <a:ea typeface="Tahoma"/>
                <a:cs typeface="Tahoma"/>
                <a:sym typeface="Tahoma"/>
              </a:rPr>
              <a:t>Πως να βελτιωθούν οι δεξιότητες λήψης αποφάσεων;</a:t>
            </a:r>
          </a:p>
          <a:p>
            <a:pPr marL="12700" marR="0" lvl="0" indent="0" algn="l" rtl="0">
              <a:lnSpc>
                <a:spcPct val="100000"/>
              </a:lnSpc>
              <a:spcBef>
                <a:spcPts val="0"/>
              </a:spcBef>
              <a:spcAft>
                <a:spcPts val="0"/>
              </a:spcAft>
              <a:buNone/>
            </a:pPr>
            <a:endParaRPr dirty="0"/>
          </a:p>
          <a:p>
            <a:pPr marL="12700" marR="0" lvl="0" indent="0" algn="l" rtl="0">
              <a:lnSpc>
                <a:spcPct val="100000"/>
              </a:lnSpc>
              <a:spcBef>
                <a:spcPts val="110"/>
              </a:spcBef>
              <a:spcAft>
                <a:spcPts val="0"/>
              </a:spcAft>
              <a:buNone/>
            </a:pPr>
            <a:endParaRPr sz="2000" b="0" i="0" u="none" strike="noStrike" cap="none" dirty="0">
              <a:solidFill>
                <a:srgbClr val="000000"/>
              </a:solidFill>
              <a:latin typeface="Calibri"/>
              <a:ea typeface="Calibri"/>
              <a:cs typeface="Calibri"/>
              <a:sym typeface="Calibri"/>
            </a:endParaRPr>
          </a:p>
        </p:txBody>
      </p:sp>
      <p:sp>
        <p:nvSpPr>
          <p:cNvPr id="276" name="Google Shape;276;p32"/>
          <p:cNvSpPr txBox="1"/>
          <p:nvPr/>
        </p:nvSpPr>
        <p:spPr>
          <a:xfrm>
            <a:off x="413359" y="1681065"/>
            <a:ext cx="7956197"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l-GR" sz="1600" b="1" i="0" u="none" strike="noStrike" cap="none" dirty="0">
                <a:solidFill>
                  <a:srgbClr val="000000"/>
                </a:solidFill>
                <a:latin typeface="Tahoma"/>
                <a:ea typeface="Tahoma"/>
                <a:cs typeface="Tahoma"/>
                <a:sym typeface="Tahoma"/>
              </a:rPr>
              <a:t>Δείτε 9 συμβουλές για να ενισχύσετε τις δεξιότητές σας στη λήψη αποφάσεων! </a:t>
            </a:r>
          </a:p>
        </p:txBody>
      </p:sp>
      <p:sp>
        <p:nvSpPr>
          <p:cNvPr id="277" name="Google Shape;277;p32"/>
          <p:cNvSpPr txBox="1"/>
          <p:nvPr/>
        </p:nvSpPr>
        <p:spPr>
          <a:xfrm>
            <a:off x="233566" y="2191273"/>
            <a:ext cx="8088391" cy="35963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000000"/>
              </a:buClr>
              <a:buSzPts val="1800"/>
              <a:buFont typeface="Arial" panose="020B0604020202020204" pitchFamily="34" charset="0"/>
              <a:buChar char="•"/>
            </a:pPr>
            <a:r>
              <a:rPr lang="el-GR" sz="1800" b="1" i="0" u="none" strike="noStrike" cap="none" dirty="0">
                <a:solidFill>
                  <a:srgbClr val="000000"/>
                </a:solidFill>
                <a:latin typeface="Calibri"/>
                <a:ea typeface="Calibri"/>
                <a:cs typeface="Calibri"/>
                <a:sym typeface="Calibri"/>
              </a:rPr>
              <a:t>Καταρρίψτε τη θεωρία σας</a:t>
            </a:r>
          </a:p>
          <a:p>
            <a:pPr marR="0" lvl="0" algn="l" rtl="0">
              <a:lnSpc>
                <a:spcPct val="115000"/>
              </a:lnSpc>
              <a:spcBef>
                <a:spcPts val="0"/>
              </a:spcBef>
              <a:spcAft>
                <a:spcPts val="0"/>
              </a:spcAft>
              <a:buClr>
                <a:srgbClr val="000000"/>
              </a:buClr>
              <a:buSzPts val="1800"/>
            </a:pPr>
            <a:r>
              <a:rPr lang="el-GR" sz="1800" b="0" i="0" u="none" strike="noStrike" cap="none" dirty="0">
                <a:solidFill>
                  <a:srgbClr val="000000"/>
                </a:solidFill>
                <a:latin typeface="Calibri"/>
                <a:ea typeface="Calibri"/>
                <a:cs typeface="Calibri"/>
                <a:sym typeface="Calibri"/>
              </a:rPr>
              <a:t>Αυτό είναι τόσο απλό, αντί να προσπαθήσουμε να επιβεβαιώσουμε ότι η πιθανή απόφασή μας είναι σωστή αναζητώντας στοιχεία και θεωρίες που επιβεβαιώνουν ότι δεν είναι, αν δεν βρείτε, είστε στο σωστό δρόμο.</a:t>
            </a:r>
          </a:p>
          <a:p>
            <a:pPr marR="0" lvl="0" algn="l" rtl="0">
              <a:lnSpc>
                <a:spcPct val="115000"/>
              </a:lnSpc>
              <a:spcBef>
                <a:spcPts val="0"/>
              </a:spcBef>
              <a:spcAft>
                <a:spcPts val="0"/>
              </a:spcAft>
              <a:buClr>
                <a:srgbClr val="000000"/>
              </a:buClr>
              <a:buSzPts val="1800"/>
            </a:pPr>
            <a:endParaRPr lang="el-GR" sz="1800" dirty="0">
              <a:latin typeface="Calibri"/>
              <a:ea typeface="Calibri"/>
              <a:cs typeface="Calibri"/>
              <a:sym typeface="Calibri"/>
            </a:endParaRPr>
          </a:p>
          <a:p>
            <a:pPr marL="285750" marR="0" lvl="0" indent="-285750" algn="l" rtl="0">
              <a:lnSpc>
                <a:spcPct val="115000"/>
              </a:lnSpc>
              <a:spcBef>
                <a:spcPts val="0"/>
              </a:spcBef>
              <a:spcAft>
                <a:spcPts val="0"/>
              </a:spcAft>
              <a:buClr>
                <a:srgbClr val="000000"/>
              </a:buClr>
              <a:buSzPts val="1800"/>
              <a:buFont typeface="Arial" panose="020B0604020202020204" pitchFamily="34" charset="0"/>
              <a:buChar char="•"/>
            </a:pPr>
            <a:r>
              <a:rPr lang="el-GR" sz="1800" b="1" i="0" u="none" strike="noStrike" cap="none" dirty="0">
                <a:solidFill>
                  <a:srgbClr val="000000"/>
                </a:solidFill>
                <a:latin typeface="Calibri"/>
                <a:ea typeface="Calibri"/>
                <a:cs typeface="Calibri"/>
                <a:sym typeface="Calibri"/>
              </a:rPr>
              <a:t>Ας υποθέσουμε ότι η απόφασή σας είναι αποτυχημένη</a:t>
            </a:r>
          </a:p>
          <a:p>
            <a:pPr marR="0" lvl="0" algn="l" rtl="0">
              <a:lnSpc>
                <a:spcPct val="115000"/>
              </a:lnSpc>
              <a:spcBef>
                <a:spcPts val="0"/>
              </a:spcBef>
              <a:spcAft>
                <a:spcPts val="0"/>
              </a:spcAft>
              <a:buClr>
                <a:srgbClr val="000000"/>
              </a:buClr>
              <a:buSzPts val="1800"/>
            </a:pPr>
            <a:r>
              <a:rPr lang="el-GR" sz="1800" b="0" i="0" u="none" strike="noStrike" cap="none" dirty="0">
                <a:solidFill>
                  <a:srgbClr val="000000"/>
                </a:solidFill>
                <a:latin typeface="Calibri"/>
                <a:ea typeface="Calibri"/>
                <a:cs typeface="Calibri"/>
                <a:sym typeface="Calibri"/>
              </a:rPr>
              <a:t>Βάλτε τον εαυτό σας στην κατάσταση ότι η απόφαση που έχετε πάρει είναι λανθασμένη. Τώρα αρχίστε να κάνετε ερωτήσεις στον εαυτό σας σχετικά με τον λόγο που προκάλεσε αυτήν την αποτυχία. Εξετάστε τώρα τις απαντήσεις και προσπαθήστε να μάθετε πώς αυτό μπορεί να σας βοηθήσει να βρείτε μια καλύτερη απόφαση.</a:t>
            </a:r>
            <a:endParaRPr sz="1800" b="1" i="1" u="none" strike="noStrike" cap="none" dirty="0">
              <a:solidFill>
                <a:srgbClr val="000000"/>
              </a:solidFill>
              <a:latin typeface="Calibri"/>
              <a:ea typeface="Calibri"/>
              <a:cs typeface="Calibri"/>
              <a:sym typeface="Calibri"/>
            </a:endParaRPr>
          </a:p>
        </p:txBody>
      </p:sp>
      <p:pic>
        <p:nvPicPr>
          <p:cNvPr id="278" name="Google Shape;278;p32"/>
          <p:cNvPicPr preferRelativeResize="0"/>
          <p:nvPr/>
        </p:nvPicPr>
        <p:blipFill rotWithShape="1">
          <a:blip r:embed="rId5">
            <a:alphaModFix/>
          </a:blip>
          <a:srcRect/>
          <a:stretch/>
        </p:blipFill>
        <p:spPr>
          <a:xfrm>
            <a:off x="8234854" y="2265800"/>
            <a:ext cx="3723580" cy="29150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99" name="Google Shape;99;p2"/>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00" name="Google Shape;100;p2"/>
          <p:cNvSpPr txBox="1"/>
          <p:nvPr/>
        </p:nvSpPr>
        <p:spPr>
          <a:xfrm>
            <a:off x="3496849" y="483703"/>
            <a:ext cx="519830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l-GR" sz="3200" b="1" i="0" u="none" strike="noStrike" cap="none" dirty="0">
                <a:solidFill>
                  <a:schemeClr val="dk1"/>
                </a:solidFill>
                <a:latin typeface="Calibri"/>
                <a:ea typeface="Calibri"/>
                <a:cs typeface="Calibri"/>
                <a:sym typeface="Calibri"/>
              </a:rPr>
              <a:t>Περίληψη </a:t>
            </a:r>
            <a:endParaRPr sz="3200" b="1" i="0" u="none" strike="noStrike" cap="none" dirty="0">
              <a:solidFill>
                <a:schemeClr val="dk1"/>
              </a:solidFill>
              <a:latin typeface="Calibri"/>
              <a:ea typeface="Calibri"/>
              <a:cs typeface="Calibri"/>
              <a:sym typeface="Calibri"/>
            </a:endParaRPr>
          </a:p>
        </p:txBody>
      </p:sp>
      <p:sp>
        <p:nvSpPr>
          <p:cNvPr id="101" name="Google Shape;101;p2"/>
          <p:cNvSpPr txBox="1"/>
          <p:nvPr/>
        </p:nvSpPr>
        <p:spPr>
          <a:xfrm>
            <a:off x="1949062" y="1744940"/>
            <a:ext cx="9883566" cy="3785611"/>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000"/>
              <a:buFont typeface="Arial"/>
              <a:buChar char="•"/>
            </a:pPr>
            <a:r>
              <a:rPr lang="el-GR" sz="2000" b="1" i="0" u="none" strike="noStrike" cap="none" dirty="0">
                <a:solidFill>
                  <a:schemeClr val="dk1"/>
                </a:solidFill>
                <a:latin typeface="Calibri"/>
                <a:ea typeface="Calibri"/>
                <a:cs typeface="Calibri"/>
                <a:sym typeface="Calibri"/>
              </a:rPr>
              <a:t>Περιγραφή και στόχοι</a:t>
            </a:r>
          </a:p>
          <a:p>
            <a:pPr marL="342900" marR="0" lvl="0" indent="-342900" algn="just" rtl="0">
              <a:lnSpc>
                <a:spcPct val="100000"/>
              </a:lnSpc>
              <a:spcBef>
                <a:spcPts val="0"/>
              </a:spcBef>
              <a:spcAft>
                <a:spcPts val="0"/>
              </a:spcAft>
              <a:buClr>
                <a:schemeClr val="dk1"/>
              </a:buClr>
              <a:buSzPts val="2000"/>
              <a:buFont typeface="Arial"/>
              <a:buChar char="•"/>
            </a:pPr>
            <a:r>
              <a:rPr lang="el-GR" sz="2000" b="1" dirty="0">
                <a:solidFill>
                  <a:schemeClr val="dk1"/>
                </a:solidFill>
                <a:latin typeface="Calibri"/>
                <a:ea typeface="Calibri"/>
                <a:cs typeface="Calibri"/>
                <a:sym typeface="Calibri"/>
              </a:rPr>
              <a:t>Ενότητα 1</a:t>
            </a:r>
            <a:r>
              <a:rPr lang="fr-FR" sz="2000" b="1" i="0" u="none" strike="noStrike" cap="none" dirty="0">
                <a:solidFill>
                  <a:schemeClr val="dk1"/>
                </a:solidFill>
                <a:latin typeface="Calibri"/>
                <a:ea typeface="Calibri"/>
                <a:cs typeface="Calibri"/>
                <a:sym typeface="Calibri"/>
              </a:rPr>
              <a:t>. </a:t>
            </a:r>
            <a:r>
              <a:rPr lang="el-GR" sz="2000" b="1" i="0" u="none" strike="noStrike" cap="none" dirty="0">
                <a:solidFill>
                  <a:schemeClr val="dk1"/>
                </a:solidFill>
                <a:latin typeface="Calibri"/>
                <a:ea typeface="Calibri"/>
                <a:cs typeface="Calibri"/>
                <a:sym typeface="Calibri"/>
              </a:rPr>
              <a:t>Δεξιότητες παραγωγικού συλλογισμού</a:t>
            </a:r>
          </a:p>
          <a:p>
            <a:pPr marL="342900" marR="0" lvl="0" indent="-342900" algn="just" rtl="0">
              <a:lnSpc>
                <a:spcPct val="100000"/>
              </a:lnSpc>
              <a:spcBef>
                <a:spcPts val="0"/>
              </a:spcBef>
              <a:spcAft>
                <a:spcPts val="0"/>
              </a:spcAft>
              <a:buClr>
                <a:schemeClr val="dk1"/>
              </a:buClr>
              <a:buSzPts val="2000"/>
              <a:buFont typeface="Arial"/>
              <a:buChar char="•"/>
            </a:pPr>
            <a:r>
              <a:rPr lang="fr-FR" sz="2000" b="1" i="0" u="none" strike="noStrike" cap="none" dirty="0">
                <a:solidFill>
                  <a:schemeClr val="dk1"/>
                </a:solidFill>
                <a:latin typeface="Calibri"/>
                <a:ea typeface="Calibri"/>
                <a:cs typeface="Calibri"/>
                <a:sym typeface="Calibri"/>
              </a:rPr>
              <a:t>1.1 </a:t>
            </a:r>
            <a:r>
              <a:rPr lang="el-GR" sz="2000" b="1" dirty="0">
                <a:solidFill>
                  <a:schemeClr val="dk1"/>
                </a:solidFill>
                <a:latin typeface="Calibri"/>
                <a:ea typeface="Calibri"/>
                <a:cs typeface="Calibri"/>
                <a:sym typeface="Calibri"/>
              </a:rPr>
              <a:t>Τι είναι ο παραγωγικός συλλογισμός</a:t>
            </a:r>
            <a:r>
              <a:rPr lang="en-US" sz="2000" b="1" dirty="0">
                <a:solidFill>
                  <a:schemeClr val="dk1"/>
                </a:solidFill>
                <a:latin typeface="Calibri"/>
                <a:ea typeface="Calibri"/>
                <a:cs typeface="Calibri"/>
                <a:sym typeface="Calibri"/>
              </a:rPr>
              <a:t>; </a:t>
            </a:r>
            <a:r>
              <a:rPr lang="el-GR" sz="2000" b="1" dirty="0">
                <a:solidFill>
                  <a:schemeClr val="dk1"/>
                </a:solidFill>
                <a:latin typeface="Calibri"/>
                <a:ea typeface="Calibri"/>
                <a:cs typeface="Calibri"/>
                <a:sym typeface="Calibri"/>
              </a:rPr>
              <a:t>Πώς είναι ο παραγωγικός συλλογισμός</a:t>
            </a:r>
            <a:r>
              <a:rPr lang="en-US" sz="2000" b="1" dirty="0">
                <a:solidFill>
                  <a:schemeClr val="dk1"/>
                </a:solidFill>
                <a:latin typeface="Calibri"/>
                <a:ea typeface="Calibri"/>
                <a:cs typeface="Calibri"/>
                <a:sym typeface="Calibri"/>
              </a:rPr>
              <a:t>;</a:t>
            </a:r>
            <a:endParaRPr dirty="0"/>
          </a:p>
          <a:p>
            <a:pPr marL="0" marR="0" lvl="0" indent="0" algn="just" rtl="0">
              <a:lnSpc>
                <a:spcPct val="100000"/>
              </a:lnSpc>
              <a:spcBef>
                <a:spcPts val="0"/>
              </a:spcBef>
              <a:spcAft>
                <a:spcPts val="0"/>
              </a:spcAft>
              <a:buNone/>
            </a:pPr>
            <a:r>
              <a:rPr lang="fr-FR" sz="2000" b="1" i="0" u="none" strike="noStrike" cap="none" dirty="0">
                <a:solidFill>
                  <a:schemeClr val="dk1"/>
                </a:solidFill>
                <a:latin typeface="Calibri"/>
                <a:ea typeface="Calibri"/>
                <a:cs typeface="Calibri"/>
                <a:sym typeface="Calibri"/>
              </a:rPr>
              <a:t>1.2</a:t>
            </a:r>
            <a:r>
              <a:rPr lang="el-GR" sz="2000" b="1" i="0" u="none" strike="noStrike" cap="none" dirty="0">
                <a:solidFill>
                  <a:schemeClr val="dk1"/>
                </a:solidFill>
                <a:latin typeface="Calibri"/>
                <a:ea typeface="Calibri"/>
                <a:cs typeface="Calibri"/>
                <a:sym typeface="Calibri"/>
              </a:rPr>
              <a:t> Ποιά είναι η διαφορά μεταξύ παραγωγικού και επαγωγικού συλλογισμού</a:t>
            </a:r>
            <a:r>
              <a:rPr lang="en-US" sz="2000" b="1" i="0" u="none" strike="noStrike" cap="none" dirty="0">
                <a:solidFill>
                  <a:schemeClr val="dk1"/>
                </a:solidFill>
                <a:latin typeface="Calibri"/>
                <a:ea typeface="Calibri"/>
                <a:cs typeface="Calibri"/>
                <a:sym typeface="Calibri"/>
              </a:rPr>
              <a:t>;</a:t>
            </a:r>
            <a:endParaRPr dirty="0"/>
          </a:p>
          <a:p>
            <a:pPr marL="0" marR="0" lvl="0" indent="0" algn="just" rtl="0">
              <a:lnSpc>
                <a:spcPct val="100000"/>
              </a:lnSpc>
              <a:spcBef>
                <a:spcPts val="0"/>
              </a:spcBef>
              <a:spcAft>
                <a:spcPts val="0"/>
              </a:spcAft>
              <a:buNone/>
            </a:pPr>
            <a:r>
              <a:rPr lang="fr-FR" sz="2000" b="1" i="0" u="none" strike="noStrike" cap="none" dirty="0">
                <a:solidFill>
                  <a:schemeClr val="dk1"/>
                </a:solidFill>
                <a:latin typeface="Calibri"/>
                <a:ea typeface="Calibri"/>
                <a:cs typeface="Calibri"/>
                <a:sym typeface="Calibri"/>
              </a:rPr>
              <a:t>1.3 </a:t>
            </a:r>
            <a:r>
              <a:rPr lang="el-GR" sz="2000" b="1" dirty="0">
                <a:solidFill>
                  <a:schemeClr val="dk1"/>
                </a:solidFill>
                <a:latin typeface="Calibri"/>
                <a:ea typeface="Calibri"/>
                <a:cs typeface="Calibri"/>
                <a:sym typeface="Calibri"/>
              </a:rPr>
              <a:t>Συμβουλές για να βελτιώσετε τις δεξιότητες του παραγωγικού συλλογισμού</a:t>
            </a:r>
            <a:endParaRPr dirty="0"/>
          </a:p>
          <a:p>
            <a:pPr marL="285750" marR="0" lvl="0" indent="-285750" algn="just" rtl="0">
              <a:lnSpc>
                <a:spcPct val="100000"/>
              </a:lnSpc>
              <a:spcBef>
                <a:spcPts val="0"/>
              </a:spcBef>
              <a:spcAft>
                <a:spcPts val="0"/>
              </a:spcAft>
              <a:buClr>
                <a:schemeClr val="dk1"/>
              </a:buClr>
              <a:buSzPts val="2000"/>
              <a:buFont typeface="Arial"/>
              <a:buChar char="•"/>
            </a:pPr>
            <a:r>
              <a:rPr lang="el-GR" sz="2000" b="1" dirty="0">
                <a:solidFill>
                  <a:schemeClr val="dk1"/>
                </a:solidFill>
                <a:latin typeface="Calibri"/>
                <a:ea typeface="Calibri"/>
                <a:cs typeface="Calibri"/>
                <a:sym typeface="Calibri"/>
              </a:rPr>
              <a:t>Ενότητα</a:t>
            </a:r>
            <a:r>
              <a:rPr lang="fr-FR" sz="2000" b="1" i="0" u="none" strike="noStrike" cap="none" dirty="0">
                <a:solidFill>
                  <a:schemeClr val="dk1"/>
                </a:solidFill>
                <a:latin typeface="Calibri"/>
                <a:ea typeface="Calibri"/>
                <a:cs typeface="Calibri"/>
                <a:sym typeface="Calibri"/>
              </a:rPr>
              <a:t> 2. </a:t>
            </a:r>
            <a:r>
              <a:rPr lang="el-GR" sz="2000" b="1" i="0" u="none" strike="noStrike" cap="none" dirty="0">
                <a:solidFill>
                  <a:schemeClr val="dk1"/>
                </a:solidFill>
                <a:latin typeface="Calibri"/>
                <a:ea typeface="Calibri"/>
                <a:cs typeface="Calibri"/>
                <a:sym typeface="Calibri"/>
              </a:rPr>
              <a:t>Δεξιότητες λήψης αποφάσεων</a:t>
            </a:r>
          </a:p>
          <a:p>
            <a:pPr marL="285750" marR="0" lvl="0" indent="-285750" algn="just" rtl="0">
              <a:lnSpc>
                <a:spcPct val="100000"/>
              </a:lnSpc>
              <a:spcBef>
                <a:spcPts val="0"/>
              </a:spcBef>
              <a:spcAft>
                <a:spcPts val="0"/>
              </a:spcAft>
              <a:buClr>
                <a:schemeClr val="dk1"/>
              </a:buClr>
              <a:buSzPts val="2000"/>
              <a:buFont typeface="Arial"/>
              <a:buChar char="•"/>
            </a:pPr>
            <a:r>
              <a:rPr lang="fr-FR" sz="2000" b="1" i="0" u="none" strike="noStrike" cap="none" dirty="0">
                <a:solidFill>
                  <a:schemeClr val="dk1"/>
                </a:solidFill>
                <a:latin typeface="Calibri"/>
                <a:ea typeface="Calibri"/>
                <a:cs typeface="Calibri"/>
                <a:sym typeface="Calibri"/>
              </a:rPr>
              <a:t>2.1 </a:t>
            </a:r>
            <a:r>
              <a:rPr lang="el-GR" sz="2000" b="1" i="0" u="none" strike="noStrike" cap="none" dirty="0">
                <a:solidFill>
                  <a:schemeClr val="dk1"/>
                </a:solidFill>
                <a:latin typeface="Calibri"/>
                <a:ea typeface="Calibri"/>
                <a:cs typeface="Calibri"/>
                <a:sym typeface="Calibri"/>
              </a:rPr>
              <a:t>Τι είναι οι Δεξιότητες λήψης αποφάσεων</a:t>
            </a:r>
            <a:r>
              <a:rPr lang="fr-FR" sz="2000" b="1" i="0" u="none" strike="noStrike" cap="none" dirty="0">
                <a:solidFill>
                  <a:schemeClr val="dk1"/>
                </a:solidFill>
                <a:latin typeface="Calibri"/>
                <a:ea typeface="Calibri"/>
                <a:cs typeface="Calibri"/>
                <a:sym typeface="Calibri"/>
              </a:rPr>
              <a:t>?</a:t>
            </a:r>
            <a:endParaRPr dirty="0"/>
          </a:p>
          <a:p>
            <a:pPr marL="0" marR="0" lvl="0" indent="0" algn="just" rtl="0">
              <a:lnSpc>
                <a:spcPct val="100000"/>
              </a:lnSpc>
              <a:spcBef>
                <a:spcPts val="0"/>
              </a:spcBef>
              <a:spcAft>
                <a:spcPts val="0"/>
              </a:spcAft>
              <a:buNone/>
            </a:pPr>
            <a:r>
              <a:rPr lang="fr-FR" sz="2000" b="1" i="0" u="none" strike="noStrike" cap="none" dirty="0">
                <a:solidFill>
                  <a:srgbClr val="000000"/>
                </a:solidFill>
                <a:latin typeface="Calibri"/>
                <a:ea typeface="Calibri"/>
                <a:cs typeface="Calibri"/>
                <a:sym typeface="Calibri"/>
              </a:rPr>
              <a:t>2.2 </a:t>
            </a:r>
            <a:r>
              <a:rPr lang="el-GR" sz="2000" b="1" dirty="0">
                <a:latin typeface="Calibri"/>
                <a:ea typeface="Calibri"/>
                <a:cs typeface="Calibri"/>
                <a:sym typeface="Calibri"/>
              </a:rPr>
              <a:t>Πως να βελτιωθούν οι δεξιότητες λήψης αποφάσεων</a:t>
            </a:r>
            <a:r>
              <a:rPr lang="fr-FR" sz="2000" b="1" i="0" u="none" strike="noStrike" cap="none" dirty="0">
                <a:solidFill>
                  <a:srgbClr val="000000"/>
                </a:solidFill>
                <a:latin typeface="Calibri"/>
                <a:ea typeface="Calibri"/>
                <a:cs typeface="Calibri"/>
                <a:sym typeface="Calibri"/>
              </a:rPr>
              <a:t>?</a:t>
            </a:r>
            <a:endParaRPr lang="el-GR" sz="20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l-GR" sz="2000" b="1" i="0" u="none" strike="noStrike" cap="none" dirty="0">
                <a:solidFill>
                  <a:srgbClr val="000000"/>
                </a:solidFill>
                <a:latin typeface="Calibri"/>
                <a:ea typeface="Calibri"/>
                <a:cs typeface="Calibri"/>
                <a:sym typeface="Calibri"/>
              </a:rPr>
              <a:t>Δείτε 9 συμβουλές για να ενισχύσετε τις δεξιότητές σας στη λήψη αποφάσεων</a:t>
            </a:r>
            <a:r>
              <a:rPr lang="fr-FR" sz="2000" b="1" i="0" u="none" strike="noStrike" cap="none" dirty="0">
                <a:solidFill>
                  <a:srgbClr val="000000"/>
                </a:solidFill>
                <a:latin typeface="Calibri"/>
                <a:ea typeface="Calibri"/>
                <a:cs typeface="Calibri"/>
                <a:sym typeface="Calibri"/>
              </a:rPr>
              <a:t>!</a:t>
            </a:r>
            <a:endParaRPr dirty="0"/>
          </a:p>
          <a:p>
            <a:pPr marL="0" marR="0" lvl="0" indent="0" algn="just" rtl="0">
              <a:lnSpc>
                <a:spcPct val="100000"/>
              </a:lnSpc>
              <a:spcBef>
                <a:spcPts val="0"/>
              </a:spcBef>
              <a:spcAft>
                <a:spcPts val="0"/>
              </a:spcAft>
              <a:buNone/>
            </a:pPr>
            <a:r>
              <a:rPr lang="fr-FR" sz="2000" b="1" i="0" u="none" strike="noStrike" cap="none" dirty="0">
                <a:solidFill>
                  <a:srgbClr val="000000"/>
                </a:solidFill>
                <a:latin typeface="Calibri"/>
                <a:ea typeface="Calibri"/>
                <a:cs typeface="Calibri"/>
                <a:sym typeface="Calibri"/>
              </a:rPr>
              <a:t>2.3 7 </a:t>
            </a:r>
            <a:r>
              <a:rPr lang="el-GR" sz="2000" b="1" i="0" u="none" strike="noStrike" cap="none" dirty="0">
                <a:solidFill>
                  <a:srgbClr val="000000"/>
                </a:solidFill>
                <a:latin typeface="Calibri"/>
                <a:ea typeface="Calibri"/>
                <a:cs typeface="Calibri"/>
                <a:sym typeface="Calibri"/>
              </a:rPr>
              <a:t>Ασυνήθιστοι τρόποι για να βελτιώσετε τις δεξιότητές σας στη λήψη αποφάσεων</a:t>
            </a:r>
          </a:p>
          <a:p>
            <a:pPr marL="0" marR="0" lvl="0" indent="0" algn="just" rtl="0">
              <a:lnSpc>
                <a:spcPct val="100000"/>
              </a:lnSpc>
              <a:spcBef>
                <a:spcPts val="0"/>
              </a:spcBef>
              <a:spcAft>
                <a:spcPts val="0"/>
              </a:spcAft>
              <a:buNone/>
            </a:pPr>
            <a:r>
              <a:rPr lang="el-GR" sz="2000" b="1" dirty="0">
                <a:solidFill>
                  <a:schemeClr val="dk1"/>
                </a:solidFill>
                <a:latin typeface="Calibri"/>
                <a:cs typeface="Calibri"/>
                <a:sym typeface="Calibri"/>
              </a:rPr>
              <a:t>Γλωσσικά λήμματα</a:t>
            </a:r>
            <a:endParaRPr dirty="0"/>
          </a:p>
          <a:p>
            <a:pPr marL="285750" marR="0" lvl="0" indent="-158750" algn="just" rtl="0">
              <a:lnSpc>
                <a:spcPct val="100000"/>
              </a:lnSpc>
              <a:spcBef>
                <a:spcPts val="0"/>
              </a:spcBef>
              <a:spcAft>
                <a:spcPts val="0"/>
              </a:spcAft>
              <a:buClr>
                <a:schemeClr val="dk1"/>
              </a:buClr>
              <a:buSzPts val="2000"/>
              <a:buFont typeface="Arial"/>
              <a:buNone/>
            </a:pPr>
            <a:endParaRPr sz="20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33"/>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84" name="Google Shape;284;p33"/>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85" name="Google Shape;285;p33"/>
          <p:cNvSpPr txBox="1"/>
          <p:nvPr/>
        </p:nvSpPr>
        <p:spPr>
          <a:xfrm>
            <a:off x="2140608" y="145749"/>
            <a:ext cx="909080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2: Δεξιότητες λήψης αποφάσεων</a:t>
            </a:r>
          </a:p>
        </p:txBody>
      </p:sp>
      <p:sp>
        <p:nvSpPr>
          <p:cNvPr id="286" name="Google Shape;286;p33"/>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87" name="Google Shape;287;p33"/>
          <p:cNvSpPr txBox="1"/>
          <p:nvPr/>
        </p:nvSpPr>
        <p:spPr>
          <a:xfrm>
            <a:off x="2267567" y="956699"/>
            <a:ext cx="9501344" cy="857907"/>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l-GR" sz="2000" b="1" i="0" u="none" strike="noStrike" cap="none" dirty="0">
                <a:solidFill>
                  <a:srgbClr val="000000"/>
                </a:solidFill>
                <a:latin typeface="Tahoma"/>
                <a:ea typeface="Tahoma"/>
                <a:cs typeface="Tahoma"/>
                <a:sym typeface="Tahoma"/>
              </a:rPr>
              <a:t>2.2	Πως να βελτιωθούν οι δεξιότητες λήψης αποφάσεων;</a:t>
            </a:r>
          </a:p>
          <a:p>
            <a:pPr marL="12700" marR="0" lvl="0" indent="0" algn="l" rtl="0">
              <a:lnSpc>
                <a:spcPct val="100000"/>
              </a:lnSpc>
              <a:spcBef>
                <a:spcPts val="0"/>
              </a:spcBef>
              <a:spcAft>
                <a:spcPts val="0"/>
              </a:spcAft>
              <a:buNone/>
            </a:pPr>
            <a:endParaRPr dirty="0"/>
          </a:p>
          <a:p>
            <a:pPr marL="12700" marR="0" lvl="0" indent="0" algn="l" rtl="0">
              <a:lnSpc>
                <a:spcPct val="100000"/>
              </a:lnSpc>
              <a:spcBef>
                <a:spcPts val="110"/>
              </a:spcBef>
              <a:spcAft>
                <a:spcPts val="0"/>
              </a:spcAft>
              <a:buNone/>
            </a:pPr>
            <a:endParaRPr sz="2000" b="0" i="0" u="none" strike="noStrike" cap="none" dirty="0">
              <a:solidFill>
                <a:srgbClr val="000000"/>
              </a:solidFill>
              <a:latin typeface="Calibri"/>
              <a:ea typeface="Calibri"/>
              <a:cs typeface="Calibri"/>
              <a:sym typeface="Calibri"/>
            </a:endParaRPr>
          </a:p>
        </p:txBody>
      </p:sp>
      <p:sp>
        <p:nvSpPr>
          <p:cNvPr id="288" name="Google Shape;288;p33"/>
          <p:cNvSpPr txBox="1"/>
          <p:nvPr/>
        </p:nvSpPr>
        <p:spPr>
          <a:xfrm>
            <a:off x="656246" y="1589014"/>
            <a:ext cx="7956197" cy="70784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l-GR" sz="2000" b="1" i="0" u="none" strike="noStrike" cap="none" dirty="0">
                <a:solidFill>
                  <a:srgbClr val="000000"/>
                </a:solidFill>
                <a:latin typeface="Tahoma"/>
                <a:ea typeface="Tahoma"/>
                <a:cs typeface="Tahoma"/>
                <a:sym typeface="Tahoma"/>
              </a:rPr>
              <a:t>Δείτε 9 συμβουλές για να ενισχύσετε τις δεξιότητές σας στη λήψη αποφάσεων! </a:t>
            </a:r>
          </a:p>
        </p:txBody>
      </p:sp>
      <p:pic>
        <p:nvPicPr>
          <p:cNvPr id="289" name="Google Shape;289;p33"/>
          <p:cNvPicPr preferRelativeResize="0"/>
          <p:nvPr/>
        </p:nvPicPr>
        <p:blipFill rotWithShape="1">
          <a:blip r:embed="rId5">
            <a:alphaModFix/>
          </a:blip>
          <a:srcRect/>
          <a:stretch/>
        </p:blipFill>
        <p:spPr>
          <a:xfrm>
            <a:off x="7738401" y="2596114"/>
            <a:ext cx="4330202" cy="2784142"/>
          </a:xfrm>
          <a:prstGeom prst="rect">
            <a:avLst/>
          </a:prstGeom>
          <a:noFill/>
          <a:ln>
            <a:noFill/>
          </a:ln>
        </p:spPr>
      </p:pic>
      <p:sp>
        <p:nvSpPr>
          <p:cNvPr id="290" name="Google Shape;290;p33"/>
          <p:cNvSpPr txBox="1"/>
          <p:nvPr/>
        </p:nvSpPr>
        <p:spPr>
          <a:xfrm>
            <a:off x="331582" y="2358469"/>
            <a:ext cx="7410078" cy="39148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000000"/>
              </a:buClr>
              <a:buSzPts val="1800"/>
              <a:buFont typeface="Arial" panose="020B0604020202020204" pitchFamily="34" charset="0"/>
              <a:buChar char="•"/>
            </a:pPr>
            <a:r>
              <a:rPr lang="el-GR" sz="1800" b="1" i="0" u="none" strike="noStrike" cap="none" dirty="0">
                <a:solidFill>
                  <a:srgbClr val="000000"/>
                </a:solidFill>
                <a:latin typeface="Calibri"/>
                <a:ea typeface="Calibri"/>
                <a:cs typeface="Calibri"/>
                <a:sym typeface="Calibri"/>
              </a:rPr>
              <a:t>Φέρτε εξωτερικούς παρατηρητές</a:t>
            </a:r>
          </a:p>
          <a:p>
            <a:pPr marR="0" lvl="0" algn="l" rtl="0">
              <a:lnSpc>
                <a:spcPct val="115000"/>
              </a:lnSpc>
              <a:spcBef>
                <a:spcPts val="0"/>
              </a:spcBef>
              <a:spcAft>
                <a:spcPts val="0"/>
              </a:spcAft>
              <a:buClr>
                <a:srgbClr val="000000"/>
              </a:buClr>
              <a:buSzPts val="1800"/>
            </a:pPr>
            <a:r>
              <a:rPr lang="el-GR" sz="1800" b="0" i="0" u="none" strike="noStrike" cap="none" dirty="0">
                <a:solidFill>
                  <a:srgbClr val="000000"/>
                </a:solidFill>
                <a:latin typeface="Calibri"/>
                <a:ea typeface="Calibri"/>
                <a:cs typeface="Calibri"/>
                <a:sym typeface="Calibri"/>
              </a:rPr>
              <a:t>Το να φέρουμε εξωτερικούς παρατηρητές στη διαδικασία λήψης αποφάσεων μπορεί να τη βελτιώσει, καθώς με το να μην συμμετέχουν, αφήνουν έξω τους εγωισμούς και τα συναισθήματα και φέρνουν φρέσκο και ίσως δημιουργικό αέρα από τον οποίο μπορούμε να επωφεληθούμε.</a:t>
            </a:r>
          </a:p>
          <a:p>
            <a:pPr marR="0" lvl="0" algn="l" rtl="0">
              <a:lnSpc>
                <a:spcPct val="115000"/>
              </a:lnSpc>
              <a:spcBef>
                <a:spcPts val="0"/>
              </a:spcBef>
              <a:spcAft>
                <a:spcPts val="0"/>
              </a:spcAft>
              <a:buClr>
                <a:srgbClr val="000000"/>
              </a:buClr>
              <a:buSzPts val="1800"/>
            </a:pPr>
            <a:endParaRPr lang="el-GR" sz="1800" dirty="0">
              <a:latin typeface="Calibri"/>
              <a:ea typeface="Calibri"/>
              <a:cs typeface="Calibri"/>
              <a:sym typeface="Calibri"/>
            </a:endParaRPr>
          </a:p>
          <a:p>
            <a:pPr marL="285750" marR="0" lvl="0" indent="-285750" algn="l" rtl="0">
              <a:lnSpc>
                <a:spcPct val="115000"/>
              </a:lnSpc>
              <a:spcBef>
                <a:spcPts val="0"/>
              </a:spcBef>
              <a:spcAft>
                <a:spcPts val="0"/>
              </a:spcAft>
              <a:buClr>
                <a:srgbClr val="000000"/>
              </a:buClr>
              <a:buSzPts val="1800"/>
              <a:buFont typeface="Arial" panose="020B0604020202020204" pitchFamily="34" charset="0"/>
              <a:buChar char="•"/>
            </a:pPr>
            <a:r>
              <a:rPr lang="el-GR" sz="1800" b="1" i="0" u="none" strike="noStrike" cap="none" dirty="0">
                <a:solidFill>
                  <a:srgbClr val="000000"/>
                </a:solidFill>
                <a:latin typeface="Calibri"/>
                <a:ea typeface="Calibri"/>
                <a:cs typeface="Calibri"/>
                <a:sym typeface="Calibri"/>
              </a:rPr>
              <a:t>Το να ακούς είναι καλύτερο για τη λήψη αποφάσεων από το να μιλάς</a:t>
            </a:r>
          </a:p>
          <a:p>
            <a:pPr marR="0" lvl="0" algn="l" rtl="0">
              <a:lnSpc>
                <a:spcPct val="115000"/>
              </a:lnSpc>
              <a:spcBef>
                <a:spcPts val="0"/>
              </a:spcBef>
              <a:spcAft>
                <a:spcPts val="0"/>
              </a:spcAft>
              <a:buClr>
                <a:srgbClr val="000000"/>
              </a:buClr>
              <a:buSzPts val="1800"/>
            </a:pPr>
            <a:r>
              <a:rPr lang="el-GR" sz="1800" b="0" i="0" u="none" strike="noStrike" cap="none" dirty="0">
                <a:solidFill>
                  <a:srgbClr val="000000"/>
                </a:solidFill>
                <a:latin typeface="Calibri"/>
                <a:ea typeface="Calibri"/>
                <a:cs typeface="Calibri"/>
                <a:sym typeface="Calibri"/>
              </a:rPr>
              <a:t>Εάν βρίσκεστε στη μέση μιας διαφωνίας, αποφύγετε να συμβάλλετε σε αυτήν. Η καλύτερη επιλογή είναι να ακούσετε προσεκτικά πριν πείτε τη γνώμη σας. Ξεχάστε το σωστό και το λάθος. Ακούγοντας, θα εμπλουτιστείτε από διαφορετικά γεγονότα, απόψεις και αντιλήψεις και θα μπορέσετε να δημιουργήσετε τη δική σας με όλες αυτές τις νέες πληροφορίες.</a:t>
            </a:r>
            <a:endParaRPr sz="1800" b="1" i="1" u="none" strike="noStrike" cap="none" dirty="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4"/>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296" name="Google Shape;296;p34"/>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297" name="Google Shape;297;p34"/>
          <p:cNvSpPr txBox="1"/>
          <p:nvPr/>
        </p:nvSpPr>
        <p:spPr>
          <a:xfrm>
            <a:off x="1314450" y="491919"/>
            <a:ext cx="10001249"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l-GR" sz="4000" b="1" i="0" u="none" strike="noStrike" kern="0" cap="none" spc="0" normalizeH="0" baseline="0" noProof="0" dirty="0">
                <a:ln>
                  <a:noFill/>
                </a:ln>
                <a:solidFill>
                  <a:srgbClr val="000000"/>
                </a:solidFill>
                <a:effectLst/>
                <a:uLnTx/>
                <a:uFillTx/>
                <a:latin typeface="Calibri"/>
                <a:ea typeface="Calibri"/>
                <a:cs typeface="Calibri"/>
                <a:sym typeface="Calibri"/>
              </a:rPr>
              <a:t>Ενότητα 2: Δεξιότητες λήψης αποφάσεων</a:t>
            </a:r>
          </a:p>
        </p:txBody>
      </p:sp>
      <p:sp>
        <p:nvSpPr>
          <p:cNvPr id="298" name="Google Shape;298;p34"/>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299" name="Google Shape;299;p34"/>
          <p:cNvSpPr txBox="1"/>
          <p:nvPr/>
        </p:nvSpPr>
        <p:spPr>
          <a:xfrm>
            <a:off x="1314450" y="1691684"/>
            <a:ext cx="9742947" cy="2045412"/>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2.3  7 </a:t>
            </a:r>
            <a:r>
              <a:rPr lang="el-GR" sz="2000" b="1" i="0" u="none" strike="noStrike" cap="none" dirty="0">
                <a:solidFill>
                  <a:srgbClr val="000000"/>
                </a:solidFill>
                <a:latin typeface="Tahoma"/>
                <a:ea typeface="Tahoma"/>
                <a:cs typeface="Tahoma"/>
                <a:sym typeface="Tahoma"/>
              </a:rPr>
              <a:t>Ασυνήθιστοι τρόποι για να βελτιώσετε τις δεξιότητές σας στη λήψη αποφάσεων</a:t>
            </a:r>
          </a:p>
          <a:p>
            <a:pPr marL="12700" marR="0" lvl="0" indent="0" algn="l" rtl="0">
              <a:lnSpc>
                <a:spcPct val="100000"/>
              </a:lnSpc>
              <a:spcBef>
                <a:spcPts val="0"/>
              </a:spcBef>
              <a:spcAft>
                <a:spcPts val="0"/>
              </a:spcAft>
              <a:buNone/>
            </a:pPr>
            <a:endParaRPr lang="el-GR" sz="2000" b="1" dirty="0">
              <a:latin typeface="Tahoma"/>
              <a:ea typeface="Tahoma"/>
              <a:cs typeface="Tahoma"/>
              <a:sym typeface="Tahoma"/>
            </a:endParaRPr>
          </a:p>
          <a:p>
            <a:pPr marL="12700" marR="0" lvl="0" indent="0" algn="l" rtl="0">
              <a:lnSpc>
                <a:spcPct val="100000"/>
              </a:lnSpc>
              <a:spcBef>
                <a:spcPts val="0"/>
              </a:spcBef>
              <a:spcAft>
                <a:spcPts val="0"/>
              </a:spcAft>
              <a:buNone/>
            </a:pPr>
            <a:r>
              <a:rPr lang="el-GR" sz="1800" b="0" i="0" u="none" strike="noStrike" cap="none" dirty="0">
                <a:solidFill>
                  <a:srgbClr val="000000"/>
                </a:solidFill>
                <a:latin typeface="Calibri"/>
                <a:ea typeface="Calibri"/>
                <a:cs typeface="Calibri"/>
                <a:sym typeface="Calibri"/>
              </a:rPr>
              <a:t>Τώρα που γνωρίζουμε περισσότερα για τις δεξιότητες λήψης αποφάσεων, ας δούμε μερικούς δημιουργικούς και υγιείς τρόπους για να τις βελτιώσουμε. Ενσωματώνοντας αυτές τις συμβουλές στην τακτική μας ρουτίνα, όπως η άσκηση ή η εκμάθηση κάτι καινούργιου, όχι μόνο θα βελτιώσουμε την ποιότητα της ζωής μας, αλλά θα βελτιώσουμε και τις δεξιότητές μας στη λήψη αποφάσεων.</a:t>
            </a:r>
            <a:endParaRPr sz="2500" b="0" i="0" u="none" strike="noStrike" cap="none" dirty="0">
              <a:solidFill>
                <a:srgbClr val="000000"/>
              </a:solidFill>
              <a:latin typeface="Tahoma"/>
              <a:ea typeface="Tahoma"/>
              <a:cs typeface="Tahoma"/>
              <a:sym typeface="Tahoma"/>
            </a:endParaRPr>
          </a:p>
        </p:txBody>
      </p:sp>
      <p:pic>
        <p:nvPicPr>
          <p:cNvPr id="300" name="Google Shape;300;p34"/>
          <p:cNvPicPr preferRelativeResize="0"/>
          <p:nvPr/>
        </p:nvPicPr>
        <p:blipFill rotWithShape="1">
          <a:blip r:embed="rId5">
            <a:alphaModFix/>
          </a:blip>
          <a:srcRect/>
          <a:stretch/>
        </p:blipFill>
        <p:spPr>
          <a:xfrm>
            <a:off x="4044669" y="3831349"/>
            <a:ext cx="3017520" cy="31225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35"/>
          <p:cNvPicPr preferRelativeResize="0"/>
          <p:nvPr/>
        </p:nvPicPr>
        <p:blipFill rotWithShape="1">
          <a:blip r:embed="rId3">
            <a:alphaModFix/>
          </a:blip>
          <a:srcRect/>
          <a:stretch/>
        </p:blipFill>
        <p:spPr>
          <a:xfrm>
            <a:off x="8773814" y="1326729"/>
            <a:ext cx="3242926" cy="3294871"/>
          </a:xfrm>
          <a:prstGeom prst="rect">
            <a:avLst/>
          </a:prstGeom>
          <a:noFill/>
          <a:ln>
            <a:noFill/>
          </a:ln>
        </p:spPr>
      </p:pic>
      <p:pic>
        <p:nvPicPr>
          <p:cNvPr id="306" name="Google Shape;306;p35"/>
          <p:cNvPicPr preferRelativeResize="0"/>
          <p:nvPr/>
        </p:nvPicPr>
        <p:blipFill rotWithShape="1">
          <a:blip r:embed="rId4">
            <a:alphaModFix/>
          </a:blip>
          <a:srcRect/>
          <a:stretch/>
        </p:blipFill>
        <p:spPr>
          <a:xfrm>
            <a:off x="331940" y="0"/>
            <a:ext cx="1435564" cy="1552183"/>
          </a:xfrm>
          <a:prstGeom prst="rect">
            <a:avLst/>
          </a:prstGeom>
          <a:solidFill>
            <a:srgbClr val="00B84F"/>
          </a:solidFill>
          <a:ln>
            <a:noFill/>
          </a:ln>
        </p:spPr>
      </p:pic>
      <p:pic>
        <p:nvPicPr>
          <p:cNvPr id="307" name="Google Shape;307;p35"/>
          <p:cNvPicPr preferRelativeResize="0"/>
          <p:nvPr/>
        </p:nvPicPr>
        <p:blipFill rotWithShape="1">
          <a:blip r:embed="rId5">
            <a:alphaModFix/>
          </a:blip>
          <a:srcRect l="26346" t="4797" b="8"/>
          <a:stretch/>
        </p:blipFill>
        <p:spPr>
          <a:xfrm>
            <a:off x="8999220" y="5978128"/>
            <a:ext cx="3017520" cy="853440"/>
          </a:xfrm>
          <a:prstGeom prst="rect">
            <a:avLst/>
          </a:prstGeom>
          <a:noFill/>
          <a:ln>
            <a:noFill/>
          </a:ln>
        </p:spPr>
      </p:pic>
      <p:sp>
        <p:nvSpPr>
          <p:cNvPr id="308" name="Google Shape;308;p35"/>
          <p:cNvSpPr txBox="1"/>
          <p:nvPr/>
        </p:nvSpPr>
        <p:spPr>
          <a:xfrm>
            <a:off x="1679408" y="443619"/>
            <a:ext cx="9536279"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2: Δεξιότητες λήψης αποφάσεων</a:t>
            </a:r>
          </a:p>
        </p:txBody>
      </p:sp>
      <p:sp>
        <p:nvSpPr>
          <p:cNvPr id="309" name="Google Shape;309;p35"/>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310" name="Google Shape;310;p35"/>
          <p:cNvSpPr txBox="1"/>
          <p:nvPr/>
        </p:nvSpPr>
        <p:spPr>
          <a:xfrm>
            <a:off x="614086" y="1727447"/>
            <a:ext cx="8385134" cy="4043394"/>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2.3  7 </a:t>
            </a:r>
            <a:r>
              <a:rPr lang="el-GR" sz="2000" b="1" i="0" u="none" strike="noStrike" cap="none" dirty="0">
                <a:solidFill>
                  <a:srgbClr val="000000"/>
                </a:solidFill>
                <a:latin typeface="Tahoma"/>
                <a:ea typeface="Tahoma"/>
                <a:cs typeface="Tahoma"/>
                <a:sym typeface="Tahoma"/>
              </a:rPr>
              <a:t>Ασυνήθιστοι τρόποι για να βελτιώσετε τις δεξιότητές σας στη λήψη αποφάσεων</a:t>
            </a:r>
          </a:p>
          <a:p>
            <a:pPr marL="12700" marR="0" lvl="0" indent="0" algn="l" rtl="0">
              <a:lnSpc>
                <a:spcPct val="100000"/>
              </a:lnSpc>
              <a:spcBef>
                <a:spcPts val="110"/>
              </a:spcBef>
              <a:spcAft>
                <a:spcPts val="0"/>
              </a:spcAft>
              <a:buNone/>
            </a:pPr>
            <a:endParaRPr sz="1400" b="0" i="0" u="none" strike="noStrike" cap="none" dirty="0">
              <a:solidFill>
                <a:srgbClr val="000000"/>
              </a:solidFill>
              <a:latin typeface="Calibri"/>
              <a:ea typeface="Calibri"/>
              <a:cs typeface="Calibri"/>
              <a:sym typeface="Calibri"/>
            </a:endParaRPr>
          </a:p>
          <a:p>
            <a:pPr marL="342900" marR="0" lvl="0" indent="-342900" algn="l" rtl="0">
              <a:lnSpc>
                <a:spcPct val="115000"/>
              </a:lnSpc>
              <a:spcBef>
                <a:spcPts val="0"/>
              </a:spcBef>
              <a:spcAft>
                <a:spcPts val="0"/>
              </a:spcAft>
              <a:buAutoNum type="arabicPeriod"/>
            </a:pPr>
            <a:r>
              <a:rPr lang="el-GR" sz="1800" b="1" i="0" u="none" strike="noStrike" cap="none" dirty="0">
                <a:solidFill>
                  <a:srgbClr val="000000"/>
                </a:solidFill>
                <a:latin typeface="Calibri"/>
                <a:ea typeface="Calibri"/>
                <a:cs typeface="Calibri"/>
                <a:sym typeface="Calibri"/>
              </a:rPr>
              <a:t>Βάλτε τις τέχνες κα τον πολιτισμό στη ζωή σας</a:t>
            </a:r>
          </a:p>
          <a:p>
            <a:pPr marR="0" lvl="0" algn="l" rtl="0">
              <a:lnSpc>
                <a:spcPct val="115000"/>
              </a:lnSpc>
              <a:spcBef>
                <a:spcPts val="0"/>
              </a:spcBef>
              <a:spcAft>
                <a:spcPts val="0"/>
              </a:spcAft>
            </a:pPr>
            <a:r>
              <a:rPr lang="el-GR" sz="1800" b="0" i="0" u="none" strike="noStrike" cap="none" dirty="0">
                <a:solidFill>
                  <a:srgbClr val="000000"/>
                </a:solidFill>
                <a:latin typeface="Calibri"/>
                <a:ea typeface="Calibri"/>
                <a:cs typeface="Calibri"/>
                <a:sym typeface="Calibri"/>
              </a:rPr>
              <a:t>Μπορεί να είναι οτιδήποτε από το να παρακολουθήσετε μαθήματα χορού, να μάθετε να παίζετε ένα όργανο, να ζωγραφίζετε με ακουαρέλες, να πάτε στο θέατρο, στον κινηματογράφο ή στην όπερα. Θα νιώσετε πιο εμπνευσμένοι και δημιουργικοί, συγκεντρωμένοι, θα τονωθούν οι ικανότητές σας και θα σας βοηθήσει να πάρετε αποφάσεις χωρίς να το καταλάβετε.</a:t>
            </a:r>
          </a:p>
          <a:p>
            <a:pPr marL="342900" marR="0" lvl="0" indent="-342900" algn="l" rtl="0">
              <a:lnSpc>
                <a:spcPct val="115000"/>
              </a:lnSpc>
              <a:spcBef>
                <a:spcPts val="0"/>
              </a:spcBef>
              <a:spcAft>
                <a:spcPts val="0"/>
              </a:spcAft>
              <a:buAutoNum type="arabicPeriod" startAt="2"/>
            </a:pPr>
            <a:r>
              <a:rPr lang="el-GR" sz="1800" b="1" i="0" u="none" strike="noStrike" cap="none" dirty="0">
                <a:solidFill>
                  <a:srgbClr val="000000"/>
                </a:solidFill>
                <a:latin typeface="Calibri"/>
                <a:ea typeface="Calibri"/>
                <a:cs typeface="Calibri"/>
                <a:sym typeface="Calibri"/>
              </a:rPr>
              <a:t>Αναπτύξτε τις προγραμματιστικές ή γλωσσικές σας δεξιότητες</a:t>
            </a:r>
          </a:p>
          <a:p>
            <a:pPr marR="0" lvl="0" algn="l" rtl="0">
              <a:lnSpc>
                <a:spcPct val="115000"/>
              </a:lnSpc>
              <a:spcBef>
                <a:spcPts val="0"/>
              </a:spcBef>
              <a:spcAft>
                <a:spcPts val="0"/>
              </a:spcAft>
            </a:pPr>
            <a:r>
              <a:rPr lang="el-GR" sz="1800" b="0" i="0" u="none" strike="noStrike" cap="none" dirty="0">
                <a:solidFill>
                  <a:srgbClr val="000000"/>
                </a:solidFill>
                <a:latin typeface="Calibri"/>
                <a:ea typeface="Calibri"/>
                <a:cs typeface="Calibri"/>
                <a:sym typeface="Calibri"/>
              </a:rPr>
              <a:t>Εκπαιδεύστε τον εγκέφαλό σας μαθαίνοντας κάτι πιο τεχνικό. Μπορείτε να μάθετε μια νέα γλώσσα, να εξασκήσετε τις δεξιότητές σας στη γραφή ή να βελτιώσετε τις δεξιότητές σας στον υπολογιστή.</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316" name="Google Shape;316;p36"/>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317" name="Google Shape;317;p36"/>
          <p:cNvSpPr txBox="1"/>
          <p:nvPr/>
        </p:nvSpPr>
        <p:spPr>
          <a:xfrm>
            <a:off x="1767504" y="533677"/>
            <a:ext cx="97155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2: Δεξιότητες λήψης αποφάσεων</a:t>
            </a:r>
          </a:p>
        </p:txBody>
      </p:sp>
      <p:sp>
        <p:nvSpPr>
          <p:cNvPr id="318" name="Google Shape;318;p3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grpSp>
        <p:nvGrpSpPr>
          <p:cNvPr id="319" name="Google Shape;319;p36"/>
          <p:cNvGrpSpPr/>
          <p:nvPr/>
        </p:nvGrpSpPr>
        <p:grpSpPr>
          <a:xfrm>
            <a:off x="8369310" y="1999443"/>
            <a:ext cx="3438640" cy="3404661"/>
            <a:chOff x="7987628" y="1347587"/>
            <a:chExt cx="4204371" cy="4162825"/>
          </a:xfrm>
        </p:grpSpPr>
        <p:pic>
          <p:nvPicPr>
            <p:cNvPr id="320" name="Google Shape;320;p36"/>
            <p:cNvPicPr preferRelativeResize="0"/>
            <p:nvPr/>
          </p:nvPicPr>
          <p:blipFill rotWithShape="1">
            <a:blip r:embed="rId5">
              <a:alphaModFix/>
            </a:blip>
            <a:srcRect/>
            <a:stretch/>
          </p:blipFill>
          <p:spPr>
            <a:xfrm>
              <a:off x="7987628" y="1347587"/>
              <a:ext cx="4204371" cy="4162825"/>
            </a:xfrm>
            <a:prstGeom prst="rect">
              <a:avLst/>
            </a:prstGeom>
            <a:noFill/>
            <a:ln>
              <a:noFill/>
            </a:ln>
          </p:spPr>
        </p:pic>
        <p:pic>
          <p:nvPicPr>
            <p:cNvPr id="321" name="Google Shape;321;p36"/>
            <p:cNvPicPr preferRelativeResize="0"/>
            <p:nvPr/>
          </p:nvPicPr>
          <p:blipFill rotWithShape="1">
            <a:blip r:embed="rId6">
              <a:alphaModFix/>
            </a:blip>
            <a:srcRect/>
            <a:stretch/>
          </p:blipFill>
          <p:spPr>
            <a:xfrm>
              <a:off x="7987630" y="3300950"/>
              <a:ext cx="365180" cy="228600"/>
            </a:xfrm>
            <a:prstGeom prst="rect">
              <a:avLst/>
            </a:prstGeom>
            <a:noFill/>
            <a:ln>
              <a:noFill/>
            </a:ln>
          </p:spPr>
        </p:pic>
        <p:pic>
          <p:nvPicPr>
            <p:cNvPr id="322" name="Google Shape;322;p36"/>
            <p:cNvPicPr preferRelativeResize="0"/>
            <p:nvPr/>
          </p:nvPicPr>
          <p:blipFill rotWithShape="1">
            <a:blip r:embed="rId6">
              <a:alphaModFix/>
            </a:blip>
            <a:srcRect/>
            <a:stretch/>
          </p:blipFill>
          <p:spPr>
            <a:xfrm>
              <a:off x="11881169" y="3300950"/>
              <a:ext cx="277275" cy="228600"/>
            </a:xfrm>
            <a:prstGeom prst="rect">
              <a:avLst/>
            </a:prstGeom>
            <a:noFill/>
            <a:ln>
              <a:noFill/>
            </a:ln>
          </p:spPr>
        </p:pic>
      </p:grpSp>
      <p:sp>
        <p:nvSpPr>
          <p:cNvPr id="323" name="Google Shape;323;p36"/>
          <p:cNvSpPr txBox="1"/>
          <p:nvPr/>
        </p:nvSpPr>
        <p:spPr>
          <a:xfrm>
            <a:off x="577920" y="1686401"/>
            <a:ext cx="7818538" cy="4074172"/>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2.3 7 </a:t>
            </a:r>
            <a:r>
              <a:rPr lang="el-GR" sz="2000" b="1" i="0" u="none" strike="noStrike" cap="none" dirty="0">
                <a:solidFill>
                  <a:srgbClr val="000000"/>
                </a:solidFill>
                <a:latin typeface="Tahoma"/>
                <a:ea typeface="Tahoma"/>
                <a:cs typeface="Tahoma"/>
                <a:sym typeface="Tahoma"/>
              </a:rPr>
              <a:t>Ασυνήθιστοι τρόποι για να βελτιώσετε τις δεξιότητές σας στη λήψη αποφάσεων</a:t>
            </a:r>
          </a:p>
          <a:p>
            <a:pPr marL="12700" marR="0" lvl="0" indent="0" algn="l" rtl="0">
              <a:lnSpc>
                <a:spcPct val="100000"/>
              </a:lnSpc>
              <a:spcBef>
                <a:spcPts val="110"/>
              </a:spcBef>
              <a:spcAft>
                <a:spcPts val="0"/>
              </a:spcAft>
              <a:buNone/>
            </a:pPr>
            <a:endParaRPr sz="1600" b="0" i="0" u="none" strike="noStrike" cap="none" dirty="0">
              <a:solidFill>
                <a:srgbClr val="000000"/>
              </a:solidFill>
              <a:latin typeface="Calibri"/>
              <a:ea typeface="Calibri"/>
              <a:cs typeface="Calibri"/>
              <a:sym typeface="Calibri"/>
            </a:endParaRPr>
          </a:p>
          <a:p>
            <a:pPr marL="342900" marR="0" lvl="0" indent="-342900" algn="l" rtl="0">
              <a:lnSpc>
                <a:spcPct val="115000"/>
              </a:lnSpc>
              <a:spcBef>
                <a:spcPts val="0"/>
              </a:spcBef>
              <a:spcAft>
                <a:spcPts val="0"/>
              </a:spcAft>
              <a:buAutoNum type="arabicPeriod" startAt="3"/>
            </a:pPr>
            <a:r>
              <a:rPr lang="el-GR" sz="1800" b="1" i="0" u="none" strike="noStrike" cap="none" dirty="0">
                <a:solidFill>
                  <a:srgbClr val="000000"/>
                </a:solidFill>
                <a:latin typeface="Calibri"/>
                <a:ea typeface="Calibri"/>
                <a:cs typeface="Calibri"/>
                <a:sym typeface="Calibri"/>
              </a:rPr>
              <a:t>Συναναστραφείτε με άτομα όλων των ηλικιών</a:t>
            </a:r>
          </a:p>
          <a:p>
            <a:pPr marR="0" lvl="0" algn="l" rtl="0">
              <a:lnSpc>
                <a:spcPct val="115000"/>
              </a:lnSpc>
              <a:spcBef>
                <a:spcPts val="0"/>
              </a:spcBef>
              <a:spcAft>
                <a:spcPts val="0"/>
              </a:spcAft>
            </a:pPr>
            <a:r>
              <a:rPr lang="el-GR" sz="1800" b="0" i="0" u="none" strike="noStrike" cap="none" dirty="0">
                <a:solidFill>
                  <a:srgbClr val="000000"/>
                </a:solidFill>
                <a:latin typeface="Calibri"/>
                <a:ea typeface="Calibri"/>
                <a:cs typeface="Calibri"/>
                <a:sym typeface="Calibri"/>
              </a:rPr>
              <a:t>Προσπαθήστε να περιβάλλεστε με ανθρώπους όλων των ηλικιών και να μην εξαλείψετε καμία ηλικιακή ομάδα. Γνωρίζοντας διαφορετικές πραγματικότητες, θα εξασκηθείτε στην ενεργητική ακρόαση και, ταυτόχρονα, θα νιώσετε πιο ευέλικτοι και ανοιχτοί.</a:t>
            </a:r>
          </a:p>
          <a:p>
            <a:pPr marL="342900" marR="0" lvl="0" indent="-342900" algn="l" rtl="0">
              <a:lnSpc>
                <a:spcPct val="115000"/>
              </a:lnSpc>
              <a:spcBef>
                <a:spcPts val="0"/>
              </a:spcBef>
              <a:spcAft>
                <a:spcPts val="0"/>
              </a:spcAft>
              <a:buAutoNum type="arabicPeriod" startAt="4"/>
            </a:pPr>
            <a:r>
              <a:rPr lang="el-GR" sz="1800" b="1" i="0" u="none" strike="noStrike" cap="none" dirty="0">
                <a:solidFill>
                  <a:srgbClr val="000000"/>
                </a:solidFill>
                <a:latin typeface="Calibri"/>
                <a:ea typeface="Calibri"/>
                <a:cs typeface="Calibri"/>
                <a:sym typeface="Calibri"/>
              </a:rPr>
              <a:t>Ασκηθείτε</a:t>
            </a:r>
          </a:p>
          <a:p>
            <a:pPr marR="0" lvl="0" algn="l" rtl="0">
              <a:lnSpc>
                <a:spcPct val="115000"/>
              </a:lnSpc>
              <a:spcBef>
                <a:spcPts val="0"/>
              </a:spcBef>
              <a:spcAft>
                <a:spcPts val="0"/>
              </a:spcAft>
            </a:pPr>
            <a:r>
              <a:rPr lang="el-GR" sz="1800" b="0" i="0" u="none" strike="noStrike" cap="none" dirty="0">
                <a:solidFill>
                  <a:srgbClr val="000000"/>
                </a:solidFill>
                <a:latin typeface="Calibri"/>
                <a:ea typeface="Calibri"/>
                <a:cs typeface="Calibri"/>
                <a:sym typeface="Calibri"/>
              </a:rPr>
              <a:t>Εφόσον είναι ασφαλές για εσάς, μπορείτε να επιλέξετε αυτό που σας αρέσει περισσότερο. Εκτός από την τόνωση του εγκεφάλου σας και τη λειτουργία του σώματός σας, θα αυξήσετε τα επίπεδα ενέργειάς σας και θα οξύνονται οι δεξιότητές σας στη λήψη αποφάσεων.</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7"/>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329" name="Google Shape;329;p37"/>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330" name="Google Shape;330;p37"/>
          <p:cNvSpPr txBox="1"/>
          <p:nvPr/>
        </p:nvSpPr>
        <p:spPr>
          <a:xfrm>
            <a:off x="1985963" y="381786"/>
            <a:ext cx="9307305"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2: Δεξιότητες λήψης αποφάσεων</a:t>
            </a:r>
          </a:p>
        </p:txBody>
      </p:sp>
      <p:sp>
        <p:nvSpPr>
          <p:cNvPr id="331" name="Google Shape;331;p37"/>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332" name="Google Shape;332;p37"/>
          <p:cNvSpPr txBox="1"/>
          <p:nvPr/>
        </p:nvSpPr>
        <p:spPr>
          <a:xfrm>
            <a:off x="505676" y="1704258"/>
            <a:ext cx="8381081" cy="4074172"/>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2.3  7 </a:t>
            </a:r>
            <a:r>
              <a:rPr lang="el-GR" sz="2000" b="1" i="0" u="none" strike="noStrike" cap="none" dirty="0">
                <a:solidFill>
                  <a:srgbClr val="000000"/>
                </a:solidFill>
                <a:latin typeface="Tahoma"/>
                <a:ea typeface="Tahoma"/>
                <a:cs typeface="Tahoma"/>
                <a:sym typeface="Tahoma"/>
              </a:rPr>
              <a:t>Ασυνήθιστοι τρόποι για να βελτιώσετε τις δεξιότητές σας στη λήψη αποφάσεων</a:t>
            </a:r>
          </a:p>
          <a:p>
            <a:pPr marL="12700" marR="0" lvl="0" indent="0" algn="l" rtl="0">
              <a:lnSpc>
                <a:spcPct val="100000"/>
              </a:lnSpc>
              <a:spcBef>
                <a:spcPts val="110"/>
              </a:spcBef>
              <a:spcAft>
                <a:spcPts val="0"/>
              </a:spcAft>
              <a:buNone/>
            </a:pPr>
            <a:endParaRPr sz="1600" b="0" i="0" u="none" strike="noStrike" cap="none" dirty="0">
              <a:solidFill>
                <a:srgbClr val="000000"/>
              </a:solidFill>
              <a:latin typeface="Calibri"/>
              <a:ea typeface="Calibri"/>
              <a:cs typeface="Calibri"/>
              <a:sym typeface="Calibri"/>
            </a:endParaRPr>
          </a:p>
          <a:p>
            <a:pPr marL="342900" marR="0" lvl="0" indent="-342900" algn="l" rtl="0">
              <a:lnSpc>
                <a:spcPct val="115000"/>
              </a:lnSpc>
              <a:spcBef>
                <a:spcPts val="0"/>
              </a:spcBef>
              <a:spcAft>
                <a:spcPts val="0"/>
              </a:spcAft>
              <a:buAutoNum type="arabicPeriod" startAt="5"/>
            </a:pPr>
            <a:r>
              <a:rPr lang="el-GR" sz="1800" b="1" i="0" u="none" strike="noStrike" cap="none" dirty="0">
                <a:solidFill>
                  <a:srgbClr val="000000"/>
                </a:solidFill>
                <a:latin typeface="Calibri"/>
                <a:ea typeface="Calibri"/>
                <a:cs typeface="Calibri"/>
                <a:sym typeface="Calibri"/>
              </a:rPr>
              <a:t>Πειραματιστείτε με τη μαγειρική σας</a:t>
            </a:r>
          </a:p>
          <a:p>
            <a:pPr marR="0" lvl="0" algn="l" rtl="0">
              <a:lnSpc>
                <a:spcPct val="115000"/>
              </a:lnSpc>
              <a:spcBef>
                <a:spcPts val="0"/>
              </a:spcBef>
              <a:spcAft>
                <a:spcPts val="0"/>
              </a:spcAft>
            </a:pPr>
            <a:r>
              <a:rPr lang="el-GR" sz="1800" b="0" i="0" u="none" strike="noStrike" cap="none" dirty="0">
                <a:solidFill>
                  <a:srgbClr val="000000"/>
                </a:solidFill>
                <a:latin typeface="Calibri"/>
                <a:ea typeface="Calibri"/>
                <a:cs typeface="Calibri"/>
                <a:sym typeface="Calibri"/>
              </a:rPr>
              <a:t>Εάν δεν το κάνετε τακτικά, μη διστάσετε να ξεκινήσετε να το κάνετε, δοκιμάστε νέους γαστρονομικούς ορίζοντες. Θα δείτε ότι ενώ τα χέρια σας είναι απασχολημένα με την παρασκευή ενός πιάτου, θα είστε σε θέση, χωρίς καν να το καταλάβετε, να αναλύσετε τη διαδικασία της απόφασης που δυσκολεύεστε τόσο πολύ να πάρετε.</a:t>
            </a:r>
          </a:p>
          <a:p>
            <a:pPr marL="342900" marR="0" lvl="0" indent="-342900" algn="l" rtl="0">
              <a:lnSpc>
                <a:spcPct val="115000"/>
              </a:lnSpc>
              <a:spcBef>
                <a:spcPts val="0"/>
              </a:spcBef>
              <a:spcAft>
                <a:spcPts val="0"/>
              </a:spcAft>
              <a:buAutoNum type="arabicPeriod" startAt="6"/>
            </a:pPr>
            <a:r>
              <a:rPr lang="el-GR" sz="1800" b="1" i="0" u="none" strike="noStrike" cap="none" dirty="0">
                <a:solidFill>
                  <a:srgbClr val="000000"/>
                </a:solidFill>
                <a:latin typeface="Calibri"/>
                <a:ea typeface="Calibri"/>
                <a:cs typeface="Calibri"/>
                <a:sym typeface="Calibri"/>
              </a:rPr>
              <a:t>Εξασκηθείτε</a:t>
            </a:r>
          </a:p>
          <a:p>
            <a:pPr marR="0" lvl="0" algn="l" rtl="0">
              <a:lnSpc>
                <a:spcPct val="115000"/>
              </a:lnSpc>
              <a:spcBef>
                <a:spcPts val="0"/>
              </a:spcBef>
              <a:spcAft>
                <a:spcPts val="0"/>
              </a:spcAft>
            </a:pPr>
            <a:r>
              <a:rPr lang="el-GR" sz="1800" b="0" i="0" u="none" strike="noStrike" cap="none" dirty="0">
                <a:solidFill>
                  <a:srgbClr val="000000"/>
                </a:solidFill>
                <a:latin typeface="Calibri"/>
                <a:ea typeface="Calibri"/>
                <a:cs typeface="Calibri"/>
                <a:sym typeface="Calibri"/>
              </a:rPr>
              <a:t>Εκπαιδεύοντας τον εγκέφαλό σας να παίρνει μικρές καθημερινές αποφάσεις, θα αποκτήσετε εξάσκηση και ταχύτητα σε αυτή την άσκηση. Μόλις νιώσετε μεγαλύτερη αυτοπεποίθηση με μικρές αποφάσεις, θα αισθάνεστε πιο σίγουροι όταν πρόκειται για τις μεγαλύτερες.</a:t>
            </a:r>
            <a:endParaRPr dirty="0"/>
          </a:p>
        </p:txBody>
      </p:sp>
      <p:pic>
        <p:nvPicPr>
          <p:cNvPr id="333" name="Google Shape;333;p37"/>
          <p:cNvPicPr preferRelativeResize="0"/>
          <p:nvPr/>
        </p:nvPicPr>
        <p:blipFill rotWithShape="1">
          <a:blip r:embed="rId5">
            <a:alphaModFix/>
          </a:blip>
          <a:srcRect/>
          <a:stretch/>
        </p:blipFill>
        <p:spPr>
          <a:xfrm>
            <a:off x="8886757" y="2225665"/>
            <a:ext cx="3089975" cy="26782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38"/>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339" name="Google Shape;339;p38"/>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340" name="Google Shape;340;p38"/>
          <p:cNvSpPr txBox="1"/>
          <p:nvPr/>
        </p:nvSpPr>
        <p:spPr>
          <a:xfrm>
            <a:off x="1869145" y="426054"/>
            <a:ext cx="909080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2: Δεξιότητες λήψης αποφάσεων</a:t>
            </a:r>
          </a:p>
        </p:txBody>
      </p:sp>
      <p:sp>
        <p:nvSpPr>
          <p:cNvPr id="341" name="Google Shape;341;p38"/>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pic>
        <p:nvPicPr>
          <p:cNvPr id="342" name="Google Shape;342;p38"/>
          <p:cNvPicPr preferRelativeResize="0"/>
          <p:nvPr/>
        </p:nvPicPr>
        <p:blipFill rotWithShape="1">
          <a:blip r:embed="rId5">
            <a:alphaModFix/>
          </a:blip>
          <a:srcRect/>
          <a:stretch/>
        </p:blipFill>
        <p:spPr>
          <a:xfrm>
            <a:off x="3862525" y="3892107"/>
            <a:ext cx="3733101" cy="2283353"/>
          </a:xfrm>
          <a:prstGeom prst="rect">
            <a:avLst/>
          </a:prstGeom>
          <a:noFill/>
          <a:ln>
            <a:noFill/>
          </a:ln>
        </p:spPr>
      </p:pic>
      <p:sp>
        <p:nvSpPr>
          <p:cNvPr id="343" name="Google Shape;343;p38"/>
          <p:cNvSpPr txBox="1"/>
          <p:nvPr/>
        </p:nvSpPr>
        <p:spPr>
          <a:xfrm>
            <a:off x="551307" y="1755568"/>
            <a:ext cx="11089386" cy="2142874"/>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2.3  7 </a:t>
            </a:r>
            <a:r>
              <a:rPr lang="el-GR" sz="2000" b="1" i="0" u="none" strike="noStrike" cap="none" dirty="0">
                <a:solidFill>
                  <a:srgbClr val="000000"/>
                </a:solidFill>
                <a:latin typeface="Tahoma"/>
                <a:ea typeface="Tahoma"/>
                <a:cs typeface="Tahoma"/>
                <a:sym typeface="Tahoma"/>
              </a:rPr>
              <a:t>Ασυνήθιστοι τρόποι για να βελτιώσετε τις δεξιότητές σας στη λήψη αποφάσεων</a:t>
            </a:r>
          </a:p>
          <a:p>
            <a:pPr marL="12700" marR="0" lvl="0" indent="0" algn="l" rtl="0">
              <a:lnSpc>
                <a:spcPct val="100000"/>
              </a:lnSpc>
              <a:spcBef>
                <a:spcPts val="110"/>
              </a:spcBef>
              <a:spcAft>
                <a:spcPts val="0"/>
              </a:spcAft>
              <a:buNone/>
            </a:pPr>
            <a:endParaRPr sz="1400" b="0" i="0" u="none" strike="noStrike" cap="none" dirty="0">
              <a:solidFill>
                <a:srgbClr val="000000"/>
              </a:solidFill>
              <a:latin typeface="Calibri"/>
              <a:ea typeface="Calibri"/>
              <a:cs typeface="Calibri"/>
              <a:sym typeface="Calibri"/>
            </a:endParaRPr>
          </a:p>
          <a:p>
            <a:pPr marL="342900" marR="0" lvl="0" indent="-342900" algn="l" rtl="0">
              <a:lnSpc>
                <a:spcPct val="115000"/>
              </a:lnSpc>
              <a:spcBef>
                <a:spcPts val="0"/>
              </a:spcBef>
              <a:spcAft>
                <a:spcPts val="0"/>
              </a:spcAft>
              <a:buAutoNum type="arabicPeriod" startAt="7"/>
            </a:pPr>
            <a:r>
              <a:rPr lang="el-GR" sz="1800" b="1" i="0" u="none" strike="noStrike" cap="none" dirty="0">
                <a:solidFill>
                  <a:srgbClr val="000000"/>
                </a:solidFill>
                <a:latin typeface="Calibri"/>
                <a:ea typeface="Calibri"/>
                <a:cs typeface="Calibri"/>
                <a:sym typeface="Calibri"/>
              </a:rPr>
              <a:t>Καταγράψτε τα υπέρ και τα κατά</a:t>
            </a:r>
          </a:p>
          <a:p>
            <a:pPr marR="0" lvl="0" algn="l" rtl="0">
              <a:lnSpc>
                <a:spcPct val="115000"/>
              </a:lnSpc>
              <a:spcBef>
                <a:spcPts val="0"/>
              </a:spcBef>
              <a:spcAft>
                <a:spcPts val="0"/>
              </a:spcAft>
            </a:pPr>
            <a:r>
              <a:rPr lang="el-GR" sz="1800" b="0" i="0" u="none" strike="noStrike" cap="none" dirty="0">
                <a:solidFill>
                  <a:srgbClr val="000000"/>
                </a:solidFill>
                <a:latin typeface="Calibri"/>
                <a:ea typeface="Calibri"/>
                <a:cs typeface="Calibri"/>
                <a:sym typeface="Calibri"/>
              </a:rPr>
              <a:t>Επιστρέψτε στη γνωστή και αποτελεσματική τεχνική της λίστας πλεονεκτημάτων και μειονεκτημάτων. Χρησιμοποιήστε ένα μεγάλο κομμάτι χαρτί και σημειώστε όλες τις θετικές και αρνητικές πτυχές του διλήμματος. Μπορείτε να ζητήσετε συμβουλές από άτομα που εμπιστεύεστε ή που έχουν εμπειρία στον τομέα, εάν πιστεύετε ότι τη χρειάζεστε, αλλά θυμηθείτε να πάρετε τελικά την απόφαση μόνοι σας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4"/>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349" name="Google Shape;349;p4"/>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350" name="Google Shape;350;p4"/>
          <p:cNvSpPr txBox="1"/>
          <p:nvPr/>
        </p:nvSpPr>
        <p:spPr>
          <a:xfrm>
            <a:off x="2900276" y="483591"/>
            <a:ext cx="5774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l-GR" sz="3200" b="1" i="0" u="none" strike="noStrike" cap="none" dirty="0">
                <a:solidFill>
                  <a:schemeClr val="dk1"/>
                </a:solidFill>
                <a:latin typeface="Calibri"/>
                <a:ea typeface="Calibri"/>
                <a:cs typeface="Calibri"/>
                <a:sym typeface="Calibri"/>
              </a:rPr>
              <a:t>Γλωσσάριο Λημμάτων</a:t>
            </a:r>
            <a:endParaRPr sz="3200" b="1" i="0" u="none" strike="noStrike" cap="none" dirty="0">
              <a:solidFill>
                <a:schemeClr val="dk1"/>
              </a:solidFill>
              <a:latin typeface="Calibri"/>
              <a:ea typeface="Calibri"/>
              <a:cs typeface="Calibri"/>
              <a:sym typeface="Calibri"/>
            </a:endParaRPr>
          </a:p>
        </p:txBody>
      </p:sp>
      <p:sp>
        <p:nvSpPr>
          <p:cNvPr id="351" name="Google Shape;351;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graphicFrame>
        <p:nvGraphicFramePr>
          <p:cNvPr id="352" name="Google Shape;352;p4"/>
          <p:cNvGraphicFramePr/>
          <p:nvPr>
            <p:extLst>
              <p:ext uri="{D42A27DB-BD31-4B8C-83A1-F6EECF244321}">
                <p14:modId xmlns:p14="http://schemas.microsoft.com/office/powerpoint/2010/main" val="977596283"/>
              </p:ext>
            </p:extLst>
          </p:nvPr>
        </p:nvGraphicFramePr>
        <p:xfrm>
          <a:off x="952500" y="1800250"/>
          <a:ext cx="10287000" cy="3550800"/>
        </p:xfrm>
        <a:graphic>
          <a:graphicData uri="http://schemas.openxmlformats.org/drawingml/2006/table">
            <a:tbl>
              <a:tblPr>
                <a:noFill/>
                <a:tableStyleId>{E1FBF61F-BB1E-4856-AE3D-F038E5022CE0}</a:tableStyleId>
              </a:tblPr>
              <a:tblGrid>
                <a:gridCol w="2940925">
                  <a:extLst>
                    <a:ext uri="{9D8B030D-6E8A-4147-A177-3AD203B41FA5}">
                      <a16:colId xmlns:a16="http://schemas.microsoft.com/office/drawing/2014/main" val="20000"/>
                    </a:ext>
                  </a:extLst>
                </a:gridCol>
                <a:gridCol w="7346075">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700"/>
                        <a:buFont typeface="Arial"/>
                        <a:buNone/>
                      </a:pPr>
                      <a:r>
                        <a:rPr lang="el-GR" sz="1700" b="1" u="none" strike="noStrike" cap="none" dirty="0">
                          <a:solidFill>
                            <a:schemeClr val="lt1"/>
                          </a:solidFill>
                        </a:rPr>
                        <a:t>Λέξη </a:t>
                      </a:r>
                      <a:endParaRPr sz="1700" b="1" u="none" strike="noStrike" cap="none" dirty="0">
                        <a:solidFill>
                          <a:schemeClr val="lt1"/>
                        </a:solidFill>
                      </a:endParaRPr>
                    </a:p>
                  </a:txBody>
                  <a:tcPr marL="91425" marR="91425" marT="91425" marB="91425" anchor="ctr">
                    <a:solidFill>
                      <a:srgbClr val="00B84F"/>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l-GR" sz="1700" b="1" u="none" strike="noStrike" cap="none" dirty="0">
                          <a:solidFill>
                            <a:schemeClr val="lt1"/>
                          </a:solidFill>
                        </a:rPr>
                        <a:t>Ορισμός</a:t>
                      </a:r>
                      <a:endParaRPr sz="1700" b="1" u="none" strike="noStrike" cap="none" dirty="0">
                        <a:solidFill>
                          <a:schemeClr val="lt1"/>
                        </a:solidFill>
                      </a:endParaRPr>
                    </a:p>
                  </a:txBody>
                  <a:tcPr marL="91425" marR="91425" marT="91425" marB="91425" anchor="ctr">
                    <a:solidFill>
                      <a:srgbClr val="00B84F"/>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l-GR" sz="1400" b="1" i="0" u="none" strike="noStrike" cap="none" dirty="0">
                          <a:solidFill>
                            <a:srgbClr val="000000"/>
                          </a:solidFill>
                          <a:latin typeface="Arial"/>
                          <a:cs typeface="Arial"/>
                          <a:sym typeface="Arial"/>
                        </a:rPr>
                        <a:t>Παραγωγικός συλλογισμός </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l-GR" sz="1400" u="none" strike="noStrike" cap="none" dirty="0"/>
                        <a:t>Ο παραγωγικός συλλογισμός είναι ένας τύπος συλλογισμού, γνωστός και ως συλλογισμός από πάνω προς τα κάτω. Χρησιμοποιείται στην επιστημονική μέθοδο και μπορεί επίσης να χρησιμοποιηθεί στην καθημερινή ζωή. Αυτή η μέθοδος ξεκινά με μια γενική δήλωση ή υπόθεση και ακολουθεί ορισμένα βήματα για να καταλήξει σε ένα συγκεκριμένο λογικό συμπέρασμα.</a:t>
                      </a:r>
                      <a:endParaRPr sz="1400" u="none" strike="noStrike" cap="none" dirty="0"/>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l-GR" sz="1400" b="1" u="none" strike="noStrike" cap="none" dirty="0"/>
                        <a:t>Επαγωγικός συλλογισμός </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l-GR" sz="1400" b="0" i="0" u="none" strike="noStrike" cap="none" dirty="0">
                          <a:solidFill>
                            <a:srgbClr val="000000"/>
                          </a:solidFill>
                          <a:latin typeface="Arial"/>
                          <a:ea typeface="Arial"/>
                          <a:cs typeface="Arial"/>
                          <a:sym typeface="Arial"/>
                        </a:rPr>
                        <a:t>Ο επαγωγικός συλλογισμός είναι ένας τύπος σκέψης από κάτω προς τα πάνω. Με την επαγωγική σκέψη, θα σχηματίσετε πρώτα ένα συμπέρασμα ή μια υπόθεση και μετά θα αναζητήσετε τα στοιχεία για να υποστηρίξετε το συμπέρασμά σας</a:t>
                      </a:r>
                      <a:endParaRPr sz="1400" u="none" strike="noStrike" cap="none" dirty="0"/>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l-GR" sz="1400" b="1" u="none" strike="noStrike" cap="none" dirty="0"/>
                        <a:t>Λήψη Αποφάσεων </a:t>
                      </a:r>
                      <a:endParaRPr sz="14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l-GR" sz="1400" b="0" i="0" u="none" strike="noStrike" cap="none" dirty="0">
                          <a:solidFill>
                            <a:srgbClr val="000000"/>
                          </a:solidFill>
                          <a:latin typeface="Arial"/>
                          <a:ea typeface="Arial"/>
                          <a:cs typeface="Arial"/>
                          <a:sym typeface="Arial"/>
                        </a:rPr>
                        <a:t>Είναι η δυνατότητα επιλογής μεταξύ δύο ή περισσότερων επιλογών ή εναλλακτικών και η επίτευξη του καλύτερου αποτελέσματος στο συντομότερο δυνατό χρόνο. Η λήψη αποφάσεων λαμβάνει χώρα αφού συλλέξετε και αναλύσετε τις διαθέσιμες πληροφορίες για κάθε συγκεκριμένη κατάσταση.</a:t>
                      </a:r>
                      <a:endParaRPr sz="1400" u="none" strike="noStrike" cap="none"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a:stretch/>
        </p:blipFill>
        <p:spPr>
          <a:xfrm>
            <a:off x="9956332" y="6411907"/>
            <a:ext cx="2235668" cy="446093"/>
          </a:xfrm>
          <a:prstGeom prst="rect">
            <a:avLst/>
          </a:prstGeom>
          <a:noFill/>
          <a:ln>
            <a:noFill/>
          </a:ln>
        </p:spPr>
      </p:pic>
      <p:grpSp>
        <p:nvGrpSpPr>
          <p:cNvPr id="134" name="Google Shape;134;p5"/>
          <p:cNvGrpSpPr/>
          <p:nvPr/>
        </p:nvGrpSpPr>
        <p:grpSpPr>
          <a:xfrm>
            <a:off x="756206" y="2457229"/>
            <a:ext cx="4839449" cy="2079417"/>
            <a:chOff x="2700401" y="2189779"/>
            <a:chExt cx="4839449" cy="2079417"/>
          </a:xfrm>
        </p:grpSpPr>
        <p:sp>
          <p:nvSpPr>
            <p:cNvPr id="135" name="Google Shape;135;p5"/>
            <p:cNvSpPr txBox="1"/>
            <p:nvPr/>
          </p:nvSpPr>
          <p:spPr>
            <a:xfrm>
              <a:off x="3377078" y="3258407"/>
              <a:ext cx="4162772" cy="101078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Επισκεφθείτε την ιστοσελίδας μας και παίξτε μίνι παιχνίδια </a:t>
              </a:r>
              <a:r>
                <a:rPr kumimoji="0" lang="el-GR" sz="18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fr-FR" sz="18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https://diskproject.eu/</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280"/>
                </a:spcBef>
                <a:spcAft>
                  <a:spcPts val="0"/>
                </a:spcAft>
                <a:buClr>
                  <a:srgbClr val="000000"/>
                </a:buClr>
                <a:buSzPts val="1400"/>
                <a:buFont typeface="Merriweather Sans"/>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36" name="Google Shape;136;p5"/>
            <p:cNvSpPr/>
            <p:nvPr/>
          </p:nvSpPr>
          <p:spPr>
            <a:xfrm>
              <a:off x="2700401" y="3258408"/>
              <a:ext cx="540733" cy="540733"/>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46EAE"/>
                </a:solidFill>
                <a:effectLst/>
                <a:uLnTx/>
                <a:uFillTx/>
                <a:latin typeface="Calibri"/>
                <a:ea typeface="Calibri"/>
                <a:cs typeface="Calibri"/>
                <a:sym typeface="Calibri"/>
              </a:endParaRPr>
            </a:p>
          </p:txBody>
        </p:sp>
        <p:pic>
          <p:nvPicPr>
            <p:cNvPr id="137" name="Google Shape;137;p5"/>
            <p:cNvPicPr preferRelativeResize="0"/>
            <p:nvPr/>
          </p:nvPicPr>
          <p:blipFill rotWithShape="1">
            <a:blip r:embed="rId5">
              <a:alphaModFix/>
            </a:blip>
            <a:srcRect l="8912" t="77879" r="4724" b="-4081"/>
            <a:stretch/>
          </p:blipFill>
          <p:spPr>
            <a:xfrm>
              <a:off x="2751826" y="3313847"/>
              <a:ext cx="477838" cy="466929"/>
            </a:xfrm>
            <a:prstGeom prst="ellipse">
              <a:avLst/>
            </a:prstGeom>
            <a:noFill/>
            <a:ln>
              <a:noFill/>
            </a:ln>
          </p:spPr>
        </p:pic>
        <p:sp>
          <p:nvSpPr>
            <p:cNvPr id="138" name="Google Shape;138;p5"/>
            <p:cNvSpPr/>
            <p:nvPr/>
          </p:nvSpPr>
          <p:spPr>
            <a:xfrm>
              <a:off x="2772912" y="2189779"/>
              <a:ext cx="540733" cy="540733"/>
            </a:xfrm>
            <a:prstGeom prst="ellipse">
              <a:avLst/>
            </a:prstGeom>
            <a:solidFill>
              <a:srgbClr val="833C0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46EAE"/>
                </a:solidFill>
                <a:effectLst/>
                <a:uLnTx/>
                <a:uFillTx/>
                <a:latin typeface="Calibri"/>
                <a:ea typeface="Calibri"/>
                <a:cs typeface="Calibri"/>
                <a:sym typeface="Calibri"/>
              </a:endParaRPr>
            </a:p>
          </p:txBody>
        </p:sp>
        <p:pic>
          <p:nvPicPr>
            <p:cNvPr id="139" name="Google Shape;139;p5"/>
            <p:cNvPicPr preferRelativeResize="0"/>
            <p:nvPr/>
          </p:nvPicPr>
          <p:blipFill rotWithShape="1">
            <a:blip r:embed="rId6">
              <a:alphaModFix/>
            </a:blip>
            <a:srcRect/>
            <a:stretch/>
          </p:blipFill>
          <p:spPr>
            <a:xfrm>
              <a:off x="2882942" y="2265294"/>
              <a:ext cx="320675" cy="320675"/>
            </a:xfrm>
            <a:prstGeom prst="rect">
              <a:avLst/>
            </a:prstGeom>
            <a:noFill/>
            <a:ln>
              <a:noFill/>
            </a:ln>
          </p:spPr>
        </p:pic>
      </p:grpSp>
      <p:sp>
        <p:nvSpPr>
          <p:cNvPr id="140" name="Google Shape;140;p5"/>
          <p:cNvSpPr txBox="1"/>
          <p:nvPr/>
        </p:nvSpPr>
        <p:spPr>
          <a:xfrm>
            <a:off x="2441991" y="329506"/>
            <a:ext cx="7975492" cy="16927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800" b="1" i="0" u="none" strike="noStrike" kern="0" cap="none" spc="0" normalizeH="0" baseline="0" noProof="0" dirty="0">
                <a:ln>
                  <a:noFill/>
                </a:ln>
                <a:solidFill>
                  <a:srgbClr val="00B84F"/>
                </a:solidFill>
                <a:effectLst/>
                <a:uLnTx/>
                <a:uFillTx/>
                <a:latin typeface="Calibri"/>
                <a:ea typeface="Calibri"/>
                <a:cs typeface="Calibri"/>
                <a:sym typeface="Calibri"/>
              </a:rPr>
              <a:t>Φτάσατε στο τέλος αυτού του μαθήματος, συγχαρητήρια!</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2800" b="1" i="0" u="none" strike="noStrike" kern="0" cap="none" spc="0" normalizeH="0" baseline="0" noProof="0" dirty="0">
              <a:ln>
                <a:noFill/>
              </a:ln>
              <a:solidFill>
                <a:srgbClr val="00B84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Ας μείνουμε σε  επαφή!</a:t>
            </a:r>
            <a:endParaRPr kumimoji="0" sz="3200" b="1" i="0" u="none" strike="noStrike" kern="0" cap="none" spc="0" normalizeH="0" baseline="0" noProof="0" dirty="0">
              <a:ln>
                <a:noFill/>
              </a:ln>
              <a:solidFill>
                <a:srgbClr val="00B84F"/>
              </a:solidFill>
              <a:effectLst/>
              <a:uLnTx/>
              <a:uFillTx/>
              <a:latin typeface="Calibri"/>
              <a:ea typeface="Calibri"/>
              <a:cs typeface="Calibri"/>
              <a:sym typeface="Calibri"/>
            </a:endParaRPr>
          </a:p>
        </p:txBody>
      </p:sp>
      <p:pic>
        <p:nvPicPr>
          <p:cNvPr id="141" name="Google Shape;141;p5"/>
          <p:cNvPicPr preferRelativeResize="0"/>
          <p:nvPr/>
        </p:nvPicPr>
        <p:blipFill rotWithShape="1">
          <a:blip r:embed="rId7">
            <a:alphaModFix/>
          </a:blip>
          <a:srcRect/>
          <a:stretch/>
        </p:blipFill>
        <p:spPr>
          <a:xfrm>
            <a:off x="308791" y="0"/>
            <a:ext cx="1435564" cy="1552183"/>
          </a:xfrm>
          <a:prstGeom prst="rect">
            <a:avLst/>
          </a:prstGeom>
          <a:solidFill>
            <a:srgbClr val="00B84F"/>
          </a:solidFill>
          <a:ln>
            <a:noFill/>
          </a:ln>
        </p:spPr>
      </p:pic>
      <p:sp>
        <p:nvSpPr>
          <p:cNvPr id="142" name="Google Shape;142;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Calibri"/>
                <a:ea typeface="Calibri"/>
                <a:cs typeface="Calibri"/>
                <a:sym typeface="Calibri"/>
              </a:rPr>
              <a:t>Project number 2020-1-FR01-KA204-079823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3" name="Google Shape;143;p5"/>
          <p:cNvSpPr txBox="1"/>
          <p:nvPr/>
        </p:nvSpPr>
        <p:spPr>
          <a:xfrm>
            <a:off x="1432883" y="2552021"/>
            <a:ext cx="5218404" cy="64633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Calibri"/>
                <a:ea typeface="Calibri"/>
                <a:cs typeface="Calibri"/>
                <a:sym typeface="Calibri"/>
              </a:rPr>
              <a:t>Στείλτε μας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email</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800" b="0" i="0" u="sng" strike="noStrike" kern="0" cap="none" spc="0" normalizeH="0" baseline="0" noProof="0" dirty="0">
                <a:ln>
                  <a:noFill/>
                </a:ln>
                <a:solidFill>
                  <a:srgbClr val="000000"/>
                </a:solidFill>
                <a:effectLst/>
                <a:uLnTx/>
                <a:uFillTx/>
                <a:latin typeface="Calibri"/>
                <a:ea typeface="Calibri"/>
                <a:cs typeface="Calibri"/>
                <a:sym typeface="Calibri"/>
                <a:hlinkClick r:id="rId8">
                  <a:extLst>
                    <a:ext uri="{A12FA001-AC4F-418D-AE19-62706E023703}">
                      <ahyp:hlinkClr xmlns:ahyp="http://schemas.microsoft.com/office/drawing/2018/hyperlinkcolor" val="tx"/>
                    </a:ext>
                  </a:extLst>
                </a:hlinkClick>
              </a:rPr>
              <a:t>disk-project@googlegroups.com</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44" name="Google Shape;144;p5"/>
          <p:cNvPicPr preferRelativeResize="0"/>
          <p:nvPr/>
        </p:nvPicPr>
        <p:blipFill rotWithShape="1">
          <a:blip r:embed="rId9">
            <a:alphaModFix/>
          </a:blip>
          <a:srcRect/>
          <a:stretch/>
        </p:blipFill>
        <p:spPr>
          <a:xfrm>
            <a:off x="6429737" y="2277299"/>
            <a:ext cx="5312779" cy="3541854"/>
          </a:xfrm>
          <a:prstGeom prst="teardrop">
            <a:avLst>
              <a:gd name="adj" fmla="val 89345"/>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descr="Doctors doing medical research on human brain and testing blood samples. Free Vector"/>
          <p:cNvPicPr preferRelativeResize="0"/>
          <p:nvPr/>
        </p:nvPicPr>
        <p:blipFill rotWithShape="1">
          <a:blip r:embed="rId3">
            <a:alphaModFix/>
          </a:blip>
          <a:srcRect l="8001" t="6021" r="9336" b="5203"/>
          <a:stretch/>
        </p:blipFill>
        <p:spPr>
          <a:xfrm>
            <a:off x="501041" y="3184521"/>
            <a:ext cx="5098093" cy="3647047"/>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331940" y="0"/>
            <a:ext cx="1435564" cy="1552183"/>
          </a:xfrm>
          <a:prstGeom prst="rect">
            <a:avLst/>
          </a:prstGeom>
          <a:solidFill>
            <a:srgbClr val="00B84F"/>
          </a:solidFill>
          <a:ln>
            <a:noFill/>
          </a:ln>
        </p:spPr>
      </p:pic>
      <p:pic>
        <p:nvPicPr>
          <p:cNvPr id="108" name="Google Shape;108;p3"/>
          <p:cNvPicPr preferRelativeResize="0"/>
          <p:nvPr/>
        </p:nvPicPr>
        <p:blipFill rotWithShape="1">
          <a:blip r:embed="rId5">
            <a:alphaModFix/>
          </a:blip>
          <a:srcRect l="26347" t="4802" r="-1"/>
          <a:stretch/>
        </p:blipFill>
        <p:spPr>
          <a:xfrm>
            <a:off x="8999220" y="5978128"/>
            <a:ext cx="3017520" cy="853440"/>
          </a:xfrm>
          <a:prstGeom prst="rect">
            <a:avLst/>
          </a:prstGeom>
          <a:noFill/>
          <a:ln>
            <a:noFill/>
          </a:ln>
        </p:spPr>
      </p:pic>
      <p:sp>
        <p:nvSpPr>
          <p:cNvPr id="109" name="Google Shape;109;p3"/>
          <p:cNvSpPr txBox="1"/>
          <p:nvPr/>
        </p:nvSpPr>
        <p:spPr>
          <a:xfrm>
            <a:off x="3217628" y="191316"/>
            <a:ext cx="519830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l-GR" sz="3200" b="1" i="0" u="none" strike="noStrike" cap="none" dirty="0">
                <a:solidFill>
                  <a:schemeClr val="dk1"/>
                </a:solidFill>
                <a:latin typeface="Calibri"/>
                <a:ea typeface="Calibri"/>
                <a:cs typeface="Calibri"/>
                <a:sym typeface="Calibri"/>
              </a:rPr>
              <a:t>Περιγραφή και στόχοι</a:t>
            </a:r>
            <a:endParaRPr sz="3200" b="1" i="0" u="none" strike="noStrike" cap="none" dirty="0">
              <a:solidFill>
                <a:schemeClr val="dk1"/>
              </a:solidFill>
              <a:latin typeface="Calibri"/>
              <a:ea typeface="Calibri"/>
              <a:cs typeface="Calibri"/>
              <a:sym typeface="Calibri"/>
            </a:endParaRPr>
          </a:p>
        </p:txBody>
      </p:sp>
      <p:sp>
        <p:nvSpPr>
          <p:cNvPr id="110" name="Google Shape;110;p3"/>
          <p:cNvSpPr txBox="1"/>
          <p:nvPr/>
        </p:nvSpPr>
        <p:spPr>
          <a:xfrm>
            <a:off x="2029870" y="1053563"/>
            <a:ext cx="8642959" cy="252372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l-GR" sz="2000" b="0" i="0" u="none" strike="noStrike" cap="none" dirty="0">
                <a:solidFill>
                  <a:srgbClr val="000000"/>
                </a:solidFill>
                <a:latin typeface="Calibri"/>
                <a:ea typeface="Calibri"/>
                <a:cs typeface="Calibri"/>
                <a:sym typeface="Calibri"/>
              </a:rPr>
              <a:t>Αυτό το μάθημα θα εισαγάγει την έννοια των δεξιοτήτων του επαγωγικού συλλογισμού και μερικές χρήσιμες ενέργειες για την ενίσχυσή τους.</a:t>
            </a:r>
          </a:p>
          <a:p>
            <a:pPr marL="0" marR="0" lvl="0" indent="0" algn="just" rtl="0">
              <a:lnSpc>
                <a:spcPct val="115000"/>
              </a:lnSpc>
              <a:spcBef>
                <a:spcPts val="0"/>
              </a:spcBef>
              <a:spcAft>
                <a:spcPts val="0"/>
              </a:spcAft>
              <a:buNone/>
            </a:pPr>
            <a:endParaRPr lang="el-GR" sz="2000" dirty="0">
              <a:latin typeface="Calibri"/>
              <a:ea typeface="Calibri"/>
              <a:cs typeface="Calibri"/>
              <a:sym typeface="Calibri"/>
            </a:endParaRPr>
          </a:p>
          <a:p>
            <a:pPr marL="0" marR="0" lvl="0" indent="0" algn="just" rtl="0">
              <a:lnSpc>
                <a:spcPct val="115000"/>
              </a:lnSpc>
              <a:spcBef>
                <a:spcPts val="0"/>
              </a:spcBef>
              <a:spcAft>
                <a:spcPts val="0"/>
              </a:spcAft>
              <a:buNone/>
            </a:pPr>
            <a:r>
              <a:rPr lang="el-GR" sz="2000" b="0" i="0" u="none" strike="noStrike" cap="none" dirty="0">
                <a:solidFill>
                  <a:srgbClr val="000000"/>
                </a:solidFill>
                <a:latin typeface="Calibri"/>
                <a:ea typeface="Calibri"/>
                <a:cs typeface="Calibri"/>
                <a:sym typeface="Calibri"/>
              </a:rPr>
              <a:t>Επιπλέον, θα βοηθήσει τους δικαιούχους να θέσουν τις βάσεις και να βελτιώσουν τις δεξιότητές τους στη λήψη αποφάσεων μέσω πρακτικών προσεγγίσεων με εύκολο τρόπο.</a:t>
            </a:r>
            <a:endParaRPr sz="20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1"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8" descr="Doctors doing medical research on human brain and testing blood samples. Free Vector"/>
          <p:cNvPicPr preferRelativeResize="0"/>
          <p:nvPr/>
        </p:nvPicPr>
        <p:blipFill rotWithShape="1">
          <a:blip r:embed="rId3">
            <a:alphaModFix/>
          </a:blip>
          <a:srcRect l="8001" t="6021" r="9336" b="5203"/>
          <a:stretch/>
        </p:blipFill>
        <p:spPr>
          <a:xfrm>
            <a:off x="501041" y="3184521"/>
            <a:ext cx="5098093" cy="3647047"/>
          </a:xfrm>
          <a:prstGeom prst="rect">
            <a:avLst/>
          </a:prstGeom>
          <a:noFill/>
          <a:ln>
            <a:noFill/>
          </a:ln>
        </p:spPr>
      </p:pic>
      <p:pic>
        <p:nvPicPr>
          <p:cNvPr id="116" name="Google Shape;116;p18"/>
          <p:cNvPicPr preferRelativeResize="0"/>
          <p:nvPr/>
        </p:nvPicPr>
        <p:blipFill rotWithShape="1">
          <a:blip r:embed="rId4">
            <a:alphaModFix/>
          </a:blip>
          <a:srcRect/>
          <a:stretch/>
        </p:blipFill>
        <p:spPr>
          <a:xfrm>
            <a:off x="331940" y="0"/>
            <a:ext cx="1435564" cy="1552183"/>
          </a:xfrm>
          <a:prstGeom prst="rect">
            <a:avLst/>
          </a:prstGeom>
          <a:solidFill>
            <a:srgbClr val="00B84F"/>
          </a:solidFill>
          <a:ln>
            <a:noFill/>
          </a:ln>
        </p:spPr>
      </p:pic>
      <p:pic>
        <p:nvPicPr>
          <p:cNvPr id="117" name="Google Shape;117;p18"/>
          <p:cNvPicPr preferRelativeResize="0"/>
          <p:nvPr/>
        </p:nvPicPr>
        <p:blipFill rotWithShape="1">
          <a:blip r:embed="rId5">
            <a:alphaModFix/>
          </a:blip>
          <a:srcRect l="26347" t="4802" r="-1"/>
          <a:stretch/>
        </p:blipFill>
        <p:spPr>
          <a:xfrm>
            <a:off x="8999220" y="5978128"/>
            <a:ext cx="3017520" cy="853440"/>
          </a:xfrm>
          <a:prstGeom prst="rect">
            <a:avLst/>
          </a:prstGeom>
          <a:noFill/>
          <a:ln>
            <a:noFill/>
          </a:ln>
        </p:spPr>
      </p:pic>
      <p:sp>
        <p:nvSpPr>
          <p:cNvPr id="118" name="Google Shape;118;p18"/>
          <p:cNvSpPr txBox="1"/>
          <p:nvPr/>
        </p:nvSpPr>
        <p:spPr>
          <a:xfrm>
            <a:off x="3496849" y="191316"/>
            <a:ext cx="519830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l-GR" sz="3200" b="1" i="0" u="none" strike="noStrike" cap="none" dirty="0">
                <a:solidFill>
                  <a:schemeClr val="dk1"/>
                </a:solidFill>
                <a:latin typeface="Calibri"/>
                <a:ea typeface="Calibri"/>
                <a:cs typeface="Calibri"/>
                <a:sym typeface="Calibri"/>
              </a:rPr>
              <a:t>Περιγραφή και στόχοι</a:t>
            </a:r>
            <a:endParaRPr sz="3200" b="1" i="0" u="none" strike="noStrike" cap="none" dirty="0">
              <a:solidFill>
                <a:schemeClr val="dk1"/>
              </a:solidFill>
              <a:latin typeface="Calibri"/>
              <a:ea typeface="Calibri"/>
              <a:cs typeface="Calibri"/>
              <a:sym typeface="Calibri"/>
            </a:endParaRPr>
          </a:p>
        </p:txBody>
      </p:sp>
      <p:sp>
        <p:nvSpPr>
          <p:cNvPr id="119" name="Google Shape;119;p18"/>
          <p:cNvSpPr txBox="1"/>
          <p:nvPr/>
        </p:nvSpPr>
        <p:spPr>
          <a:xfrm>
            <a:off x="4842104" y="776091"/>
            <a:ext cx="6848855" cy="515521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l-GR" sz="2000" b="1" i="0" u="none" strike="noStrike" cap="none" dirty="0">
                <a:solidFill>
                  <a:schemeClr val="dk1"/>
                </a:solidFill>
                <a:latin typeface="Calibri"/>
                <a:ea typeface="Calibri"/>
                <a:cs typeface="Calibri"/>
                <a:sym typeface="Calibri"/>
              </a:rPr>
              <a:t>Στο τέλος αυτής της ενότητας, θα είστε σε θέση να:</a:t>
            </a: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700"/>
              <a:buFont typeface="Arial"/>
              <a:buChar char="•"/>
            </a:pPr>
            <a:r>
              <a:rPr lang="el-GR" sz="1700" b="0" i="0" u="none" strike="noStrike" cap="none" dirty="0">
                <a:solidFill>
                  <a:srgbClr val="000000"/>
                </a:solidFill>
                <a:latin typeface="Arial"/>
                <a:ea typeface="Arial"/>
                <a:cs typeface="Arial"/>
                <a:sym typeface="Arial"/>
              </a:rPr>
              <a:t>Ενσωματώστε την έννοια του παραγωγικού συλλογισμού</a:t>
            </a:r>
          </a:p>
          <a:p>
            <a:pPr marL="285750" marR="0" lvl="0" indent="-285750" algn="l" rtl="0">
              <a:lnSpc>
                <a:spcPct val="100000"/>
              </a:lnSpc>
              <a:spcBef>
                <a:spcPts val="0"/>
              </a:spcBef>
              <a:spcAft>
                <a:spcPts val="0"/>
              </a:spcAft>
              <a:buClr>
                <a:srgbClr val="000000"/>
              </a:buClr>
              <a:buSzPts val="1700"/>
              <a:buFont typeface="Arial"/>
              <a:buChar char="•"/>
            </a:pPr>
            <a:endParaRPr sz="17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700"/>
              <a:buFont typeface="Arial"/>
              <a:buChar char="•"/>
            </a:pPr>
            <a:r>
              <a:rPr lang="el-GR" sz="1700" b="0" i="0" u="none" strike="noStrike" cap="none" dirty="0">
                <a:solidFill>
                  <a:srgbClr val="000000"/>
                </a:solidFill>
                <a:latin typeface="Arial"/>
                <a:ea typeface="Arial"/>
                <a:cs typeface="Arial"/>
                <a:sym typeface="Arial"/>
              </a:rPr>
              <a:t>Οραματιστείτε μερικά </a:t>
            </a:r>
            <a:r>
              <a:rPr lang="el-GR" sz="1700" b="1" i="0" u="none" strike="noStrike" cap="none" dirty="0">
                <a:solidFill>
                  <a:srgbClr val="000000"/>
                </a:solidFill>
                <a:latin typeface="Arial"/>
                <a:ea typeface="Arial"/>
                <a:cs typeface="Arial"/>
                <a:sym typeface="Arial"/>
              </a:rPr>
              <a:t>πρακτικά παραδείγματα </a:t>
            </a:r>
            <a:r>
              <a:rPr lang="el-GR" sz="1700" dirty="0"/>
              <a:t>παραγωγικού</a:t>
            </a:r>
            <a:r>
              <a:rPr lang="el-GR" sz="1700" b="0" i="0" u="none" strike="noStrike" cap="none" dirty="0">
                <a:solidFill>
                  <a:srgbClr val="000000"/>
                </a:solidFill>
                <a:latin typeface="Arial"/>
                <a:ea typeface="Arial"/>
                <a:cs typeface="Arial"/>
                <a:sym typeface="Arial"/>
              </a:rPr>
              <a:t> συλλογισμού</a:t>
            </a:r>
          </a:p>
          <a:p>
            <a:pPr marL="285750" marR="0" lvl="0" indent="-285750" algn="l" rtl="0">
              <a:lnSpc>
                <a:spcPct val="100000"/>
              </a:lnSpc>
              <a:spcBef>
                <a:spcPts val="0"/>
              </a:spcBef>
              <a:spcAft>
                <a:spcPts val="0"/>
              </a:spcAft>
              <a:buClr>
                <a:srgbClr val="000000"/>
              </a:buClr>
              <a:buSzPts val="1700"/>
              <a:buFont typeface="Arial"/>
              <a:buChar char="•"/>
            </a:pPr>
            <a:endParaRPr sz="17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700"/>
              <a:buFont typeface="Arial"/>
              <a:buChar char="•"/>
            </a:pPr>
            <a:r>
              <a:rPr lang="el-GR" sz="1700" b="0" i="0" u="none" strike="noStrike" cap="none" dirty="0">
                <a:solidFill>
                  <a:srgbClr val="000000"/>
                </a:solidFill>
                <a:latin typeface="Arial"/>
                <a:ea typeface="Arial"/>
                <a:cs typeface="Arial"/>
                <a:sym typeface="Arial"/>
              </a:rPr>
              <a:t>Διακρίνετε τον </a:t>
            </a:r>
            <a:r>
              <a:rPr lang="el-GR" sz="1700" b="1" i="0" u="none" strike="noStrike" cap="none" dirty="0">
                <a:solidFill>
                  <a:srgbClr val="000000"/>
                </a:solidFill>
                <a:latin typeface="Arial"/>
                <a:ea typeface="Arial"/>
                <a:cs typeface="Arial"/>
                <a:sym typeface="Arial"/>
              </a:rPr>
              <a:t>επαγωγικό</a:t>
            </a:r>
            <a:r>
              <a:rPr lang="el-GR" sz="1700" b="0" i="0" u="none" strike="noStrike" cap="none" dirty="0">
                <a:solidFill>
                  <a:srgbClr val="000000"/>
                </a:solidFill>
                <a:latin typeface="Arial"/>
                <a:ea typeface="Arial"/>
                <a:cs typeface="Arial"/>
                <a:sym typeface="Arial"/>
              </a:rPr>
              <a:t> από τον παραγωγικό συλλογισμό</a:t>
            </a:r>
          </a:p>
          <a:p>
            <a:pPr marL="285750" marR="0" lvl="0" indent="-285750" algn="l" rtl="0">
              <a:lnSpc>
                <a:spcPct val="100000"/>
              </a:lnSpc>
              <a:spcBef>
                <a:spcPts val="0"/>
              </a:spcBef>
              <a:spcAft>
                <a:spcPts val="0"/>
              </a:spcAft>
              <a:buClr>
                <a:srgbClr val="000000"/>
              </a:buClr>
              <a:buSzPts val="1700"/>
              <a:buFont typeface="Arial"/>
              <a:buChar char="•"/>
            </a:pPr>
            <a:endParaRPr lang="el-GR" sz="17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700"/>
              <a:buFont typeface="Arial"/>
              <a:buChar char="•"/>
            </a:pPr>
            <a:r>
              <a:rPr lang="el-GR" sz="1700" b="0" i="0" u="none" strike="noStrike" cap="none" dirty="0">
                <a:solidFill>
                  <a:srgbClr val="000000"/>
                </a:solidFill>
                <a:latin typeface="Arial"/>
                <a:ea typeface="Arial"/>
                <a:cs typeface="Arial"/>
                <a:sym typeface="Arial"/>
              </a:rPr>
              <a:t>Μάθετε μερικές </a:t>
            </a:r>
            <a:r>
              <a:rPr lang="el-GR" sz="1700" b="1" i="0" u="none" strike="noStrike" cap="none" dirty="0">
                <a:solidFill>
                  <a:srgbClr val="000000"/>
                </a:solidFill>
                <a:latin typeface="Arial"/>
                <a:ea typeface="Arial"/>
                <a:cs typeface="Arial"/>
                <a:sym typeface="Arial"/>
              </a:rPr>
              <a:t>συμβουλές για το πώς να βελτιώσετε τον παραγωγικό συλλογισμό</a:t>
            </a:r>
          </a:p>
          <a:p>
            <a:pPr marL="285750" marR="0" lvl="0" indent="-285750" algn="l" rtl="0">
              <a:lnSpc>
                <a:spcPct val="100000"/>
              </a:lnSpc>
              <a:spcBef>
                <a:spcPts val="0"/>
              </a:spcBef>
              <a:spcAft>
                <a:spcPts val="0"/>
              </a:spcAft>
              <a:buClr>
                <a:srgbClr val="000000"/>
              </a:buClr>
              <a:buSzPts val="1700"/>
              <a:buFont typeface="Arial"/>
              <a:buChar char="•"/>
            </a:pPr>
            <a:endParaRPr lang="el-GR" sz="17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700"/>
              <a:buFont typeface="Arial"/>
              <a:buChar char="•"/>
            </a:pPr>
            <a:r>
              <a:rPr lang="el-GR" sz="1700" b="0" i="0" u="none" strike="noStrike" cap="none" dirty="0">
                <a:solidFill>
                  <a:srgbClr val="000000"/>
                </a:solidFill>
                <a:latin typeface="Arial"/>
                <a:ea typeface="Arial"/>
                <a:cs typeface="Arial"/>
                <a:sym typeface="Arial"/>
              </a:rPr>
              <a:t>Ενσωματώστε την έννοια των </a:t>
            </a:r>
            <a:r>
              <a:rPr lang="el-GR" sz="1700" b="1" i="0" u="none" strike="noStrike" cap="none" dirty="0">
                <a:solidFill>
                  <a:srgbClr val="000000"/>
                </a:solidFill>
                <a:latin typeface="Arial"/>
                <a:ea typeface="Arial"/>
                <a:cs typeface="Arial"/>
                <a:sym typeface="Arial"/>
              </a:rPr>
              <a:t>δεξιοτήτων λήψης αποφάσεων</a:t>
            </a:r>
          </a:p>
          <a:p>
            <a:pPr marL="285750" marR="0" lvl="0" indent="-285750" algn="l" rtl="0">
              <a:lnSpc>
                <a:spcPct val="100000"/>
              </a:lnSpc>
              <a:spcBef>
                <a:spcPts val="0"/>
              </a:spcBef>
              <a:spcAft>
                <a:spcPts val="0"/>
              </a:spcAft>
              <a:buClr>
                <a:srgbClr val="000000"/>
              </a:buClr>
              <a:buSzPts val="1700"/>
              <a:buFont typeface="Arial"/>
              <a:buChar char="•"/>
            </a:pPr>
            <a:endParaRPr sz="17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700"/>
              <a:buFont typeface="Arial"/>
              <a:buChar char="•"/>
            </a:pPr>
            <a:r>
              <a:rPr lang="el-GR" sz="1700" b="0" i="0" u="none" strike="noStrike" cap="none" dirty="0">
                <a:solidFill>
                  <a:srgbClr val="000000"/>
                </a:solidFill>
                <a:latin typeface="Arial"/>
                <a:ea typeface="Arial"/>
                <a:cs typeface="Arial"/>
                <a:sym typeface="Arial"/>
              </a:rPr>
              <a:t>Μάθετε μερικούς </a:t>
            </a:r>
            <a:r>
              <a:rPr lang="el-GR" sz="1700" b="1" i="0" u="none" strike="noStrike" cap="none" dirty="0">
                <a:solidFill>
                  <a:srgbClr val="000000"/>
                </a:solidFill>
                <a:latin typeface="Arial"/>
                <a:ea typeface="Arial"/>
                <a:cs typeface="Arial"/>
                <a:sym typeface="Arial"/>
              </a:rPr>
              <a:t>τρόπους για να βελτιώσετε τις δεξιότητες λήψης αποφάσεων</a:t>
            </a:r>
          </a:p>
          <a:p>
            <a:pPr marL="285750" marR="0" lvl="0" indent="-285750" algn="l" rtl="0">
              <a:lnSpc>
                <a:spcPct val="100000"/>
              </a:lnSpc>
              <a:spcBef>
                <a:spcPts val="0"/>
              </a:spcBef>
              <a:spcAft>
                <a:spcPts val="0"/>
              </a:spcAft>
              <a:buClr>
                <a:srgbClr val="000000"/>
              </a:buClr>
              <a:buSzPts val="1700"/>
              <a:buFont typeface="Arial"/>
              <a:buChar char="•"/>
            </a:pPr>
            <a:endParaRPr sz="17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700"/>
              <a:buFont typeface="Arial"/>
              <a:buChar char="•"/>
            </a:pPr>
            <a:r>
              <a:rPr lang="el-GR" sz="1700" b="0" i="0" u="none" strike="noStrike" cap="none" dirty="0">
                <a:solidFill>
                  <a:srgbClr val="000000"/>
                </a:solidFill>
                <a:latin typeface="Arial"/>
                <a:ea typeface="Arial"/>
                <a:cs typeface="Arial"/>
                <a:sym typeface="Arial"/>
              </a:rPr>
              <a:t>Γνωρίστε μερικές συμβουλές για να </a:t>
            </a:r>
            <a:r>
              <a:rPr lang="el-GR" sz="1700" b="1" i="0" u="none" strike="noStrike" cap="none" dirty="0">
                <a:solidFill>
                  <a:srgbClr val="000000"/>
                </a:solidFill>
                <a:latin typeface="Arial"/>
                <a:ea typeface="Arial"/>
                <a:cs typeface="Arial"/>
                <a:sym typeface="Arial"/>
              </a:rPr>
              <a:t>βελτιώσετε και να βελτιώσετε τις δεξιότητές σας στη λήψη αποφάσεων</a:t>
            </a:r>
            <a:endParaRPr sz="17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5" name="Google Shape;125;g104e1d1c3c9_0_6"/>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26" name="Google Shape;126;g104e1d1c3c9_0_6"/>
          <p:cNvSpPr txBox="1"/>
          <p:nvPr/>
        </p:nvSpPr>
        <p:spPr>
          <a:xfrm>
            <a:off x="1767504" y="98365"/>
            <a:ext cx="9317838"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dirty="0">
                <a:solidFill>
                  <a:schemeClr val="dk1"/>
                </a:solidFill>
                <a:latin typeface="Calibri"/>
                <a:ea typeface="Calibri"/>
                <a:cs typeface="Calibri"/>
                <a:sym typeface="Calibri"/>
              </a:rPr>
              <a:t>	Ενότητα</a:t>
            </a:r>
            <a:r>
              <a:rPr lang="fr-FR" sz="4000" b="1" i="0" u="none" strike="noStrike" cap="none" dirty="0">
                <a:solidFill>
                  <a:schemeClr val="dk1"/>
                </a:solidFill>
                <a:latin typeface="Calibri"/>
                <a:ea typeface="Calibri"/>
                <a:cs typeface="Calibri"/>
                <a:sym typeface="Calibri"/>
              </a:rPr>
              <a:t> 1: </a:t>
            </a:r>
            <a:r>
              <a:rPr lang="el-GR" sz="4000" b="1" i="0" u="none" strike="noStrike" cap="none" dirty="0">
                <a:solidFill>
                  <a:schemeClr val="dk1"/>
                </a:solidFill>
                <a:latin typeface="Calibri"/>
                <a:ea typeface="Calibri"/>
                <a:cs typeface="Calibri"/>
                <a:sym typeface="Calibri"/>
              </a:rPr>
              <a:t>Δεξιότητες παραγωγικού συλλογισμού</a:t>
            </a:r>
            <a:endParaRPr dirty="0"/>
          </a:p>
        </p:txBody>
      </p:sp>
      <p:sp>
        <p:nvSpPr>
          <p:cNvPr id="127" name="Google Shape;127;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128" name="Google Shape;128;g104e1d1c3c9_0_6"/>
          <p:cNvSpPr txBox="1"/>
          <p:nvPr/>
        </p:nvSpPr>
        <p:spPr>
          <a:xfrm>
            <a:off x="729439" y="1656273"/>
            <a:ext cx="11098882" cy="317649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1.1	 </a:t>
            </a:r>
            <a:r>
              <a:rPr lang="el-GR" sz="2000" b="1" i="0" u="none" strike="noStrike" cap="none" dirty="0">
                <a:solidFill>
                  <a:srgbClr val="000000"/>
                </a:solidFill>
                <a:latin typeface="Tahoma"/>
                <a:ea typeface="Tahoma"/>
                <a:cs typeface="Tahoma"/>
                <a:sym typeface="Tahoma"/>
              </a:rPr>
              <a:t>Τι είναι ο παραγωγικός συλλογισμός</a:t>
            </a:r>
            <a:r>
              <a:rPr lang="fr-FR" sz="2000" b="1" i="0" u="none" strike="noStrike" cap="none" dirty="0">
                <a:solidFill>
                  <a:srgbClr val="000000"/>
                </a:solidFill>
                <a:latin typeface="Tahoma"/>
                <a:ea typeface="Tahoma"/>
                <a:cs typeface="Tahoma"/>
                <a:sym typeface="Tahoma"/>
              </a:rPr>
              <a:t>?</a:t>
            </a:r>
            <a:endParaRPr dirty="0"/>
          </a:p>
          <a:p>
            <a:pPr marL="12700" marR="0" lvl="0" indent="0" algn="l" rtl="0">
              <a:lnSpc>
                <a:spcPct val="100000"/>
              </a:lnSpc>
              <a:spcBef>
                <a:spcPts val="110"/>
              </a:spcBef>
              <a:spcAft>
                <a:spcPts val="0"/>
              </a:spcAft>
              <a:buNone/>
            </a:pPr>
            <a:endParaRPr sz="1600" b="0" i="0" u="none" strike="noStrike" cap="none" dirty="0">
              <a:solidFill>
                <a:srgbClr val="000000"/>
              </a:solidFill>
              <a:latin typeface="Tahoma"/>
              <a:ea typeface="Tahoma"/>
              <a:cs typeface="Tahoma"/>
              <a:sym typeface="Tahoma"/>
            </a:endParaRPr>
          </a:p>
          <a:p>
            <a:pPr marL="298450" marR="0" lvl="0" indent="-285750" algn="l" rtl="0">
              <a:lnSpc>
                <a:spcPct val="100000"/>
              </a:lnSpc>
              <a:spcBef>
                <a:spcPts val="110"/>
              </a:spcBef>
              <a:spcAft>
                <a:spcPts val="0"/>
              </a:spcAft>
              <a:buClr>
                <a:srgbClr val="000000"/>
              </a:buClr>
              <a:buSzPts val="1400"/>
              <a:buFont typeface="Arial"/>
              <a:buChar char="•"/>
            </a:pPr>
            <a:r>
              <a:rPr lang="el-GR" sz="1600" b="0" i="0" u="none" strike="noStrike" cap="none" dirty="0">
                <a:solidFill>
                  <a:srgbClr val="000000"/>
                </a:solidFill>
                <a:latin typeface="Calibri"/>
                <a:ea typeface="Calibri"/>
                <a:cs typeface="Calibri"/>
                <a:sym typeface="Calibri"/>
              </a:rPr>
              <a:t>Είναι μια σημαντική δεξιότητα που </a:t>
            </a:r>
            <a:r>
              <a:rPr lang="el-GR" sz="1600" b="1" i="0" u="none" strike="noStrike" cap="none" dirty="0">
                <a:solidFill>
                  <a:srgbClr val="000000"/>
                </a:solidFill>
                <a:latin typeface="Calibri"/>
                <a:ea typeface="Calibri"/>
                <a:cs typeface="Calibri"/>
                <a:sym typeface="Calibri"/>
              </a:rPr>
              <a:t>χρησιμοποιείται για την εξαγωγή συμπερασμάτων για τον κόσμο γύρω μας και για τη βελτίωση της απόδοσής μας στη ζωή</a:t>
            </a:r>
            <a:r>
              <a:rPr lang="fr-FR" sz="1600" b="1" i="0" u="none" strike="noStrike" cap="none" dirty="0">
                <a:solidFill>
                  <a:srgbClr val="000000"/>
                </a:solidFill>
                <a:latin typeface="Calibri"/>
                <a:ea typeface="Calibri"/>
                <a:cs typeface="Calibri"/>
                <a:sym typeface="Calibri"/>
              </a:rPr>
              <a:t>. </a:t>
            </a:r>
            <a:endParaRPr sz="1600" dirty="0"/>
          </a:p>
          <a:p>
            <a:pPr marL="298450" marR="0" lvl="0" indent="-219075" algn="l" rtl="0">
              <a:lnSpc>
                <a:spcPct val="100000"/>
              </a:lnSpc>
              <a:spcBef>
                <a:spcPts val="110"/>
              </a:spcBef>
              <a:spcAft>
                <a:spcPts val="0"/>
              </a:spcAft>
              <a:buClr>
                <a:srgbClr val="000000"/>
              </a:buClr>
              <a:buSzPts val="1050"/>
              <a:buFont typeface="Arial"/>
              <a:buNone/>
            </a:pPr>
            <a:endParaRPr sz="1050" b="1" i="0" u="none" strike="noStrike" cap="none" dirty="0">
              <a:solidFill>
                <a:srgbClr val="000000"/>
              </a:solidFill>
              <a:latin typeface="Calibri"/>
              <a:ea typeface="Calibri"/>
              <a:cs typeface="Calibri"/>
              <a:sym typeface="Calibri"/>
            </a:endParaRPr>
          </a:p>
          <a:p>
            <a:pPr marL="298450" marR="0" lvl="0" indent="-285750" algn="l" rtl="0">
              <a:lnSpc>
                <a:spcPct val="100000"/>
              </a:lnSpc>
              <a:spcBef>
                <a:spcPts val="110"/>
              </a:spcBef>
              <a:spcAft>
                <a:spcPts val="0"/>
              </a:spcAft>
              <a:buClr>
                <a:srgbClr val="000000"/>
              </a:buClr>
              <a:buSzPts val="1800"/>
              <a:buFont typeface="Arial"/>
              <a:buChar char="•"/>
            </a:pPr>
            <a:r>
              <a:rPr lang="el-GR" sz="1800" b="0" i="0" u="none" strike="noStrike" cap="none" dirty="0">
                <a:solidFill>
                  <a:srgbClr val="000000"/>
                </a:solidFill>
                <a:latin typeface="Calibri"/>
                <a:ea typeface="Calibri"/>
                <a:cs typeface="Calibri"/>
                <a:sym typeface="Calibri"/>
              </a:rPr>
              <a:t>Η εκμάθηση και η ανάπτυξή του, μέσω της </a:t>
            </a:r>
            <a:r>
              <a:rPr lang="el-GR" sz="1800" b="1" i="0" u="none" strike="noStrike" cap="none" dirty="0">
                <a:solidFill>
                  <a:srgbClr val="000000"/>
                </a:solidFill>
                <a:latin typeface="Calibri"/>
                <a:ea typeface="Calibri"/>
                <a:cs typeface="Calibri"/>
                <a:sym typeface="Calibri"/>
              </a:rPr>
              <a:t>λογικής σκέψης</a:t>
            </a:r>
            <a:r>
              <a:rPr lang="el-GR" sz="1800" b="0" i="0" u="none" strike="noStrike" cap="none" dirty="0">
                <a:solidFill>
                  <a:srgbClr val="000000"/>
                </a:solidFill>
                <a:latin typeface="Calibri"/>
                <a:ea typeface="Calibri"/>
                <a:cs typeface="Calibri"/>
                <a:sym typeface="Calibri"/>
              </a:rPr>
              <a:t>, μπορεί να μας βοηθήσει να λάβουμε ουσιαστικές και πιο γρήγορες αποφάσεις, να προβλέψουμε συμπεριφορές, να βρούμε λύσεις για άγνωστες καταστάσεις, να επιλύσουμε συγκρούσεις και να αυξήσουμε την αντίληψή μας για το περιβάλλον μας, αυξάνοντας την αυτοπεποίθηση.</a:t>
            </a:r>
            <a:endParaRPr sz="1000" b="0" i="0" u="none" strike="noStrike" cap="none" dirty="0">
              <a:solidFill>
                <a:srgbClr val="000000"/>
              </a:solidFill>
              <a:latin typeface="Calibri"/>
              <a:ea typeface="Calibri"/>
              <a:cs typeface="Calibri"/>
              <a:sym typeface="Calibri"/>
            </a:endParaRPr>
          </a:p>
          <a:p>
            <a:pPr marL="298450" marR="0" lvl="0" indent="-285750" algn="l" rtl="0">
              <a:lnSpc>
                <a:spcPct val="100000"/>
              </a:lnSpc>
              <a:spcBef>
                <a:spcPts val="110"/>
              </a:spcBef>
              <a:spcAft>
                <a:spcPts val="0"/>
              </a:spcAft>
              <a:buClr>
                <a:srgbClr val="000000"/>
              </a:buClr>
              <a:buSzPts val="1800"/>
              <a:buFont typeface="Arial"/>
              <a:buChar char="•"/>
            </a:pPr>
            <a:r>
              <a:rPr lang="el-GR" sz="1800" b="0" i="0" u="none" strike="noStrike" cap="none" dirty="0">
                <a:solidFill>
                  <a:srgbClr val="000000"/>
                </a:solidFill>
                <a:latin typeface="Calibri"/>
                <a:ea typeface="Calibri"/>
                <a:cs typeface="Calibri"/>
                <a:sym typeface="Calibri"/>
              </a:rPr>
              <a:t>Αυτή η χρήσιμη δεξιότητα, γνωστή και ως </a:t>
            </a:r>
            <a:r>
              <a:rPr lang="el-GR" sz="1800" b="1" i="0" u="none" strike="noStrike" cap="none" dirty="0">
                <a:solidFill>
                  <a:srgbClr val="000000"/>
                </a:solidFill>
                <a:latin typeface="Calibri"/>
                <a:ea typeface="Calibri"/>
                <a:cs typeface="Calibri"/>
                <a:sym typeface="Calibri"/>
              </a:rPr>
              <a:t>συλλογιστική από πάνω προς τα κάτω</a:t>
            </a:r>
            <a:r>
              <a:rPr lang="el-GR" sz="1800" b="0" i="0" u="none" strike="noStrike" cap="none" dirty="0">
                <a:solidFill>
                  <a:srgbClr val="000000"/>
                </a:solidFill>
                <a:latin typeface="Calibri"/>
                <a:ea typeface="Calibri"/>
                <a:cs typeface="Calibri"/>
                <a:sym typeface="Calibri"/>
              </a:rPr>
              <a:t>. Χρησιμοποιείται στην επιστημονική μέθοδο και μπορεί επίσης να χρησιμοποιηθεί στην </a:t>
            </a:r>
            <a:r>
              <a:rPr lang="el-GR" sz="1800" b="1" i="0" u="none" strike="noStrike" cap="none" dirty="0">
                <a:solidFill>
                  <a:srgbClr val="000000"/>
                </a:solidFill>
                <a:latin typeface="Calibri"/>
                <a:ea typeface="Calibri"/>
                <a:cs typeface="Calibri"/>
                <a:sym typeface="Calibri"/>
              </a:rPr>
              <a:t>καθημερινότητά μας</a:t>
            </a:r>
            <a:r>
              <a:rPr lang="el-GR" sz="1800" b="0" i="0" u="none" strike="noStrike" cap="none" dirty="0">
                <a:solidFill>
                  <a:srgbClr val="000000"/>
                </a:solidFill>
                <a:latin typeface="Calibri"/>
                <a:ea typeface="Calibri"/>
                <a:cs typeface="Calibri"/>
                <a:sym typeface="Calibri"/>
              </a:rPr>
              <a:t>.</a:t>
            </a:r>
            <a:endParaRPr lang="el-GR" sz="1400" b="0" i="0" u="none" strike="noStrike" cap="none" dirty="0">
              <a:solidFill>
                <a:srgbClr val="000000"/>
              </a:solidFill>
              <a:latin typeface="Calibri"/>
              <a:ea typeface="Calibri"/>
              <a:cs typeface="Calibri"/>
              <a:sym typeface="Calibri"/>
            </a:endParaRPr>
          </a:p>
          <a:p>
            <a:pPr marL="298450" marR="0" lvl="0" indent="-196850" algn="l" rtl="0">
              <a:lnSpc>
                <a:spcPct val="100000"/>
              </a:lnSpc>
              <a:spcBef>
                <a:spcPts val="11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129" name="Google Shape;129;g104e1d1c3c9_0_6"/>
          <p:cNvPicPr preferRelativeResize="0"/>
          <p:nvPr/>
        </p:nvPicPr>
        <p:blipFill rotWithShape="1">
          <a:blip r:embed="rId5">
            <a:alphaModFix/>
          </a:blip>
          <a:srcRect/>
          <a:stretch/>
        </p:blipFill>
        <p:spPr>
          <a:xfrm>
            <a:off x="3581531" y="4832763"/>
            <a:ext cx="3930617" cy="19268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9"/>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35" name="Google Shape;135;p19"/>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36" name="Google Shape;136;p19"/>
          <p:cNvSpPr txBox="1"/>
          <p:nvPr/>
        </p:nvSpPr>
        <p:spPr>
          <a:xfrm>
            <a:off x="1868926" y="114391"/>
            <a:ext cx="8780316" cy="13233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l-GR" sz="4000" b="1" i="0" u="none" strike="noStrike" kern="0" cap="none" spc="0" normalizeH="0" baseline="0" noProof="0" dirty="0">
                <a:ln>
                  <a:noFill/>
                </a:ln>
                <a:solidFill>
                  <a:srgbClr val="000000"/>
                </a:solidFill>
                <a:effectLst/>
                <a:uLnTx/>
                <a:uFillTx/>
                <a:latin typeface="Calibri"/>
                <a:ea typeface="Calibri"/>
                <a:cs typeface="Calibri"/>
                <a:sym typeface="Calibri"/>
              </a:rPr>
              <a:t>	Ενότητα 1: Δεξιότητες παραγωγικού συλλογισμού</a:t>
            </a:r>
            <a:endParaRPr kumimoji="0" lang="el-G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7" name="Google Shape;137;p19"/>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pic>
        <p:nvPicPr>
          <p:cNvPr id="138" name="Google Shape;138;p19"/>
          <p:cNvPicPr preferRelativeResize="0"/>
          <p:nvPr/>
        </p:nvPicPr>
        <p:blipFill rotWithShape="1">
          <a:blip r:embed="rId5">
            <a:alphaModFix/>
          </a:blip>
          <a:srcRect/>
          <a:stretch/>
        </p:blipFill>
        <p:spPr>
          <a:xfrm>
            <a:off x="5480543" y="4497639"/>
            <a:ext cx="3209176" cy="2333830"/>
          </a:xfrm>
          <a:prstGeom prst="rect">
            <a:avLst/>
          </a:prstGeom>
          <a:noFill/>
          <a:ln>
            <a:noFill/>
          </a:ln>
        </p:spPr>
      </p:pic>
      <p:sp>
        <p:nvSpPr>
          <p:cNvPr id="139" name="Google Shape;139;p19"/>
          <p:cNvSpPr txBox="1"/>
          <p:nvPr/>
        </p:nvSpPr>
        <p:spPr>
          <a:xfrm>
            <a:off x="464644" y="1843484"/>
            <a:ext cx="10817352" cy="3728949"/>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1.1	</a:t>
            </a:r>
            <a:r>
              <a:rPr lang="el-GR" sz="2000" b="1" i="0" u="none" strike="noStrike" cap="none" dirty="0">
                <a:solidFill>
                  <a:srgbClr val="000000"/>
                </a:solidFill>
                <a:latin typeface="Tahoma"/>
                <a:ea typeface="Tahoma"/>
                <a:cs typeface="Tahoma"/>
                <a:sym typeface="Tahoma"/>
              </a:rPr>
              <a:t>Τι είναι ο παραγωγικός συλλογισμός?</a:t>
            </a:r>
          </a:p>
          <a:p>
            <a:pPr marL="12700" marR="0" lvl="0" indent="0" algn="l" rtl="0">
              <a:lnSpc>
                <a:spcPct val="100000"/>
              </a:lnSpc>
              <a:spcBef>
                <a:spcPts val="110"/>
              </a:spcBef>
              <a:spcAft>
                <a:spcPts val="0"/>
              </a:spcAft>
              <a:buNone/>
            </a:pPr>
            <a:endParaRPr sz="1400" b="0" i="0" u="none" strike="noStrike" cap="none" dirty="0">
              <a:solidFill>
                <a:srgbClr val="000000"/>
              </a:solidFill>
              <a:latin typeface="Tahoma"/>
              <a:ea typeface="Tahoma"/>
              <a:cs typeface="Tahoma"/>
              <a:sym typeface="Tahoma"/>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Αυτή η μέθοδος ξεκινά με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μια γενική δήλωση ή υπόθεση και ακολουθεί ορισμένα βήματα για να καταλήξει σε ένα συγκεκριμένο λογικό συμπέρασμα.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Για να λειτουργήσει ο παραγωγικός συλλογισμός, πρέπει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πρώτα να υπάρχει μια αληθινή υπόθεση  ή δήλωση, ακολουθώντας μια δεύτερη και τέλος ένα τεκμήριο ή  ένα λογικό συμπέρασμα που βασίζεται σε αυτές τις δηλώσεις.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συμπεράσματα ή οι δηλώσεις είναι συμπεράσματα που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πρέπει να είναι αληθή</a:t>
            </a:r>
            <a:r>
              <a:rPr lang="el-GR" sz="1800" dirty="0">
                <a:effectLst/>
                <a:latin typeface="Calibri" panose="020F0502020204030204" pitchFamily="34" charset="0"/>
                <a:ea typeface="Calibri" panose="020F0502020204030204" pitchFamily="34" charset="0"/>
                <a:cs typeface="Times New Roman" panose="02020603050405020304" pitchFamily="18" charset="0"/>
              </a:rPr>
              <a:t>. Έτσι, εάν εσείς υποθέστε ότι η γενική πρόταση, η υπόθεση, πρέπει να είναι αληθής η δεύτερη δήλωση πρέπει επίσης να είναι αληθής.</a:t>
            </a:r>
          </a:p>
          <a:p>
            <a:pPr marL="285750" indent="-285750">
              <a:lnSpc>
                <a:spcPct val="107000"/>
              </a:lnSpc>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Αυτό ονομάζεται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παραγωγικό  συμπέρασμα</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marL="355600" marR="0" lvl="0" indent="-184150" algn="l" rtl="0">
              <a:lnSpc>
                <a:spcPct val="100000"/>
              </a:lnSpc>
              <a:spcBef>
                <a:spcPts val="110"/>
              </a:spcBef>
              <a:spcAft>
                <a:spcPts val="0"/>
              </a:spcAft>
              <a:buClr>
                <a:srgbClr val="000000"/>
              </a:buClr>
              <a:buSzPts val="2500"/>
              <a:buFont typeface="Arial"/>
              <a:buNone/>
            </a:pPr>
            <a:endParaRPr sz="2500" b="1" i="0" u="none" strike="noStrike" cap="none" dirty="0">
              <a:solidFill>
                <a:srgbClr val="000000"/>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0"/>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45" name="Google Shape;145;p20"/>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46" name="Google Shape;146;p20"/>
          <p:cNvSpPr txBox="1"/>
          <p:nvPr/>
        </p:nvSpPr>
        <p:spPr>
          <a:xfrm>
            <a:off x="1306218" y="114391"/>
            <a:ext cx="9090801"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	Ενότητα 1: Δεξιότητες παραγωγικού συλλογισμού</a:t>
            </a:r>
          </a:p>
        </p:txBody>
      </p:sp>
      <p:sp>
        <p:nvSpPr>
          <p:cNvPr id="147" name="Google Shape;147;p20"/>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148" name="Google Shape;148;p20"/>
          <p:cNvSpPr txBox="1"/>
          <p:nvPr/>
        </p:nvSpPr>
        <p:spPr>
          <a:xfrm>
            <a:off x="684652" y="1775700"/>
            <a:ext cx="11210544" cy="425319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l-GR" sz="2000" b="1" i="0" u="none" strike="noStrike" cap="none" dirty="0">
                <a:solidFill>
                  <a:srgbClr val="000000"/>
                </a:solidFill>
                <a:latin typeface="Tahoma"/>
                <a:ea typeface="Tahoma"/>
                <a:cs typeface="Tahoma"/>
                <a:sym typeface="Tahoma"/>
              </a:rPr>
              <a:t>Πως είναι ο παραγωγικός συλλογισμός</a:t>
            </a:r>
            <a:r>
              <a:rPr lang="fr-FR" sz="2000" b="1" dirty="0">
                <a:latin typeface="Tahoma"/>
                <a:ea typeface="Tahoma"/>
                <a:cs typeface="Tahoma"/>
                <a:sym typeface="Tahoma"/>
              </a:rPr>
              <a:t>;</a:t>
            </a:r>
            <a:endParaRPr dirty="0"/>
          </a:p>
          <a:p>
            <a:pPr marL="12700" marR="0" lvl="0" indent="0" algn="l" rtl="0">
              <a:lnSpc>
                <a:spcPct val="100000"/>
              </a:lnSpc>
              <a:spcBef>
                <a:spcPts val="110"/>
              </a:spcBef>
              <a:spcAft>
                <a:spcPts val="0"/>
              </a:spcAft>
              <a:buNone/>
            </a:pPr>
            <a:endParaRPr sz="1200" b="1" i="0" u="none" strike="noStrike" cap="none" dirty="0">
              <a:solidFill>
                <a:srgbClr val="000000"/>
              </a:solidFill>
              <a:latin typeface="Tahoma"/>
              <a:ea typeface="Tahoma"/>
              <a:cs typeface="Tahoma"/>
              <a:sym typeface="Tahoma"/>
            </a:endParaRPr>
          </a:p>
          <a:p>
            <a:pPr marL="0" marR="0" lvl="0" indent="0" algn="l" rtl="0">
              <a:lnSpc>
                <a:spcPct val="115000"/>
              </a:lnSpc>
              <a:spcBef>
                <a:spcPts val="0"/>
              </a:spcBef>
              <a:spcAft>
                <a:spcPts val="0"/>
              </a:spcAft>
              <a:buNone/>
            </a:pPr>
            <a:r>
              <a:rPr lang="el-GR" sz="1800" b="0" i="0" u="none" strike="noStrike" cap="none" dirty="0">
                <a:solidFill>
                  <a:srgbClr val="000000"/>
                </a:solidFill>
                <a:latin typeface="Calibri"/>
                <a:ea typeface="Calibri"/>
                <a:cs typeface="Calibri"/>
                <a:sym typeface="Calibri"/>
              </a:rPr>
              <a:t>Βλέποντας παραδείγματα επαγωγικού συλλογισμού μπορεί να σας βοηθήσει να κατανοήσετε καλύτερα πώς λειτουργεί η διαδικασία και να κατανοήσετε καλύτερα αυτόν τον συλλογισμό με εξάσκηση. Ορίστε:</a:t>
            </a:r>
          </a:p>
          <a:p>
            <a:pPr marL="0" marR="0" lvl="0" indent="0" algn="l" rtl="0">
              <a:lnSpc>
                <a:spcPct val="115000"/>
              </a:lnSpc>
              <a:spcBef>
                <a:spcPts val="0"/>
              </a:spcBef>
              <a:spcAft>
                <a:spcPts val="0"/>
              </a:spcAft>
              <a:buNone/>
            </a:pPr>
            <a:endParaRPr sz="200" b="0" i="0" u="none" strike="noStrike" cap="none" dirty="0">
              <a:solidFill>
                <a:srgbClr val="000000"/>
              </a:solidFill>
              <a:latin typeface="Calibri"/>
              <a:ea typeface="Calibri"/>
              <a:cs typeface="Calibri"/>
              <a:sym typeface="Calibri"/>
            </a:endParaRPr>
          </a:p>
          <a:p>
            <a:pPr marL="342900" marR="0" lvl="0" indent="-342900" algn="l" rtl="0">
              <a:lnSpc>
                <a:spcPct val="115000"/>
              </a:lnSpc>
              <a:spcBef>
                <a:spcPts val="1000"/>
              </a:spcBef>
              <a:spcAft>
                <a:spcPts val="0"/>
              </a:spcAft>
              <a:buClr>
                <a:srgbClr val="000000"/>
              </a:buClr>
              <a:buSzPts val="1800"/>
              <a:buFont typeface="Noto Sans Symbols"/>
              <a:buChar char="∙"/>
            </a:pPr>
            <a:r>
              <a:rPr lang="el-GR" sz="1800" b="1" i="0" u="none" strike="noStrike" cap="none" dirty="0">
                <a:solidFill>
                  <a:srgbClr val="000000"/>
                </a:solidFill>
                <a:latin typeface="Calibri"/>
                <a:ea typeface="Calibri"/>
                <a:cs typeface="Calibri"/>
                <a:sym typeface="Calibri"/>
              </a:rPr>
              <a:t>Αν οι πάπιες είναι πουλιά και όλα τα πουλιά έχουν φτερά, μπορεί κανείς να συμπεράνει ότι οι πάπιες έχουν φτερά. </a:t>
            </a:r>
          </a:p>
          <a:p>
            <a:pPr marL="342900" marR="0" lvl="0" indent="-342900" algn="l" rtl="0">
              <a:lnSpc>
                <a:spcPct val="115000"/>
              </a:lnSpc>
              <a:spcBef>
                <a:spcPts val="1000"/>
              </a:spcBef>
              <a:spcAft>
                <a:spcPts val="0"/>
              </a:spcAft>
              <a:buClr>
                <a:srgbClr val="000000"/>
              </a:buClr>
              <a:buSzPts val="1800"/>
              <a:buFont typeface="Noto Sans Symbols"/>
              <a:buChar char="∙"/>
            </a:pPr>
            <a:r>
              <a:rPr lang="el-GR" sz="1800" b="1" i="0" u="none" strike="noStrike" cap="none" dirty="0">
                <a:solidFill>
                  <a:srgbClr val="212529"/>
                </a:solidFill>
                <a:latin typeface="Calibri"/>
                <a:ea typeface="Calibri"/>
                <a:cs typeface="Calibri"/>
                <a:sym typeface="Calibri"/>
              </a:rPr>
              <a:t>Οι αριθμοί που τελειώνουν σε 0 ή 5 μπορούν να διαιρεθούν με το 5. Ο αριθμός 30 τελειώνει με 0, επομένως διαιρείται με το 5.</a:t>
            </a:r>
          </a:p>
          <a:p>
            <a:pPr marL="342900" marR="0" lvl="0" indent="-342900" algn="l" rtl="0">
              <a:lnSpc>
                <a:spcPct val="115000"/>
              </a:lnSpc>
              <a:spcBef>
                <a:spcPts val="1000"/>
              </a:spcBef>
              <a:spcAft>
                <a:spcPts val="0"/>
              </a:spcAft>
              <a:buClr>
                <a:srgbClr val="000000"/>
              </a:buClr>
              <a:buSzPts val="1800"/>
              <a:buFont typeface="Noto Sans Symbols"/>
              <a:buChar char="∙"/>
            </a:pPr>
            <a:r>
              <a:rPr lang="el-GR" sz="1800" b="1" i="0" u="none" strike="noStrike" cap="none" dirty="0">
                <a:solidFill>
                  <a:srgbClr val="212529"/>
                </a:solidFill>
                <a:latin typeface="Calibri"/>
                <a:ea typeface="Calibri"/>
                <a:cs typeface="Calibri"/>
                <a:sym typeface="Calibri"/>
              </a:rPr>
              <a:t>Τα κόκκινα δέντρα είναι φυτά και όλα τα φυτά εκτελούν φωτοσύνθεση. Έτσι, μπορούμε να συμπεράνουμε ότι τα κόκκινα δέντρα εκτελούν επίσης φωτοσύνθεση.</a:t>
            </a:r>
          </a:p>
          <a:p>
            <a:pPr marL="342900" marR="0" lvl="0" indent="-342900" algn="l" rtl="0">
              <a:lnSpc>
                <a:spcPct val="115000"/>
              </a:lnSpc>
              <a:spcBef>
                <a:spcPts val="1000"/>
              </a:spcBef>
              <a:spcAft>
                <a:spcPts val="0"/>
              </a:spcAft>
              <a:buClr>
                <a:srgbClr val="000000"/>
              </a:buClr>
              <a:buSzPts val="1800"/>
              <a:buFont typeface="Noto Sans Symbols"/>
              <a:buChar char="∙"/>
            </a:pPr>
            <a:r>
              <a:rPr lang="el-GR" sz="1800" b="1" i="0" u="none" strike="noStrike" cap="none" dirty="0">
                <a:solidFill>
                  <a:srgbClr val="212529"/>
                </a:solidFill>
                <a:latin typeface="Calibri"/>
                <a:ea typeface="Calibri"/>
                <a:cs typeface="Calibri"/>
                <a:sym typeface="Calibri"/>
              </a:rPr>
              <a:t>Τα ευγενή αέρια είναι σταθερά. Δεδομένου ότι το ήλιο είναι ένα ευγενές αέριο, γνωρίζουμε ότι το ήλιο είναι σταθερό.</a:t>
            </a:r>
            <a:endParaRPr lang="en-US" sz="1800" b="1" i="0" u="none" strike="noStrike" cap="none" dirty="0">
              <a:solidFill>
                <a:srgbClr val="212529"/>
              </a:solidFill>
              <a:latin typeface="Calibri"/>
              <a:ea typeface="Calibri"/>
              <a:cs typeface="Calibri"/>
              <a:sym typeface="Calibri"/>
            </a:endParaRPr>
          </a:p>
        </p:txBody>
      </p:sp>
      <p:pic>
        <p:nvPicPr>
          <p:cNvPr id="149" name="Google Shape;149;p20"/>
          <p:cNvPicPr preferRelativeResize="0"/>
          <p:nvPr/>
        </p:nvPicPr>
        <p:blipFill rotWithShape="1">
          <a:blip r:embed="rId5">
            <a:alphaModFix/>
          </a:blip>
          <a:srcRect/>
          <a:stretch/>
        </p:blipFill>
        <p:spPr>
          <a:xfrm>
            <a:off x="331940" y="3175371"/>
            <a:ext cx="638312" cy="308777"/>
          </a:xfrm>
          <a:prstGeom prst="rect">
            <a:avLst/>
          </a:prstGeom>
          <a:noFill/>
          <a:ln>
            <a:noFill/>
          </a:ln>
        </p:spPr>
      </p:pic>
      <p:pic>
        <p:nvPicPr>
          <p:cNvPr id="150" name="Google Shape;150;p20"/>
          <p:cNvPicPr preferRelativeResize="0"/>
          <p:nvPr/>
        </p:nvPicPr>
        <p:blipFill rotWithShape="1">
          <a:blip r:embed="rId5">
            <a:alphaModFix/>
          </a:blip>
          <a:srcRect/>
          <a:stretch/>
        </p:blipFill>
        <p:spPr>
          <a:xfrm>
            <a:off x="296804" y="3800401"/>
            <a:ext cx="638312" cy="308777"/>
          </a:xfrm>
          <a:prstGeom prst="rect">
            <a:avLst/>
          </a:prstGeom>
          <a:noFill/>
          <a:ln>
            <a:noFill/>
          </a:ln>
        </p:spPr>
      </p:pic>
      <p:pic>
        <p:nvPicPr>
          <p:cNvPr id="151" name="Google Shape;151;p20"/>
          <p:cNvPicPr preferRelativeResize="0"/>
          <p:nvPr/>
        </p:nvPicPr>
        <p:blipFill rotWithShape="1">
          <a:blip r:embed="rId5">
            <a:alphaModFix/>
          </a:blip>
          <a:srcRect/>
          <a:stretch/>
        </p:blipFill>
        <p:spPr>
          <a:xfrm>
            <a:off x="296804" y="4611413"/>
            <a:ext cx="638312" cy="308777"/>
          </a:xfrm>
          <a:prstGeom prst="rect">
            <a:avLst/>
          </a:prstGeom>
          <a:noFill/>
          <a:ln>
            <a:noFill/>
          </a:ln>
        </p:spPr>
      </p:pic>
      <p:pic>
        <p:nvPicPr>
          <p:cNvPr id="152" name="Google Shape;152;p20"/>
          <p:cNvPicPr preferRelativeResize="0"/>
          <p:nvPr/>
        </p:nvPicPr>
        <p:blipFill rotWithShape="1">
          <a:blip r:embed="rId5">
            <a:alphaModFix/>
          </a:blip>
          <a:srcRect/>
          <a:stretch/>
        </p:blipFill>
        <p:spPr>
          <a:xfrm>
            <a:off x="243952" y="5422425"/>
            <a:ext cx="638312" cy="3087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1"/>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58" name="Google Shape;158;p21"/>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59" name="Google Shape;159;p21"/>
          <p:cNvSpPr txBox="1"/>
          <p:nvPr/>
        </p:nvSpPr>
        <p:spPr>
          <a:xfrm>
            <a:off x="1947480" y="264977"/>
            <a:ext cx="8297039"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1: Δεξιότητες παραγωγικού συλλογισμού</a:t>
            </a:r>
            <a:endParaRPr dirty="0"/>
          </a:p>
        </p:txBody>
      </p:sp>
      <p:sp>
        <p:nvSpPr>
          <p:cNvPr id="160" name="Google Shape;160;p21"/>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161" name="Google Shape;161;p21"/>
          <p:cNvSpPr txBox="1"/>
          <p:nvPr/>
        </p:nvSpPr>
        <p:spPr>
          <a:xfrm>
            <a:off x="267171" y="1588376"/>
            <a:ext cx="11657656" cy="200437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1.2 	</a:t>
            </a:r>
            <a:r>
              <a:rPr lang="el-GR" sz="2000" b="1" dirty="0">
                <a:latin typeface="Tahoma"/>
                <a:ea typeface="Tahoma"/>
                <a:cs typeface="Tahoma"/>
                <a:sym typeface="Tahoma"/>
              </a:rPr>
              <a:t>Ποιά </a:t>
            </a:r>
            <a:r>
              <a:rPr lang="el-GR" sz="2000" b="1" dirty="0" err="1">
                <a:latin typeface="Tahoma"/>
                <a:ea typeface="Tahoma"/>
                <a:cs typeface="Tahoma"/>
                <a:sym typeface="Tahoma"/>
              </a:rPr>
              <a:t>ειναι</a:t>
            </a:r>
            <a:r>
              <a:rPr lang="el-GR" sz="2000" b="1" dirty="0">
                <a:latin typeface="Tahoma"/>
                <a:ea typeface="Tahoma"/>
                <a:cs typeface="Tahoma"/>
                <a:sym typeface="Tahoma"/>
              </a:rPr>
              <a:t> η διαφορά </a:t>
            </a:r>
            <a:r>
              <a:rPr lang="el-GR" sz="2000" b="1" dirty="0" err="1">
                <a:latin typeface="Tahoma"/>
                <a:ea typeface="Tahoma"/>
                <a:cs typeface="Tahoma"/>
                <a:sym typeface="Tahoma"/>
              </a:rPr>
              <a:t>μεταξυ</a:t>
            </a:r>
            <a:r>
              <a:rPr lang="el-GR" sz="2000" b="1" dirty="0">
                <a:latin typeface="Tahoma"/>
                <a:ea typeface="Tahoma"/>
                <a:cs typeface="Tahoma"/>
                <a:sym typeface="Tahoma"/>
              </a:rPr>
              <a:t> επαγωγικού και παραγωγικού συλλογισμού</a:t>
            </a:r>
            <a:r>
              <a:rPr lang="en-US" sz="2000" b="1" dirty="0">
                <a:latin typeface="Tahoma"/>
                <a:ea typeface="Tahoma"/>
                <a:cs typeface="Tahoma"/>
                <a:sym typeface="Tahoma"/>
              </a:rPr>
              <a:t>;</a:t>
            </a:r>
            <a:endParaRPr sz="2000" b="1" i="0" u="none" strike="noStrike" cap="none" dirty="0">
              <a:solidFill>
                <a:srgbClr val="000000"/>
              </a:solidFill>
              <a:latin typeface="Tahoma"/>
              <a:ea typeface="Tahoma"/>
              <a:cs typeface="Tahoma"/>
              <a:sym typeface="Tahoma"/>
            </a:endParaRPr>
          </a:p>
          <a:p>
            <a:pPr marL="12700" marR="0" lvl="0" indent="0" algn="l" rtl="0">
              <a:lnSpc>
                <a:spcPct val="100000"/>
              </a:lnSpc>
              <a:spcBef>
                <a:spcPts val="110"/>
              </a:spcBef>
              <a:spcAft>
                <a:spcPts val="0"/>
              </a:spcAft>
              <a:buNone/>
            </a:pPr>
            <a:endParaRPr sz="1600" b="1" i="0" u="none" strike="noStrike" cap="none" dirty="0">
              <a:solidFill>
                <a:srgbClr val="000000"/>
              </a:solidFill>
              <a:latin typeface="Tahoma"/>
              <a:ea typeface="Tahoma"/>
              <a:cs typeface="Tahoma"/>
              <a:sym typeface="Tahoma"/>
            </a:endParaRPr>
          </a:p>
          <a:p>
            <a:pPr marL="298450" marR="0" lvl="0" indent="-285750" algn="l" rtl="0">
              <a:lnSpc>
                <a:spcPct val="100000"/>
              </a:lnSpc>
              <a:spcBef>
                <a:spcPts val="110"/>
              </a:spcBef>
              <a:spcAft>
                <a:spcPts val="0"/>
              </a:spcAft>
              <a:buClr>
                <a:srgbClr val="000000"/>
              </a:buClr>
              <a:buSzPts val="1800"/>
              <a:buFont typeface="Arial"/>
              <a:buChar char="•"/>
            </a:pPr>
            <a:r>
              <a:rPr lang="el-GR" sz="1800" b="0" i="0" u="none" strike="noStrike" cap="none" dirty="0">
                <a:solidFill>
                  <a:srgbClr val="000000"/>
                </a:solidFill>
                <a:latin typeface="Calibri"/>
                <a:ea typeface="Calibri"/>
                <a:cs typeface="Calibri"/>
                <a:sym typeface="Calibri"/>
              </a:rPr>
              <a:t>Η κύρια διαφορά μεταξύ τους, είναι ότι ο επαγωγικός συλλογισμός είναι α  μορφή σκέψης από </a:t>
            </a:r>
            <a:r>
              <a:rPr lang="el-GR" sz="1800" b="1" i="0" u="none" strike="noStrike" cap="none" dirty="0">
                <a:solidFill>
                  <a:srgbClr val="000000"/>
                </a:solidFill>
                <a:latin typeface="Calibri"/>
                <a:ea typeface="Calibri"/>
                <a:cs typeface="Calibri"/>
                <a:sym typeface="Calibri"/>
              </a:rPr>
              <a:t>πάνω προς τα κάτω </a:t>
            </a:r>
            <a:r>
              <a:rPr lang="el-GR" sz="1800" b="0" i="0" u="none" strike="noStrike" cap="none" dirty="0">
                <a:solidFill>
                  <a:srgbClr val="000000"/>
                </a:solidFill>
                <a:latin typeface="Calibri"/>
                <a:ea typeface="Calibri"/>
                <a:cs typeface="Calibri"/>
                <a:sym typeface="Calibri"/>
              </a:rPr>
              <a:t>και ο </a:t>
            </a:r>
            <a:r>
              <a:rPr lang="el-GR" sz="1800" dirty="0">
                <a:latin typeface="Calibri"/>
                <a:ea typeface="Calibri"/>
                <a:cs typeface="Calibri"/>
                <a:sym typeface="Calibri"/>
              </a:rPr>
              <a:t>παραγωγικός</a:t>
            </a:r>
            <a:r>
              <a:rPr lang="el-GR" sz="1800" b="0" i="0" u="none" strike="noStrike" cap="none" dirty="0">
                <a:solidFill>
                  <a:srgbClr val="000000"/>
                </a:solidFill>
                <a:latin typeface="Calibri"/>
                <a:ea typeface="Calibri"/>
                <a:cs typeface="Calibri"/>
                <a:sym typeface="Calibri"/>
              </a:rPr>
              <a:t> συλλογισμός είναι ένας τύπος από κάτω προς τα πάνω  της σκέψης.</a:t>
            </a:r>
            <a:endParaRPr lang="en-US" sz="1800" b="0" i="0" u="none" strike="noStrike" cap="none" dirty="0">
              <a:solidFill>
                <a:srgbClr val="000000"/>
              </a:solidFill>
              <a:latin typeface="Calibri"/>
              <a:ea typeface="Calibri"/>
              <a:cs typeface="Calibri"/>
              <a:sym typeface="Calibri"/>
            </a:endParaRPr>
          </a:p>
          <a:p>
            <a:pPr marL="298450" marR="0" lvl="0" indent="-285750" algn="l" rtl="0">
              <a:lnSpc>
                <a:spcPct val="100000"/>
              </a:lnSpc>
              <a:spcBef>
                <a:spcPts val="110"/>
              </a:spcBef>
              <a:spcAft>
                <a:spcPts val="0"/>
              </a:spcAft>
              <a:buClr>
                <a:srgbClr val="000000"/>
              </a:buClr>
              <a:buSzPts val="1800"/>
              <a:buFont typeface="Arial"/>
              <a:buChar char="•"/>
            </a:pPr>
            <a:endParaRPr sz="1800" b="0" i="0" u="none" strike="noStrike" cap="none" dirty="0">
              <a:solidFill>
                <a:srgbClr val="000000"/>
              </a:solidFill>
              <a:latin typeface="Calibri"/>
              <a:ea typeface="Calibri"/>
              <a:cs typeface="Calibri"/>
              <a:sym typeface="Calibri"/>
            </a:endParaRPr>
          </a:p>
          <a:p>
            <a:pPr marL="298450" marR="0" lvl="0" indent="-285750" algn="l" rtl="0">
              <a:lnSpc>
                <a:spcPct val="100000"/>
              </a:lnSpc>
              <a:spcBef>
                <a:spcPts val="110"/>
              </a:spcBef>
              <a:spcAft>
                <a:spcPts val="0"/>
              </a:spcAft>
              <a:buClr>
                <a:srgbClr val="000000"/>
              </a:buClr>
              <a:buSzPts val="1800"/>
              <a:buFont typeface="Arial"/>
              <a:buChar char="•"/>
            </a:pPr>
            <a:r>
              <a:rPr lang="el-GR" sz="1800" b="0" i="0" u="none" strike="noStrike" cap="none" dirty="0">
                <a:solidFill>
                  <a:srgbClr val="000000"/>
                </a:solidFill>
                <a:latin typeface="Calibri"/>
                <a:ea typeface="Calibri"/>
                <a:cs typeface="Calibri"/>
                <a:sym typeface="Calibri"/>
              </a:rPr>
              <a:t>Η κύρια διαφορά μεταξύ τους, είναι ότι ο παραγωγικός συλλογισμός είναι μια  μορφή σκέψης από πάνω προς τα κάτω και ο επαγωγικός συλλογισμός είναι ένας τύπος από κάτω προς τα πάνω  της σκέψης.</a:t>
            </a:r>
            <a:endParaRPr sz="2500" b="0" i="0" u="none" strike="noStrike" cap="none" dirty="0">
              <a:solidFill>
                <a:srgbClr val="000000"/>
              </a:solidFill>
              <a:latin typeface="Tahoma"/>
              <a:ea typeface="Tahoma"/>
              <a:cs typeface="Tahoma"/>
              <a:sym typeface="Tahoma"/>
            </a:endParaRPr>
          </a:p>
        </p:txBody>
      </p:sp>
      <p:pic>
        <p:nvPicPr>
          <p:cNvPr id="162" name="Google Shape;162;p21"/>
          <p:cNvPicPr preferRelativeResize="0"/>
          <p:nvPr/>
        </p:nvPicPr>
        <p:blipFill rotWithShape="1">
          <a:blip r:embed="rId5">
            <a:alphaModFix/>
          </a:blip>
          <a:srcRect/>
          <a:stretch/>
        </p:blipFill>
        <p:spPr>
          <a:xfrm>
            <a:off x="7325473" y="3818801"/>
            <a:ext cx="3017520" cy="21946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2"/>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68" name="Google Shape;168;p22"/>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69" name="Google Shape;169;p22"/>
          <p:cNvSpPr txBox="1"/>
          <p:nvPr/>
        </p:nvSpPr>
        <p:spPr>
          <a:xfrm>
            <a:off x="1924611" y="123530"/>
            <a:ext cx="8583369"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dirty="0">
                <a:solidFill>
                  <a:schemeClr val="dk1"/>
                </a:solidFill>
                <a:latin typeface="Calibri"/>
                <a:ea typeface="Calibri"/>
                <a:cs typeface="Calibri"/>
                <a:sym typeface="Calibri"/>
              </a:rPr>
              <a:t>Ενότητα 1: Δεξιότητες παραγωγικού συλλογισμού</a:t>
            </a:r>
            <a:endParaRPr dirty="0"/>
          </a:p>
        </p:txBody>
      </p:sp>
      <p:sp>
        <p:nvSpPr>
          <p:cNvPr id="170" name="Google Shape;170;p22"/>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171" name="Google Shape;171;p22"/>
          <p:cNvSpPr txBox="1"/>
          <p:nvPr/>
        </p:nvSpPr>
        <p:spPr>
          <a:xfrm>
            <a:off x="1049722" y="1798863"/>
            <a:ext cx="11317986" cy="3096981"/>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fr-FR" sz="2000" b="1" i="0" u="none" strike="noStrike" cap="none" dirty="0">
                <a:solidFill>
                  <a:srgbClr val="000000"/>
                </a:solidFill>
                <a:latin typeface="Tahoma"/>
                <a:ea typeface="Tahoma"/>
                <a:cs typeface="Tahoma"/>
                <a:sym typeface="Tahoma"/>
              </a:rPr>
              <a:t>1.2 	</a:t>
            </a:r>
            <a:r>
              <a:rPr lang="el-GR" sz="2000" b="1" i="0" u="none" strike="noStrike" cap="none" dirty="0">
                <a:solidFill>
                  <a:srgbClr val="000000"/>
                </a:solidFill>
                <a:latin typeface="Tahoma"/>
                <a:ea typeface="Tahoma"/>
                <a:cs typeface="Tahoma"/>
                <a:sym typeface="Tahoma"/>
              </a:rPr>
              <a:t>Ποιά </a:t>
            </a:r>
            <a:r>
              <a:rPr lang="el-GR" sz="2000" b="1" i="0" u="none" strike="noStrike" cap="none" dirty="0" err="1">
                <a:solidFill>
                  <a:srgbClr val="000000"/>
                </a:solidFill>
                <a:latin typeface="Tahoma"/>
                <a:ea typeface="Tahoma"/>
                <a:cs typeface="Tahoma"/>
                <a:sym typeface="Tahoma"/>
              </a:rPr>
              <a:t>ειναι</a:t>
            </a:r>
            <a:r>
              <a:rPr lang="el-GR" sz="2000" b="1" i="0" u="none" strike="noStrike" cap="none" dirty="0">
                <a:solidFill>
                  <a:srgbClr val="000000"/>
                </a:solidFill>
                <a:latin typeface="Tahoma"/>
                <a:ea typeface="Tahoma"/>
                <a:cs typeface="Tahoma"/>
                <a:sym typeface="Tahoma"/>
              </a:rPr>
              <a:t> η διαφορά </a:t>
            </a:r>
            <a:r>
              <a:rPr lang="el-GR" sz="2000" b="1" i="0" u="none" strike="noStrike" cap="none" dirty="0" err="1">
                <a:solidFill>
                  <a:srgbClr val="000000"/>
                </a:solidFill>
                <a:latin typeface="Tahoma"/>
                <a:ea typeface="Tahoma"/>
                <a:cs typeface="Tahoma"/>
                <a:sym typeface="Tahoma"/>
              </a:rPr>
              <a:t>μεταξυ</a:t>
            </a:r>
            <a:r>
              <a:rPr lang="el-GR" sz="2000" b="1" i="0" u="none" strike="noStrike" cap="none" dirty="0">
                <a:solidFill>
                  <a:srgbClr val="000000"/>
                </a:solidFill>
                <a:latin typeface="Tahoma"/>
                <a:ea typeface="Tahoma"/>
                <a:cs typeface="Tahoma"/>
                <a:sym typeface="Tahoma"/>
              </a:rPr>
              <a:t> επαγωγικού και παραγωγικού συλλογισμού;</a:t>
            </a:r>
          </a:p>
          <a:p>
            <a:pPr marL="12700" marR="0" lvl="0" indent="0" algn="l" rtl="0">
              <a:lnSpc>
                <a:spcPct val="100000"/>
              </a:lnSpc>
              <a:spcBef>
                <a:spcPts val="0"/>
              </a:spcBef>
              <a:spcAft>
                <a:spcPts val="0"/>
              </a:spcAft>
              <a:buNone/>
            </a:pPr>
            <a:endParaRPr dirty="0"/>
          </a:p>
          <a:p>
            <a:pPr marL="12700" marR="0" lvl="0" indent="0" algn="l" rtl="0">
              <a:lnSpc>
                <a:spcPct val="100000"/>
              </a:lnSpc>
              <a:spcBef>
                <a:spcPts val="110"/>
              </a:spcBef>
              <a:spcAft>
                <a:spcPts val="0"/>
              </a:spcAft>
              <a:buNone/>
            </a:pPr>
            <a:endParaRPr sz="2000" b="1" i="0" u="none" strike="noStrike" cap="none" dirty="0">
              <a:solidFill>
                <a:srgbClr val="000000"/>
              </a:solidFill>
              <a:latin typeface="Tahoma"/>
              <a:ea typeface="Tahoma"/>
              <a:cs typeface="Tahoma"/>
              <a:sym typeface="Tahoma"/>
            </a:endParaRPr>
          </a:p>
          <a:p>
            <a:pPr marL="298450" marR="0" lvl="0" indent="-196850" algn="l" rtl="0">
              <a:lnSpc>
                <a:spcPct val="100000"/>
              </a:lnSpc>
              <a:spcBef>
                <a:spcPts val="11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12700" marR="0" lvl="0" indent="0" algn="l" rtl="0">
              <a:lnSpc>
                <a:spcPct val="100000"/>
              </a:lnSpc>
              <a:spcBef>
                <a:spcPts val="110"/>
              </a:spcBef>
              <a:spcAft>
                <a:spcPts val="0"/>
              </a:spcAft>
              <a:buNone/>
            </a:pPr>
            <a:endParaRPr sz="1400" b="0" i="0" u="none" strike="noStrike" cap="none" dirty="0">
              <a:solidFill>
                <a:srgbClr val="000000"/>
              </a:solidFill>
              <a:latin typeface="Calibri"/>
              <a:ea typeface="Calibri"/>
              <a:cs typeface="Calibri"/>
              <a:sym typeface="Calibri"/>
            </a:endParaRPr>
          </a:p>
          <a:p>
            <a:pPr marL="12700" marR="0" lvl="0" indent="0" algn="l" rtl="0">
              <a:lnSpc>
                <a:spcPct val="100000"/>
              </a:lnSpc>
              <a:spcBef>
                <a:spcPts val="110"/>
              </a:spcBef>
              <a:spcAft>
                <a:spcPts val="0"/>
              </a:spcAft>
              <a:buNone/>
            </a:pPr>
            <a:endParaRPr sz="1400" b="0" i="0" u="none" strike="noStrike" cap="none" dirty="0">
              <a:solidFill>
                <a:srgbClr val="000000"/>
              </a:solidFill>
              <a:latin typeface="Calibri"/>
              <a:ea typeface="Calibri"/>
              <a:cs typeface="Calibri"/>
              <a:sym typeface="Calibri"/>
            </a:endParaRPr>
          </a:p>
          <a:p>
            <a:pPr marL="298450" marR="0" lvl="0" indent="-171450" algn="l" rtl="0">
              <a:lnSpc>
                <a:spcPct val="100000"/>
              </a:lnSpc>
              <a:spcBef>
                <a:spcPts val="11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298450" marR="0" lvl="0" indent="-196850" algn="l" rtl="0">
              <a:lnSpc>
                <a:spcPct val="100000"/>
              </a:lnSpc>
              <a:spcBef>
                <a:spcPts val="11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298450" marR="0" lvl="0" indent="-196850" algn="l" rtl="0">
              <a:lnSpc>
                <a:spcPct val="100000"/>
              </a:lnSpc>
              <a:spcBef>
                <a:spcPts val="11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298450" marR="0" lvl="0" indent="-171450" algn="l" rtl="0">
              <a:lnSpc>
                <a:spcPct val="100000"/>
              </a:lnSpc>
              <a:spcBef>
                <a:spcPts val="11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298450" marR="0" lvl="0" indent="-196850" algn="l" rtl="0">
              <a:lnSpc>
                <a:spcPct val="100000"/>
              </a:lnSpc>
              <a:spcBef>
                <a:spcPts val="11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298450" marR="0" lvl="0" indent="-171450" algn="l" rtl="0">
              <a:lnSpc>
                <a:spcPct val="100000"/>
              </a:lnSpc>
              <a:spcBef>
                <a:spcPts val="11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pic>
        <p:nvPicPr>
          <p:cNvPr id="172" name="Google Shape;172;p22"/>
          <p:cNvPicPr preferRelativeResize="0"/>
          <p:nvPr/>
        </p:nvPicPr>
        <p:blipFill rotWithShape="1">
          <a:blip r:embed="rId5">
            <a:alphaModFix/>
          </a:blip>
          <a:srcRect/>
          <a:stretch/>
        </p:blipFill>
        <p:spPr>
          <a:xfrm>
            <a:off x="2840764" y="2375304"/>
            <a:ext cx="6116363" cy="3250890"/>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3037</Words>
  <Application>Microsoft Office PowerPoint</Application>
  <PresentationFormat>Ευρεία οθόνη</PresentationFormat>
  <Paragraphs>235</Paragraphs>
  <Slides>27</Slides>
  <Notes>27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27</vt:i4>
      </vt:variant>
    </vt:vector>
  </HeadingPairs>
  <TitlesOfParts>
    <vt:vector size="34" baseType="lpstr">
      <vt:lpstr>Arial</vt:lpstr>
      <vt:lpstr>Tahoma</vt:lpstr>
      <vt:lpstr>Noto Sans Symbols</vt:lpstr>
      <vt:lpstr>Calibri</vt:lpstr>
      <vt:lpstr>Merriweather Sans</vt:lpstr>
      <vt:lpstr>Thème Office</vt:lpstr>
      <vt:lpstr>1_Thème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Noémie Govindin</dc:creator>
  <cp:lastModifiedBy>Elena Tsitsibi</cp:lastModifiedBy>
  <cp:revision>10</cp:revision>
  <dcterms:created xsi:type="dcterms:W3CDTF">2021-04-29T13:43:45Z</dcterms:created>
  <dcterms:modified xsi:type="dcterms:W3CDTF">2022-04-01T14:05:26Z</dcterms:modified>
</cp:coreProperties>
</file>