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61" r:id="rId2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jBW6aMNmdXjNQscMxd2GSQDoGh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0F00"/>
    <a:srgbClr val="FF632A"/>
    <a:srgbClr val="FF9410"/>
    <a:srgbClr val="2EAC5B"/>
    <a:srgbClr val="669A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8A7F3B0-D828-473F-A7AA-0DDA3139FFC6}">
  <a:tblStyle styleId="{D8A7F3B0-D828-473F-A7AA-0DDA3139FFC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04e1d1c3c9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104e1d1c3c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9361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04e1d1c3c9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104e1d1c3c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82055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04e1d1c3c9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3" name="Google Shape;123;g104e1d1c3c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65217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04e1d1c3c9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104e1d1c3c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3746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04e1d1c3c9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104e1d1c3c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28300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04e1d1c3c9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104e1d1c3c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59552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04e1d1c3c9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104e1d1c3c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67418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04e1d1c3c9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104e1d1c3c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96469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04e1d1c3c9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104e1d1c3c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12976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04e1d1c3c9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104e1d1c3c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5035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04e1d1c3c9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104e1d1c3c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55649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04e1d1c3c9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104e1d1c3c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61238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04e1d1c3c9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104e1d1c3c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684441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04e1d1c3c9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104e1d1c3c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04e1d1c3c9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104e1d1c3c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88462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04e1d1c3c9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104e1d1c3c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1141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04e1d1c3c9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104e1d1c3c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3170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04e1d1c3c9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104e1d1c3c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4506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s://dschool.stanford.edu/" TargetMode="Externa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2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mailto:disk-project@googlegroups.com" TargetMode="External"/><Relationship Id="rId3" Type="http://schemas.openxmlformats.org/officeDocument/2006/relationships/image" Target="../media/image15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hyperlink" Target="https://diskproject.eu/" TargetMode="External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1122" y="228600"/>
            <a:ext cx="2395220" cy="2438400"/>
          </a:xfrm>
          <a:prstGeom prst="rect">
            <a:avLst/>
          </a:prstGeom>
          <a:solidFill>
            <a:srgbClr val="00B84F"/>
          </a:solidFill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-50224" y="3662630"/>
            <a:ext cx="6138000" cy="2062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1" i="0" u="none" strike="noStrike" cap="none" dirty="0">
                <a:solidFill>
                  <a:srgbClr val="00B84F"/>
                </a:solidFill>
                <a:latin typeface="Calibri"/>
                <a:ea typeface="Calibri"/>
                <a:cs typeface="Calibri"/>
                <a:sym typeface="Calibri"/>
              </a:rPr>
              <a:t>Digital Skills for an </a:t>
            </a:r>
            <a:r>
              <a:rPr lang="en-US" sz="3200" b="1" i="0" u="none" strike="noStrike" cap="none" dirty="0">
                <a:solidFill>
                  <a:srgbClr val="00B84F"/>
                </a:solidFill>
                <a:latin typeface="Calibri"/>
                <a:ea typeface="Calibri"/>
                <a:cs typeface="Calibri"/>
                <a:sym typeface="Calibri"/>
              </a:rPr>
              <a:t>Ageing</a:t>
            </a:r>
            <a:r>
              <a:rPr lang="fr-FR" sz="3200" b="1" i="0" u="none" strike="noStrike" cap="none" dirty="0">
                <a:solidFill>
                  <a:srgbClr val="00B84F"/>
                </a:solidFill>
                <a:latin typeface="Calibri"/>
                <a:ea typeface="Calibri"/>
                <a:cs typeface="Calibri"/>
                <a:sym typeface="Calibri"/>
              </a:rPr>
              <a:t> Europe</a:t>
            </a:r>
            <a:br>
              <a:rPr lang="fr-FR" sz="2800" b="1" i="0" u="none" strike="noStrike" cap="none" dirty="0">
                <a:solidFill>
                  <a:srgbClr val="00B84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800" b="1" i="0" u="none" strike="noStrike" cap="none" dirty="0">
              <a:solidFill>
                <a:srgbClr val="00B84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Travailler ses capacités d'analyse </a:t>
            </a:r>
          </a:p>
          <a:p>
            <a:pPr lvl="0" algn="ctr"/>
            <a:r>
              <a:rPr lang="fr-FR" sz="2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création de scénarios </a:t>
            </a:r>
          </a:p>
          <a:p>
            <a:pPr lvl="0" algn="ctr"/>
            <a:r>
              <a:rPr lang="fr-FR" sz="2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pour les fonctions cognitives exécutives</a:t>
            </a:r>
            <a:endParaRPr sz="20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4">
            <a:alphaModFix/>
          </a:blip>
          <a:srcRect l="26347" t="4802" r="-1"/>
          <a:stretch/>
        </p:blipFill>
        <p:spPr>
          <a:xfrm>
            <a:off x="8999220" y="5978128"/>
            <a:ext cx="3017520" cy="85344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/>
          <p:nvPr/>
        </p:nvSpPr>
        <p:spPr>
          <a:xfrm>
            <a:off x="485024" y="6220182"/>
            <a:ext cx="471181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 2020-1-FR01-KA204-079823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p1" descr="Overhead view of senior man working on laptop Free Photo"/>
          <p:cNvPicPr preferRelativeResize="0"/>
          <p:nvPr/>
        </p:nvPicPr>
        <p:blipFill rotWithShape="1">
          <a:blip r:embed="rId5">
            <a:alphaModFix/>
          </a:blip>
          <a:srcRect l="12991" t="-10929" r="13216" b="154"/>
          <a:stretch/>
        </p:blipFill>
        <p:spPr>
          <a:xfrm>
            <a:off x="5798819" y="-649144"/>
            <a:ext cx="6400801" cy="6400801"/>
          </a:xfrm>
          <a:prstGeom prst="teardrop">
            <a:avLst>
              <a:gd name="adj" fmla="val 100000"/>
            </a:avLst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g104e1d1c3c9_0_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940" y="0"/>
            <a:ext cx="1435564" cy="1552183"/>
          </a:xfrm>
          <a:prstGeom prst="rect">
            <a:avLst/>
          </a:prstGeom>
          <a:solidFill>
            <a:srgbClr val="00B84F"/>
          </a:solidFill>
          <a:ln>
            <a:noFill/>
          </a:ln>
        </p:spPr>
      </p:pic>
      <p:pic>
        <p:nvPicPr>
          <p:cNvPr id="126" name="Google Shape;126;g104e1d1c3c9_0_6"/>
          <p:cNvPicPr preferRelativeResize="0"/>
          <p:nvPr/>
        </p:nvPicPr>
        <p:blipFill rotWithShape="1">
          <a:blip r:embed="rId4">
            <a:alphaModFix/>
          </a:blip>
          <a:srcRect l="26346" t="4797" b="9"/>
          <a:stretch/>
        </p:blipFill>
        <p:spPr>
          <a:xfrm>
            <a:off x="8999220" y="5978128"/>
            <a:ext cx="3017520" cy="85344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104e1d1c3c9_0_6"/>
          <p:cNvSpPr txBox="1"/>
          <p:nvPr/>
        </p:nvSpPr>
        <p:spPr>
          <a:xfrm>
            <a:off x="1775512" y="312214"/>
            <a:ext cx="8640976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Unité</a:t>
            </a: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2 - </a:t>
            </a:r>
            <a:r>
              <a:rPr lang="en-US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Résultats</a:t>
            </a: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d'apprentissage</a:t>
            </a:r>
            <a:endParaRPr lang="en-US" sz="3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104e1d1c3c9_0_6"/>
          <p:cNvSpPr txBox="1"/>
          <p:nvPr/>
        </p:nvSpPr>
        <p:spPr>
          <a:xfrm>
            <a:off x="413359" y="6554569"/>
            <a:ext cx="4711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 2020-1-FR01-KA204-079823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10;p3"/>
          <p:cNvSpPr txBox="1"/>
          <p:nvPr/>
        </p:nvSpPr>
        <p:spPr>
          <a:xfrm>
            <a:off x="1669239" y="1237731"/>
            <a:ext cx="9219282" cy="6124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n-GB" sz="2800" b="1" i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2.3 </a:t>
            </a:r>
            <a:r>
              <a:rPr lang="en-GB" sz="2800" b="1" i="1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Créativité</a:t>
            </a:r>
            <a:endParaRPr lang="en-GB" sz="2800" b="1" i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just">
              <a:buClrTx/>
            </a:pPr>
            <a:endParaRPr lang="fr-FR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La créativité est le plus souvent définie comme la capacité à proposer quelque chose de </a:t>
            </a:r>
            <a:r>
              <a:rPr lang="fr-FR" sz="2800" b="1" dirty="0">
                <a:latin typeface="Calibri" panose="020F0502020204030204" pitchFamily="34" charset="0"/>
                <a:cs typeface="Calibri" panose="020F0502020204030204" pitchFamily="34" charset="0"/>
              </a:rPr>
              <a:t>nouveau</a:t>
            </a: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, d'</a:t>
            </a:r>
            <a:r>
              <a:rPr lang="fr-FR" sz="2800" b="1" dirty="0">
                <a:latin typeface="Calibri" panose="020F0502020204030204" pitchFamily="34" charset="0"/>
                <a:cs typeface="Calibri" panose="020F0502020204030204" pitchFamily="34" charset="0"/>
              </a:rPr>
              <a:t>innovant</a:t>
            </a: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 et d'</a:t>
            </a:r>
            <a:r>
              <a:rPr lang="fr-FR" sz="2800" b="1" dirty="0">
                <a:latin typeface="Calibri" panose="020F0502020204030204" pitchFamily="34" charset="0"/>
                <a:cs typeface="Calibri" panose="020F0502020204030204" pitchFamily="34" charset="0"/>
              </a:rPr>
              <a:t>inattendu</a:t>
            </a: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lvl="0"/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Dans le contexte de l'élaboration de scénarios, la créativité fait également référence à la capacité d'une personne à :</a:t>
            </a:r>
          </a:p>
          <a:p>
            <a:pPr lvl="0"/>
            <a:endParaRPr lang="fr-F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Regarder les choses sous de multiples angles,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Trouver de nouvelles significations aux événements et à la façon d'agir des gens,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Donner de nouveaux objectifs à ses actions.</a:t>
            </a:r>
          </a:p>
          <a:p>
            <a:pPr marL="457200" lvl="0" indent="-457200" algn="just">
              <a:buClrTx/>
              <a:buFont typeface="Arial" panose="020B0604020202020204" pitchFamily="34" charset="0"/>
              <a:buChar char="•"/>
            </a:pPr>
            <a:endParaRPr lang="en-GB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endParaRPr lang="en-GB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07898" y="897446"/>
            <a:ext cx="1217179" cy="1217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941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g104e1d1c3c9_0_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940" y="0"/>
            <a:ext cx="1435564" cy="1552183"/>
          </a:xfrm>
          <a:prstGeom prst="rect">
            <a:avLst/>
          </a:prstGeom>
          <a:solidFill>
            <a:srgbClr val="00B84F"/>
          </a:solidFill>
          <a:ln>
            <a:noFill/>
          </a:ln>
        </p:spPr>
      </p:pic>
      <p:pic>
        <p:nvPicPr>
          <p:cNvPr id="126" name="Google Shape;126;g104e1d1c3c9_0_6"/>
          <p:cNvPicPr preferRelativeResize="0"/>
          <p:nvPr/>
        </p:nvPicPr>
        <p:blipFill rotWithShape="1">
          <a:blip r:embed="rId4">
            <a:alphaModFix/>
          </a:blip>
          <a:srcRect l="26346" t="4797" b="9"/>
          <a:stretch/>
        </p:blipFill>
        <p:spPr>
          <a:xfrm>
            <a:off x="8999220" y="5978128"/>
            <a:ext cx="3017520" cy="85344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104e1d1c3c9_0_6"/>
          <p:cNvSpPr txBox="1"/>
          <p:nvPr/>
        </p:nvSpPr>
        <p:spPr>
          <a:xfrm>
            <a:off x="1775512" y="312214"/>
            <a:ext cx="8640976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Unité</a:t>
            </a: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2 - </a:t>
            </a:r>
            <a:r>
              <a:rPr lang="en-US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Résultats</a:t>
            </a: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d'apprentissage</a:t>
            </a:r>
            <a:endParaRPr lang="en-US" sz="3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104e1d1c3c9_0_6"/>
          <p:cNvSpPr txBox="1"/>
          <p:nvPr/>
        </p:nvSpPr>
        <p:spPr>
          <a:xfrm>
            <a:off x="413359" y="6554569"/>
            <a:ext cx="4711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 2020-1-FR01-KA204-079823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10;p3"/>
          <p:cNvSpPr txBox="1"/>
          <p:nvPr/>
        </p:nvSpPr>
        <p:spPr>
          <a:xfrm>
            <a:off x="1669239" y="1237731"/>
            <a:ext cx="9219282" cy="5262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n-GB" sz="2800" b="1" i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2.4 </a:t>
            </a:r>
            <a:r>
              <a:rPr lang="en-GB" sz="2800" b="1" i="1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Réactivité</a:t>
            </a:r>
            <a:r>
              <a:rPr lang="en-GB" sz="2800" b="1" i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cognitive</a:t>
            </a:r>
          </a:p>
          <a:p>
            <a:pPr lvl="0" algn="just">
              <a:buClrTx/>
            </a:pPr>
            <a:endParaRPr lang="en-GB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Avec les exercices de création de scénarios, vous avez la possibilité de </a:t>
            </a:r>
            <a:r>
              <a:rPr lang="fr-FR" sz="2800" b="1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déclencher</a:t>
            </a: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des réponses cognitives et comportementales plus sophistiquées à des stimuli externes, d'une manière que vous n'auriez jamais envisagée.</a:t>
            </a:r>
          </a:p>
          <a:p>
            <a:pPr lvl="0" algn="just">
              <a:buClrTx/>
            </a:pPr>
            <a:endParaRPr lang="fr-FR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En d'autres termes, les exercices de création de scénarios vous aident à consolider un </a:t>
            </a:r>
            <a:r>
              <a:rPr lang="fr-FR" sz="2800" b="1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état d'esprit </a:t>
            </a: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renouvelé qui vous permet d'interagir et d'aborder les expériences complexes et ordinaires de la vie quotidienne. </a:t>
            </a:r>
            <a:endParaRPr lang="en-GB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endParaRPr lang="en-GB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34002" y="939963"/>
            <a:ext cx="1171639" cy="117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554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g104e1d1c3c9_0_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940" y="0"/>
            <a:ext cx="1435564" cy="1552183"/>
          </a:xfrm>
          <a:prstGeom prst="rect">
            <a:avLst/>
          </a:prstGeom>
          <a:solidFill>
            <a:srgbClr val="00B84F"/>
          </a:solidFill>
          <a:ln>
            <a:noFill/>
          </a:ln>
        </p:spPr>
      </p:pic>
      <p:pic>
        <p:nvPicPr>
          <p:cNvPr id="126" name="Google Shape;126;g104e1d1c3c9_0_6"/>
          <p:cNvPicPr preferRelativeResize="0"/>
          <p:nvPr/>
        </p:nvPicPr>
        <p:blipFill rotWithShape="1">
          <a:blip r:embed="rId4">
            <a:alphaModFix/>
          </a:blip>
          <a:srcRect l="26346" t="4797" b="9"/>
          <a:stretch/>
        </p:blipFill>
        <p:spPr>
          <a:xfrm>
            <a:off x="8999220" y="5978128"/>
            <a:ext cx="3017520" cy="85344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104e1d1c3c9_0_6"/>
          <p:cNvSpPr txBox="1"/>
          <p:nvPr/>
        </p:nvSpPr>
        <p:spPr>
          <a:xfrm>
            <a:off x="1775512" y="312214"/>
            <a:ext cx="8640976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Unité</a:t>
            </a: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2 - </a:t>
            </a:r>
            <a:r>
              <a:rPr lang="en-US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Résultats</a:t>
            </a: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d'apprentissage</a:t>
            </a:r>
            <a:endParaRPr lang="en-US" sz="3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104e1d1c3c9_0_6"/>
          <p:cNvSpPr txBox="1"/>
          <p:nvPr/>
        </p:nvSpPr>
        <p:spPr>
          <a:xfrm>
            <a:off x="413359" y="6554569"/>
            <a:ext cx="4711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 2020-1-FR01-KA204-079823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10;p3"/>
          <p:cNvSpPr txBox="1"/>
          <p:nvPr/>
        </p:nvSpPr>
        <p:spPr>
          <a:xfrm>
            <a:off x="1669775" y="1232873"/>
            <a:ext cx="5524952" cy="4832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n-GB" sz="2800" b="1" i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2.5 Pensée </a:t>
            </a:r>
            <a:r>
              <a:rPr lang="en-GB" sz="2800" b="1" i="1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créative</a:t>
            </a:r>
            <a:r>
              <a:rPr lang="en-GB" sz="2800" b="1" i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lvl="0" algn="just"/>
            <a:endParaRPr lang="en-GB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algn="just">
              <a:buClrTx/>
            </a:pP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Selon une définition commune, la conception créative est une méthode de gestion de l'innovation qui consiste à </a:t>
            </a:r>
            <a:r>
              <a:rPr lang="fr-FR" sz="2800" b="1" kern="12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stimuler les idées qui génèrent de la valeur</a:t>
            </a: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lvl="0" algn="just">
              <a:buClrTx/>
            </a:pPr>
            <a:endParaRPr lang="fr-FR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Le modèle de référence fondamental est fourni par le </a:t>
            </a:r>
            <a:r>
              <a:rPr lang="en-GB" sz="2800" kern="1200" dirty="0">
                <a:solidFill>
                  <a:prstClr val="black"/>
                </a:solidFill>
                <a:latin typeface="Calibri" panose="020F0502020204030204"/>
                <a:hlinkClick r:id="rId5"/>
              </a:rPr>
              <a:t>Design Thinking Lab</a:t>
            </a: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de l'université de Stanford. </a:t>
            </a:r>
            <a:endParaRPr lang="en-GB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603667" y="4875877"/>
            <a:ext cx="3869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Source: d.school (Stanford University)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05818" y="1080473"/>
            <a:ext cx="1081964" cy="81929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7821D50-A5C9-4396-94A8-188989BB2CC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94727" y="2509904"/>
            <a:ext cx="4711800" cy="216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861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g104e1d1c3c9_0_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940" y="0"/>
            <a:ext cx="1435564" cy="1552183"/>
          </a:xfrm>
          <a:prstGeom prst="rect">
            <a:avLst/>
          </a:prstGeom>
          <a:solidFill>
            <a:srgbClr val="00B84F"/>
          </a:solidFill>
          <a:ln>
            <a:noFill/>
          </a:ln>
        </p:spPr>
      </p:pic>
      <p:pic>
        <p:nvPicPr>
          <p:cNvPr id="126" name="Google Shape;126;g104e1d1c3c9_0_6"/>
          <p:cNvPicPr preferRelativeResize="0"/>
          <p:nvPr/>
        </p:nvPicPr>
        <p:blipFill rotWithShape="1">
          <a:blip r:embed="rId4">
            <a:alphaModFix/>
          </a:blip>
          <a:srcRect l="26346" t="4797" b="9"/>
          <a:stretch/>
        </p:blipFill>
        <p:spPr>
          <a:xfrm>
            <a:off x="8999220" y="5978128"/>
            <a:ext cx="3017520" cy="85344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104e1d1c3c9_0_6"/>
          <p:cNvSpPr txBox="1"/>
          <p:nvPr/>
        </p:nvSpPr>
        <p:spPr>
          <a:xfrm>
            <a:off x="1775512" y="312214"/>
            <a:ext cx="8640976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fr-FR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Unité 3 - L'exercice de création de scénarios</a:t>
            </a:r>
          </a:p>
        </p:txBody>
      </p:sp>
      <p:sp>
        <p:nvSpPr>
          <p:cNvPr id="128" name="Google Shape;128;g104e1d1c3c9_0_6"/>
          <p:cNvSpPr txBox="1"/>
          <p:nvPr/>
        </p:nvSpPr>
        <p:spPr>
          <a:xfrm>
            <a:off x="413359" y="6554569"/>
            <a:ext cx="4711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 2020-1-FR01-KA204-079823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10;p3"/>
          <p:cNvSpPr txBox="1"/>
          <p:nvPr/>
        </p:nvSpPr>
        <p:spPr>
          <a:xfrm>
            <a:off x="1659079" y="1237731"/>
            <a:ext cx="9219282" cy="5693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fr-FR" sz="2800" b="1" i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3.1 Comment définir un scénario</a:t>
            </a:r>
          </a:p>
          <a:p>
            <a:pPr lvl="0" algn="just">
              <a:buClrTx/>
            </a:pPr>
            <a:endParaRPr lang="en-GB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Quel que soit le contexte spécifique dans lequel le scénario s'applique, l'élaboration d'un scénario se fait en </a:t>
            </a:r>
            <a:r>
              <a:rPr lang="fr-FR" sz="2800" b="1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quatre étapes clés</a:t>
            </a: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: </a:t>
            </a:r>
            <a:endParaRPr lang="en-GB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endParaRPr lang="en-GB" sz="2800" i="1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marL="514350" lvl="0" indent="-514350" algn="just">
              <a:buClrTx/>
              <a:buFont typeface="+mj-lt"/>
              <a:buAutoNum type="arabicPeriod"/>
            </a:pP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Définir les enjeux (c'est-à-dire le point de départ) ; </a:t>
            </a:r>
          </a:p>
          <a:p>
            <a:pPr marL="514350" indent="-514350" algn="just">
              <a:buClrTx/>
              <a:buFont typeface="+mj-lt"/>
              <a:buAutoNum type="arabicPeriod"/>
            </a:pP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Collecter des données </a:t>
            </a: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</a:rPr>
              <a:t>(c'est-à-dire les ressources) ; </a:t>
            </a:r>
            <a:endParaRPr lang="fr-FR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marL="514350" indent="-514350" algn="just">
              <a:buClrTx/>
              <a:buFont typeface="+mj-lt"/>
              <a:buAutoNum type="arabicPeriod"/>
            </a:pP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Séparer les certitudes des incertitudes </a:t>
            </a: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</a:rPr>
              <a:t>(c'est-à-dire les variables sur lesquelles vous pouvez avoir une influence de celles sur lesquelles vous ne pouvez pas avoir d'influence) ; </a:t>
            </a:r>
            <a:endParaRPr lang="fr-FR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marL="514350" lvl="0" indent="-514350" algn="just">
              <a:buClrTx/>
              <a:buFont typeface="+mj-lt"/>
              <a:buAutoNum type="arabicPeriod"/>
            </a:pP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Évaluer </a:t>
            </a:r>
            <a:r>
              <a:rPr lang="fr-FR" sz="2800" i="1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ce qui pourrait arriver si</a:t>
            </a: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...</a:t>
            </a:r>
            <a:endParaRPr lang="fr-FR" sz="2800" i="1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marL="514350" lvl="0" indent="-514350" algn="just">
              <a:buClrTx/>
              <a:buFont typeface="+mj-lt"/>
              <a:buAutoNum type="arabicPeriod"/>
            </a:pPr>
            <a:endParaRPr lang="fr-FR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3252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g104e1d1c3c9_0_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940" y="0"/>
            <a:ext cx="1435564" cy="1552183"/>
          </a:xfrm>
          <a:prstGeom prst="rect">
            <a:avLst/>
          </a:prstGeom>
          <a:solidFill>
            <a:srgbClr val="00B84F"/>
          </a:solidFill>
          <a:ln>
            <a:noFill/>
          </a:ln>
        </p:spPr>
      </p:pic>
      <p:pic>
        <p:nvPicPr>
          <p:cNvPr id="126" name="Google Shape;126;g104e1d1c3c9_0_6"/>
          <p:cNvPicPr preferRelativeResize="0"/>
          <p:nvPr/>
        </p:nvPicPr>
        <p:blipFill rotWithShape="1">
          <a:blip r:embed="rId4">
            <a:alphaModFix/>
          </a:blip>
          <a:srcRect l="26346" t="4797" b="9"/>
          <a:stretch/>
        </p:blipFill>
        <p:spPr>
          <a:xfrm>
            <a:off x="8999220" y="5978128"/>
            <a:ext cx="3017520" cy="85344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104e1d1c3c9_0_6"/>
          <p:cNvSpPr txBox="1"/>
          <p:nvPr/>
        </p:nvSpPr>
        <p:spPr>
          <a:xfrm>
            <a:off x="1775512" y="312214"/>
            <a:ext cx="8640976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fr-FR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Unité 3 - L'exercice de création de scénarios</a:t>
            </a:r>
          </a:p>
        </p:txBody>
      </p:sp>
      <p:sp>
        <p:nvSpPr>
          <p:cNvPr id="128" name="Google Shape;128;g104e1d1c3c9_0_6"/>
          <p:cNvSpPr txBox="1"/>
          <p:nvPr/>
        </p:nvSpPr>
        <p:spPr>
          <a:xfrm>
            <a:off x="413359" y="6554569"/>
            <a:ext cx="4711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 2020-1-FR01-KA204-079823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10;p3"/>
          <p:cNvSpPr txBox="1"/>
          <p:nvPr/>
        </p:nvSpPr>
        <p:spPr>
          <a:xfrm>
            <a:off x="1659079" y="1237731"/>
            <a:ext cx="9219282" cy="5262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fr-FR" sz="2800" b="1" i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3.2 Une taxonomie des scénarios</a:t>
            </a:r>
          </a:p>
          <a:p>
            <a:pPr lvl="0" algn="just">
              <a:buClrTx/>
            </a:pPr>
            <a:endParaRPr lang="en-GB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Les scénarios peuvent être de 4 types :</a:t>
            </a:r>
          </a:p>
          <a:p>
            <a:pPr marL="457200" lvl="0" indent="-457200" algn="just">
              <a:buClrTx/>
              <a:buFont typeface="Arial" panose="020B0604020202020204" pitchFamily="34" charset="0"/>
              <a:buChar char="•"/>
            </a:pP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Évolution</a:t>
            </a:r>
          </a:p>
          <a:p>
            <a:pPr marL="457200" lvl="0" indent="-457200" algn="just">
              <a:buClrTx/>
              <a:buFont typeface="Arial" panose="020B0604020202020204" pitchFamily="34" charset="0"/>
              <a:buChar char="•"/>
            </a:pP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Révolution</a:t>
            </a:r>
          </a:p>
          <a:p>
            <a:pPr marL="457200" lvl="0" indent="-457200" algn="just">
              <a:buClrTx/>
              <a:buFont typeface="Arial" panose="020B0604020202020204" pitchFamily="34" charset="0"/>
              <a:buChar char="•"/>
            </a:pP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Cycles</a:t>
            </a:r>
          </a:p>
          <a:p>
            <a:pPr marL="457200" lvl="0" indent="-457200" algn="just">
              <a:buClrTx/>
              <a:buFont typeface="Arial" panose="020B0604020202020204" pitchFamily="34" charset="0"/>
              <a:buChar char="•"/>
            </a:pP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Planification à long terme</a:t>
            </a:r>
          </a:p>
          <a:p>
            <a:pPr lvl="0" algn="just">
              <a:buClrTx/>
            </a:pPr>
            <a:endParaRPr lang="fr-FR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La ou les décisions les plus appropriées pour naviguer dans chacun d'entre eux dépendent de vos attentes et de la situation dans laquelle vous vous trouvez actuellement. </a:t>
            </a:r>
            <a:endParaRPr lang="en-GB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endParaRPr lang="en-GB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5743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g104e1d1c3c9_0_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940" y="0"/>
            <a:ext cx="1435564" cy="1552183"/>
          </a:xfrm>
          <a:prstGeom prst="rect">
            <a:avLst/>
          </a:prstGeom>
          <a:solidFill>
            <a:srgbClr val="00B84F"/>
          </a:solidFill>
          <a:ln>
            <a:noFill/>
          </a:ln>
        </p:spPr>
      </p:pic>
      <p:pic>
        <p:nvPicPr>
          <p:cNvPr id="126" name="Google Shape;126;g104e1d1c3c9_0_6"/>
          <p:cNvPicPr preferRelativeResize="0"/>
          <p:nvPr/>
        </p:nvPicPr>
        <p:blipFill rotWithShape="1">
          <a:blip r:embed="rId4">
            <a:alphaModFix/>
          </a:blip>
          <a:srcRect l="26346" t="4797" b="9"/>
          <a:stretch/>
        </p:blipFill>
        <p:spPr>
          <a:xfrm>
            <a:off x="8999220" y="5978128"/>
            <a:ext cx="3017520" cy="85344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104e1d1c3c9_0_6"/>
          <p:cNvSpPr txBox="1"/>
          <p:nvPr/>
        </p:nvSpPr>
        <p:spPr>
          <a:xfrm>
            <a:off x="1775512" y="312214"/>
            <a:ext cx="8640976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fr-FR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Unité 3 - L'exercice de création de scénarios</a:t>
            </a:r>
          </a:p>
        </p:txBody>
      </p:sp>
      <p:sp>
        <p:nvSpPr>
          <p:cNvPr id="128" name="Google Shape;128;g104e1d1c3c9_0_6"/>
          <p:cNvSpPr txBox="1"/>
          <p:nvPr/>
        </p:nvSpPr>
        <p:spPr>
          <a:xfrm>
            <a:off x="413359" y="6554569"/>
            <a:ext cx="4711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 2020-1-FR01-KA204-079823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10;p3"/>
          <p:cNvSpPr txBox="1"/>
          <p:nvPr/>
        </p:nvSpPr>
        <p:spPr>
          <a:xfrm>
            <a:off x="1648919" y="1237731"/>
            <a:ext cx="9219282" cy="4401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n-GB" sz="2800" b="1" i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3.3 ÉVOLUTION</a:t>
            </a:r>
          </a:p>
          <a:p>
            <a:pPr lvl="0" algn="just">
              <a:buClrTx/>
            </a:pPr>
            <a:endParaRPr lang="en-GB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Les scénarios évolutifs sont ceux dans lesquels les circonstances données restent les mêmes et sont renforcées par des actions/décisions spécifiques visant à maintenir le statu quo. </a:t>
            </a:r>
          </a:p>
          <a:p>
            <a:pPr lvl="0" algn="just">
              <a:buClrTx/>
            </a:pPr>
            <a:endParaRPr lang="fr-FR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Les décisions basées sur l'évolution sont celles auxquelles vous vous fiez dans le cas où le scénario auquel vous êtes confronté est favorable et positif.</a:t>
            </a:r>
            <a:endParaRPr lang="en-GB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1098" y="845619"/>
            <a:ext cx="2535814" cy="13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200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g104e1d1c3c9_0_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940" y="0"/>
            <a:ext cx="1435564" cy="1552183"/>
          </a:xfrm>
          <a:prstGeom prst="rect">
            <a:avLst/>
          </a:prstGeom>
          <a:solidFill>
            <a:srgbClr val="00B84F"/>
          </a:solidFill>
          <a:ln>
            <a:noFill/>
          </a:ln>
        </p:spPr>
      </p:pic>
      <p:pic>
        <p:nvPicPr>
          <p:cNvPr id="126" name="Google Shape;126;g104e1d1c3c9_0_6"/>
          <p:cNvPicPr preferRelativeResize="0"/>
          <p:nvPr/>
        </p:nvPicPr>
        <p:blipFill rotWithShape="1">
          <a:blip r:embed="rId4">
            <a:alphaModFix/>
          </a:blip>
          <a:srcRect l="26346" t="4797" b="9"/>
          <a:stretch/>
        </p:blipFill>
        <p:spPr>
          <a:xfrm>
            <a:off x="8999220" y="5978128"/>
            <a:ext cx="3017520" cy="85344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104e1d1c3c9_0_6"/>
          <p:cNvSpPr txBox="1"/>
          <p:nvPr/>
        </p:nvSpPr>
        <p:spPr>
          <a:xfrm>
            <a:off x="1775512" y="312214"/>
            <a:ext cx="8640976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fr-FR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Unité 3 - L'exercice de création de scénarios</a:t>
            </a:r>
          </a:p>
        </p:txBody>
      </p:sp>
      <p:sp>
        <p:nvSpPr>
          <p:cNvPr id="128" name="Google Shape;128;g104e1d1c3c9_0_6"/>
          <p:cNvSpPr txBox="1"/>
          <p:nvPr/>
        </p:nvSpPr>
        <p:spPr>
          <a:xfrm>
            <a:off x="413359" y="6554569"/>
            <a:ext cx="4711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 2020-1-FR01-KA204-079823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10;p3"/>
          <p:cNvSpPr txBox="1"/>
          <p:nvPr/>
        </p:nvSpPr>
        <p:spPr>
          <a:xfrm>
            <a:off x="1628599" y="1247891"/>
            <a:ext cx="9219282" cy="3693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n-GB" sz="2800" b="1" i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ÉVOLUTION – </a:t>
            </a:r>
            <a:r>
              <a:rPr lang="en-GB" sz="2800" b="1" i="1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exemple</a:t>
            </a:r>
            <a:endParaRPr lang="en-GB" sz="2800" i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endParaRPr lang="en-GB" sz="2200" kern="1200" dirty="0">
              <a:solidFill>
                <a:srgbClr val="00B0F0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r>
              <a:rPr lang="fr-FR" sz="2800" i="1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La relation sentimentale entre votre partenaire se porte bien, vous êtes très engagés dans votre vie de couple.....</a:t>
            </a:r>
          </a:p>
          <a:p>
            <a:pPr lvl="0" algn="just">
              <a:buClrTx/>
            </a:pPr>
            <a:endParaRPr lang="fr-FR" sz="2800" i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r>
              <a:rPr lang="fr-FR" sz="2800" i="1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...Que pouvez-vous faire pour conserver les mêmes énergies ?</a:t>
            </a:r>
          </a:p>
          <a:p>
            <a:pPr lvl="0" algn="just">
              <a:buClrTx/>
            </a:pPr>
            <a:endParaRPr lang="fr-FR" sz="2800" i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r>
              <a:rPr lang="fr-FR" sz="2200" kern="1200" dirty="0">
                <a:solidFill>
                  <a:srgbClr val="00B0F0"/>
                </a:solidFill>
                <a:latin typeface="Calibri" panose="020F0502020204030204"/>
                <a:ea typeface="+mn-ea"/>
                <a:cs typeface="+mn-cs"/>
              </a:rPr>
              <a:t>N'hésitez pas à proposer une série d'alternatives / options potentielles. </a:t>
            </a:r>
          </a:p>
          <a:p>
            <a:pPr lvl="0" algn="just">
              <a:buClrTx/>
            </a:pPr>
            <a:endParaRPr lang="en-GB" sz="2200" kern="1200" dirty="0">
              <a:solidFill>
                <a:srgbClr val="00B0F0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4618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g104e1d1c3c9_0_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940" y="0"/>
            <a:ext cx="1435564" cy="1552183"/>
          </a:xfrm>
          <a:prstGeom prst="rect">
            <a:avLst/>
          </a:prstGeom>
          <a:solidFill>
            <a:srgbClr val="00B84F"/>
          </a:solidFill>
          <a:ln>
            <a:noFill/>
          </a:ln>
        </p:spPr>
      </p:pic>
      <p:pic>
        <p:nvPicPr>
          <p:cNvPr id="126" name="Google Shape;126;g104e1d1c3c9_0_6"/>
          <p:cNvPicPr preferRelativeResize="0"/>
          <p:nvPr/>
        </p:nvPicPr>
        <p:blipFill rotWithShape="1">
          <a:blip r:embed="rId4">
            <a:alphaModFix/>
          </a:blip>
          <a:srcRect l="26346" t="4797" b="9"/>
          <a:stretch/>
        </p:blipFill>
        <p:spPr>
          <a:xfrm>
            <a:off x="8999220" y="5978128"/>
            <a:ext cx="3017520" cy="85344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104e1d1c3c9_0_6"/>
          <p:cNvSpPr txBox="1"/>
          <p:nvPr/>
        </p:nvSpPr>
        <p:spPr>
          <a:xfrm>
            <a:off x="1775512" y="312214"/>
            <a:ext cx="8640976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fr-FR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Unité 3 - L'exercice de création de scénarios</a:t>
            </a:r>
          </a:p>
        </p:txBody>
      </p:sp>
      <p:sp>
        <p:nvSpPr>
          <p:cNvPr id="128" name="Google Shape;128;g104e1d1c3c9_0_6"/>
          <p:cNvSpPr txBox="1"/>
          <p:nvPr/>
        </p:nvSpPr>
        <p:spPr>
          <a:xfrm>
            <a:off x="413359" y="6554569"/>
            <a:ext cx="4711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 2020-1-FR01-KA204-079823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10;p3"/>
          <p:cNvSpPr txBox="1"/>
          <p:nvPr/>
        </p:nvSpPr>
        <p:spPr>
          <a:xfrm>
            <a:off x="1648919" y="1237731"/>
            <a:ext cx="9219282" cy="3539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n-GB" sz="2800" b="1" i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3.4 RÉVOLUTION</a:t>
            </a:r>
          </a:p>
          <a:p>
            <a:pPr lvl="0" algn="just"/>
            <a:endParaRPr lang="en-GB" sz="2800" b="1" i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just">
              <a:buClrTx/>
            </a:pP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Au contraire, les scénarios révolutionnaires sont ceux qui perturbent la dynamique et le flux actuels des événements.</a:t>
            </a:r>
          </a:p>
          <a:p>
            <a:pPr lvl="0" algn="just">
              <a:buClrTx/>
            </a:pPr>
            <a:endParaRPr lang="fr-FR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Les actions et décisions révolutionnaires sont conseillées lorsque vous souhaitez générer un changement pour le mieux. </a:t>
            </a:r>
            <a:endParaRPr lang="en-GB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endParaRPr lang="en-GB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6678" y="861314"/>
            <a:ext cx="1393103" cy="123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627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g104e1d1c3c9_0_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940" y="0"/>
            <a:ext cx="1435564" cy="1552183"/>
          </a:xfrm>
          <a:prstGeom prst="rect">
            <a:avLst/>
          </a:prstGeom>
          <a:solidFill>
            <a:srgbClr val="00B84F"/>
          </a:solidFill>
          <a:ln>
            <a:noFill/>
          </a:ln>
        </p:spPr>
      </p:pic>
      <p:pic>
        <p:nvPicPr>
          <p:cNvPr id="126" name="Google Shape;126;g104e1d1c3c9_0_6"/>
          <p:cNvPicPr preferRelativeResize="0"/>
          <p:nvPr/>
        </p:nvPicPr>
        <p:blipFill rotWithShape="1">
          <a:blip r:embed="rId4">
            <a:alphaModFix/>
          </a:blip>
          <a:srcRect l="26346" t="4797" b="9"/>
          <a:stretch/>
        </p:blipFill>
        <p:spPr>
          <a:xfrm>
            <a:off x="8999220" y="5978128"/>
            <a:ext cx="3017520" cy="85344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104e1d1c3c9_0_6"/>
          <p:cNvSpPr txBox="1"/>
          <p:nvPr/>
        </p:nvSpPr>
        <p:spPr>
          <a:xfrm>
            <a:off x="1775512" y="312214"/>
            <a:ext cx="8640976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fr-FR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Unité 3 - L'exercice de création de scénarios</a:t>
            </a:r>
          </a:p>
        </p:txBody>
      </p:sp>
      <p:sp>
        <p:nvSpPr>
          <p:cNvPr id="128" name="Google Shape;128;g104e1d1c3c9_0_6"/>
          <p:cNvSpPr txBox="1"/>
          <p:nvPr/>
        </p:nvSpPr>
        <p:spPr>
          <a:xfrm>
            <a:off x="413359" y="6554569"/>
            <a:ext cx="4711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 2020-1-FR01-KA204-079823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10;p3"/>
          <p:cNvSpPr txBox="1"/>
          <p:nvPr/>
        </p:nvSpPr>
        <p:spPr>
          <a:xfrm>
            <a:off x="1628599" y="1247891"/>
            <a:ext cx="9219282" cy="3447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n-GB" sz="2800" b="1" i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RÉVOLUTION - </a:t>
            </a:r>
            <a:r>
              <a:rPr lang="en-GB" sz="2800" b="1" i="1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exemple</a:t>
            </a:r>
            <a:endParaRPr lang="en-GB" sz="2800" b="1" i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lang="en-GB" sz="2800" b="1" i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just">
              <a:buClrTx/>
            </a:pPr>
            <a:r>
              <a:rPr lang="fr-FR" sz="2800" i="1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Votre fils/fille a de mauvais résultats à l'école...</a:t>
            </a:r>
          </a:p>
          <a:p>
            <a:pPr lvl="0" algn="just">
              <a:buClrTx/>
            </a:pPr>
            <a:endParaRPr lang="fr-FR" sz="2800" i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r>
              <a:rPr lang="fr-FR" sz="2800" i="1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...que pouvez-vous faire pour lui apporter votre soutien ?</a:t>
            </a:r>
            <a:endParaRPr lang="en-GB" sz="2800" i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endParaRPr lang="en-GB" sz="2800" i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r>
              <a:rPr lang="fr-FR" sz="2200" kern="1200" dirty="0">
                <a:solidFill>
                  <a:srgbClr val="00B0F0"/>
                </a:solidFill>
                <a:latin typeface="Calibri" panose="020F0502020204030204"/>
                <a:ea typeface="+mn-ea"/>
                <a:cs typeface="+mn-cs"/>
              </a:rPr>
              <a:t>N'hésitez pas à proposer une série d'alternatives / options potentielles. </a:t>
            </a:r>
          </a:p>
          <a:p>
            <a:pPr lvl="0" algn="just">
              <a:buClrTx/>
            </a:pPr>
            <a:endParaRPr lang="en-GB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9967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g104e1d1c3c9_0_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940" y="0"/>
            <a:ext cx="1435564" cy="1552183"/>
          </a:xfrm>
          <a:prstGeom prst="rect">
            <a:avLst/>
          </a:prstGeom>
          <a:solidFill>
            <a:srgbClr val="00B84F"/>
          </a:solidFill>
          <a:ln>
            <a:noFill/>
          </a:ln>
        </p:spPr>
      </p:pic>
      <p:pic>
        <p:nvPicPr>
          <p:cNvPr id="126" name="Google Shape;126;g104e1d1c3c9_0_6"/>
          <p:cNvPicPr preferRelativeResize="0"/>
          <p:nvPr/>
        </p:nvPicPr>
        <p:blipFill rotWithShape="1">
          <a:blip r:embed="rId4">
            <a:alphaModFix/>
          </a:blip>
          <a:srcRect l="26346" t="4797" b="9"/>
          <a:stretch/>
        </p:blipFill>
        <p:spPr>
          <a:xfrm>
            <a:off x="8999220" y="5978128"/>
            <a:ext cx="3017520" cy="85344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104e1d1c3c9_0_6"/>
          <p:cNvSpPr txBox="1"/>
          <p:nvPr/>
        </p:nvSpPr>
        <p:spPr>
          <a:xfrm>
            <a:off x="1775512" y="312214"/>
            <a:ext cx="8640976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fr-FR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Unité 3 - L'exercice de création de scénarios</a:t>
            </a:r>
          </a:p>
        </p:txBody>
      </p:sp>
      <p:sp>
        <p:nvSpPr>
          <p:cNvPr id="128" name="Google Shape;128;g104e1d1c3c9_0_6"/>
          <p:cNvSpPr txBox="1"/>
          <p:nvPr/>
        </p:nvSpPr>
        <p:spPr>
          <a:xfrm>
            <a:off x="413359" y="6554569"/>
            <a:ext cx="4711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 2020-1-FR01-KA204-079823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10;p3"/>
          <p:cNvSpPr txBox="1"/>
          <p:nvPr/>
        </p:nvSpPr>
        <p:spPr>
          <a:xfrm>
            <a:off x="1648918" y="1237731"/>
            <a:ext cx="10146841" cy="65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n-GB" sz="2800" b="1" i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3.5 CYCLES</a:t>
            </a:r>
          </a:p>
          <a:p>
            <a:pPr lvl="0" algn="just">
              <a:buClrTx/>
            </a:pPr>
            <a:endParaRPr lang="en-GB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Les actions basées sur les cycles impliquent la décision consciente de </a:t>
            </a:r>
            <a:r>
              <a:rPr lang="fr-FR" sz="2800" b="1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NE PAS </a:t>
            </a: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réagir et d'attendre que les choses se produisent. Cela peut sembler une capitulation face aux événements. Mais ce n’est pas nécessairement une mauvaise option lorsque :</a:t>
            </a:r>
          </a:p>
          <a:p>
            <a:pPr marL="457200" lvl="0" indent="-457200" algn="just">
              <a:buClrTx/>
              <a:buFont typeface="Arial" panose="020B0604020202020204" pitchFamily="34" charset="0"/>
              <a:buChar char="•"/>
            </a:pPr>
            <a:endParaRPr lang="fr-FR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marL="457200" lvl="0" indent="-457200" algn="just">
              <a:buClrTx/>
              <a:buFont typeface="Arial" panose="020B0604020202020204" pitchFamily="34" charset="0"/>
              <a:buChar char="•"/>
            </a:pP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Nos décisions pourraient causer plus de dommages que de bénéfices ;</a:t>
            </a:r>
          </a:p>
          <a:p>
            <a:pPr marL="457200" lvl="0" indent="-457200" algn="just">
              <a:buClrTx/>
              <a:buFont typeface="Arial" panose="020B0604020202020204" pitchFamily="34" charset="0"/>
              <a:buChar char="•"/>
            </a:pP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Il n'y a pas assez d'informations pour prendre position ; </a:t>
            </a:r>
          </a:p>
          <a:p>
            <a:pPr marL="457200" lvl="0" indent="-457200" algn="just">
              <a:buClrTx/>
              <a:buFont typeface="Arial" panose="020B0604020202020204" pitchFamily="34" charset="0"/>
              <a:buChar char="•"/>
            </a:pP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Les variables contextuelles sont plus nombreuses que celles sur lesquelles nous pouvons avoir une influence.</a:t>
            </a:r>
          </a:p>
          <a:p>
            <a:pPr marL="457200" lvl="0" indent="-457200" algn="just">
              <a:buClrTx/>
              <a:buFont typeface="Arial" panose="020B0604020202020204" pitchFamily="34" charset="0"/>
              <a:buChar char="•"/>
            </a:pPr>
            <a:endParaRPr lang="fr-FR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marL="457200" lvl="0" indent="-457200" algn="just">
              <a:buClrTx/>
              <a:buFont typeface="Arial" panose="020B0604020202020204" pitchFamily="34" charset="0"/>
              <a:buChar char="•"/>
            </a:pPr>
            <a:endParaRPr lang="en-GB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endParaRPr lang="en-GB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7193" y="927389"/>
            <a:ext cx="1217716" cy="121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742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940" y="0"/>
            <a:ext cx="1435564" cy="1552183"/>
          </a:xfrm>
          <a:prstGeom prst="rect">
            <a:avLst/>
          </a:prstGeom>
          <a:solidFill>
            <a:srgbClr val="00B84F"/>
          </a:solidFill>
          <a:ln>
            <a:noFill/>
          </a:ln>
        </p:spPr>
      </p:pic>
      <p:pic>
        <p:nvPicPr>
          <p:cNvPr id="99" name="Google Shape;99;p2"/>
          <p:cNvPicPr preferRelativeResize="0"/>
          <p:nvPr/>
        </p:nvPicPr>
        <p:blipFill rotWithShape="1">
          <a:blip r:embed="rId4">
            <a:alphaModFix/>
          </a:blip>
          <a:srcRect l="26347" t="4802" r="-1"/>
          <a:stretch/>
        </p:blipFill>
        <p:spPr>
          <a:xfrm>
            <a:off x="8999220" y="5978128"/>
            <a:ext cx="3017520" cy="85344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"/>
          <p:cNvSpPr txBox="1"/>
          <p:nvPr/>
        </p:nvSpPr>
        <p:spPr>
          <a:xfrm>
            <a:off x="3800919" y="404812"/>
            <a:ext cx="5198301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Sommaire</a:t>
            </a:r>
            <a:endParaRPr sz="3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2261886" y="1552183"/>
            <a:ext cx="7668228" cy="4985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lvl="0" indent="-342900" algn="just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chemeClr val="dk1"/>
                </a:solidFill>
                <a:latin typeface="Calibri"/>
                <a:cs typeface="Calibri"/>
              </a:rPr>
              <a:t>Glossaire</a:t>
            </a:r>
          </a:p>
          <a:p>
            <a:pPr marL="342900" lvl="0" indent="-342900" algn="just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chemeClr val="dk1"/>
                </a:solidFill>
                <a:latin typeface="Calibri"/>
                <a:cs typeface="Calibri"/>
              </a:rPr>
              <a:t>Introduction</a:t>
            </a:r>
          </a:p>
          <a:p>
            <a:pPr marL="342900" lvl="0" indent="-342900" algn="just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chemeClr val="dk1"/>
                </a:solidFill>
                <a:latin typeface="Calibri"/>
                <a:cs typeface="Calibri"/>
              </a:rPr>
              <a:t>Unité 1 - A propos de la création de scénarios</a:t>
            </a:r>
          </a:p>
          <a:p>
            <a:pPr marL="342900" lvl="0" indent="-342900" algn="just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chemeClr val="dk1"/>
                </a:solidFill>
                <a:latin typeface="Calibri"/>
                <a:cs typeface="Calibri"/>
              </a:rPr>
              <a:t>Unité 2 - Résultats d'apprentissage</a:t>
            </a:r>
          </a:p>
          <a:p>
            <a:pPr lvl="0" algn="just">
              <a:buClr>
                <a:schemeClr val="dk1"/>
              </a:buClr>
              <a:buSzPts val="2000"/>
            </a:pPr>
            <a:r>
              <a:rPr lang="fr-FR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	2.1 Pensée critique et analytique </a:t>
            </a:r>
          </a:p>
          <a:p>
            <a:pPr lvl="0" algn="just">
              <a:buClr>
                <a:schemeClr val="dk1"/>
              </a:buClr>
              <a:buSzPts val="2000"/>
            </a:pPr>
            <a:r>
              <a:rPr lang="fr-FR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	2.2 Résolution de problèmes</a:t>
            </a:r>
          </a:p>
          <a:p>
            <a:pPr lvl="0" algn="just">
              <a:buClr>
                <a:schemeClr val="dk1"/>
              </a:buClr>
              <a:buSzPts val="2000"/>
            </a:pPr>
            <a:r>
              <a:rPr lang="fr-FR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	2.3 Créativité</a:t>
            </a:r>
          </a:p>
          <a:p>
            <a:pPr lvl="0" algn="just">
              <a:buClr>
                <a:schemeClr val="dk1"/>
              </a:buClr>
              <a:buSzPts val="2000"/>
            </a:pPr>
            <a:r>
              <a:rPr lang="fr-FR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	2.4 Réactivité cognitive</a:t>
            </a:r>
          </a:p>
          <a:p>
            <a:pPr lvl="0" algn="just">
              <a:buClr>
                <a:schemeClr val="dk1"/>
              </a:buClr>
              <a:buSzPts val="2000"/>
            </a:pPr>
            <a:r>
              <a:rPr lang="fr-FR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	2.5 Pensée créative </a:t>
            </a:r>
          </a:p>
          <a:p>
            <a:pPr marL="342900" lvl="0" indent="-342900" algn="just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chemeClr val="dk1"/>
                </a:solidFill>
                <a:latin typeface="Calibri"/>
                <a:cs typeface="Calibri"/>
              </a:rPr>
              <a:t>Unité 3 - L'exercice de création de scénarios</a:t>
            </a:r>
          </a:p>
          <a:p>
            <a:pPr lvl="0" algn="just">
              <a:buClr>
                <a:schemeClr val="dk1"/>
              </a:buClr>
              <a:buSzPts val="2000"/>
            </a:pPr>
            <a:r>
              <a:rPr lang="fr-FR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	3.1 Comment définir un scénario</a:t>
            </a:r>
          </a:p>
          <a:p>
            <a:pPr lvl="0" algn="just">
              <a:buClr>
                <a:schemeClr val="dk1"/>
              </a:buClr>
              <a:buSzPts val="2000"/>
            </a:pPr>
            <a:r>
              <a:rPr lang="fr-FR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	3.2 Une taxonomie des scénarios</a:t>
            </a:r>
          </a:p>
          <a:p>
            <a:pPr lvl="0" algn="just">
              <a:buClr>
                <a:schemeClr val="dk1"/>
              </a:buClr>
              <a:buSzPts val="2000"/>
            </a:pPr>
            <a:r>
              <a:rPr lang="fr-FR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	3.3 Évolution</a:t>
            </a:r>
          </a:p>
          <a:p>
            <a:pPr lvl="0" algn="just">
              <a:buClr>
                <a:schemeClr val="dk1"/>
              </a:buClr>
              <a:buSzPts val="2000"/>
            </a:pPr>
            <a:r>
              <a:rPr lang="fr-FR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	3.4 Révolution</a:t>
            </a:r>
          </a:p>
          <a:p>
            <a:pPr lvl="0" algn="just">
              <a:buClr>
                <a:schemeClr val="dk1"/>
              </a:buClr>
              <a:buSzPts val="2000"/>
            </a:pPr>
            <a:r>
              <a:rPr lang="fr-FR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	3.5 Cycles</a:t>
            </a:r>
          </a:p>
          <a:p>
            <a:pPr lvl="0" algn="just">
              <a:buClr>
                <a:schemeClr val="dk1"/>
              </a:buClr>
              <a:buSzPts val="2000"/>
            </a:pPr>
            <a:r>
              <a:rPr lang="fr-FR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	3.6 Planification à long terme</a:t>
            </a:r>
            <a:endParaRPr lang="en-US" sz="1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g104e1d1c3c9_0_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940" y="0"/>
            <a:ext cx="1435564" cy="1552183"/>
          </a:xfrm>
          <a:prstGeom prst="rect">
            <a:avLst/>
          </a:prstGeom>
          <a:solidFill>
            <a:srgbClr val="00B84F"/>
          </a:solidFill>
          <a:ln>
            <a:noFill/>
          </a:ln>
        </p:spPr>
      </p:pic>
      <p:pic>
        <p:nvPicPr>
          <p:cNvPr id="126" name="Google Shape;126;g104e1d1c3c9_0_6"/>
          <p:cNvPicPr preferRelativeResize="0"/>
          <p:nvPr/>
        </p:nvPicPr>
        <p:blipFill rotWithShape="1">
          <a:blip r:embed="rId4">
            <a:alphaModFix/>
          </a:blip>
          <a:srcRect l="26346" t="4797" b="9"/>
          <a:stretch/>
        </p:blipFill>
        <p:spPr>
          <a:xfrm>
            <a:off x="8999220" y="5978128"/>
            <a:ext cx="3017520" cy="85344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104e1d1c3c9_0_6"/>
          <p:cNvSpPr txBox="1"/>
          <p:nvPr/>
        </p:nvSpPr>
        <p:spPr>
          <a:xfrm>
            <a:off x="1775512" y="312214"/>
            <a:ext cx="8640976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fr-FR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Unité 3 - L'exercice de création de scénarios</a:t>
            </a:r>
          </a:p>
        </p:txBody>
      </p:sp>
      <p:sp>
        <p:nvSpPr>
          <p:cNvPr id="128" name="Google Shape;128;g104e1d1c3c9_0_6"/>
          <p:cNvSpPr txBox="1"/>
          <p:nvPr/>
        </p:nvSpPr>
        <p:spPr>
          <a:xfrm>
            <a:off x="413359" y="6554569"/>
            <a:ext cx="4711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 2020-1-FR01-KA204-079823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10;p3"/>
          <p:cNvSpPr txBox="1"/>
          <p:nvPr/>
        </p:nvSpPr>
        <p:spPr>
          <a:xfrm>
            <a:off x="1618439" y="1258051"/>
            <a:ext cx="9219282" cy="4308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n-GB" sz="2800" b="1" i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CYCLES – </a:t>
            </a:r>
            <a:r>
              <a:rPr lang="en-GB" sz="2800" b="1" i="1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exemple</a:t>
            </a:r>
            <a:endParaRPr lang="en-GB" sz="2800" b="1" i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lang="en-GB" sz="2800" b="1" i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just">
              <a:buClrTx/>
            </a:pPr>
            <a:r>
              <a:rPr lang="fr-FR" sz="2800" i="1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Vos collègues de l'équipe reçoivent la nouvelle d'une promotion mais le département RH reste silencieux sur votre cas...</a:t>
            </a:r>
          </a:p>
          <a:p>
            <a:pPr lvl="0" algn="just">
              <a:buClrTx/>
            </a:pPr>
            <a:endParaRPr lang="fr-FR" sz="2800" i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r>
              <a:rPr lang="fr-FR" sz="2800" i="1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...comment réagissez-vous à cela ?</a:t>
            </a:r>
          </a:p>
          <a:p>
            <a:pPr lvl="0" algn="just">
              <a:buClrTx/>
            </a:pPr>
            <a:endParaRPr lang="en-GB" sz="2800" i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r>
              <a:rPr lang="fr-FR" sz="2200" kern="1200" dirty="0">
                <a:solidFill>
                  <a:srgbClr val="00B0F0"/>
                </a:solidFill>
                <a:latin typeface="Calibri" panose="020F0502020204030204"/>
              </a:rPr>
              <a:t>N'hésitez pas à proposer une série d'alternatives / options potentielles. </a:t>
            </a:r>
          </a:p>
          <a:p>
            <a:pPr lvl="0" algn="just">
              <a:buClrTx/>
            </a:pPr>
            <a:endParaRPr lang="en-GB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460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g104e1d1c3c9_0_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940" y="0"/>
            <a:ext cx="1435564" cy="1552183"/>
          </a:xfrm>
          <a:prstGeom prst="rect">
            <a:avLst/>
          </a:prstGeom>
          <a:solidFill>
            <a:srgbClr val="00B84F"/>
          </a:solidFill>
          <a:ln>
            <a:noFill/>
          </a:ln>
        </p:spPr>
      </p:pic>
      <p:pic>
        <p:nvPicPr>
          <p:cNvPr id="126" name="Google Shape;126;g104e1d1c3c9_0_6"/>
          <p:cNvPicPr preferRelativeResize="0"/>
          <p:nvPr/>
        </p:nvPicPr>
        <p:blipFill rotWithShape="1">
          <a:blip r:embed="rId4">
            <a:alphaModFix/>
          </a:blip>
          <a:srcRect l="26346" t="4797" b="9"/>
          <a:stretch/>
        </p:blipFill>
        <p:spPr>
          <a:xfrm>
            <a:off x="8999220" y="5978128"/>
            <a:ext cx="3017520" cy="85344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104e1d1c3c9_0_6"/>
          <p:cNvSpPr txBox="1"/>
          <p:nvPr/>
        </p:nvSpPr>
        <p:spPr>
          <a:xfrm>
            <a:off x="1775512" y="312214"/>
            <a:ext cx="8640976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fr-FR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Unité 3 - L'exercice de création de scénarios</a:t>
            </a:r>
          </a:p>
        </p:txBody>
      </p:sp>
      <p:sp>
        <p:nvSpPr>
          <p:cNvPr id="128" name="Google Shape;128;g104e1d1c3c9_0_6"/>
          <p:cNvSpPr txBox="1"/>
          <p:nvPr/>
        </p:nvSpPr>
        <p:spPr>
          <a:xfrm>
            <a:off x="413359" y="6554569"/>
            <a:ext cx="4711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 2020-1-FR01-KA204-079823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10;p3"/>
          <p:cNvSpPr txBox="1"/>
          <p:nvPr/>
        </p:nvSpPr>
        <p:spPr>
          <a:xfrm>
            <a:off x="1648919" y="1237731"/>
            <a:ext cx="9219282" cy="4401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n-GB" sz="2800" b="1" i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3.6 PLANIFICATION A LONG TERME </a:t>
            </a:r>
          </a:p>
          <a:p>
            <a:pPr lvl="0" algn="just">
              <a:buClrTx/>
            </a:pPr>
            <a:endParaRPr lang="en-GB" sz="2800" kern="1200" dirty="0">
              <a:solidFill>
                <a:srgbClr val="0070C0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Comme le terme l'indique, les décisions à long terme sont celles qui visent à générer un impact à long terme.</a:t>
            </a:r>
          </a:p>
          <a:p>
            <a:pPr lvl="0" algn="just">
              <a:buClrTx/>
            </a:pPr>
            <a:endParaRPr lang="fr-FR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Les actions et les décisions de ce type sont conçues pour rester cohérentes et conformes à la conception d'une "image plus grande" qui n'est pas nécessairement perceptible dans le présent. Typique - mais pas exclusif - des décisions d'investissement. </a:t>
            </a:r>
            <a:endParaRPr lang="en-GB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7710" y="980657"/>
            <a:ext cx="1360658" cy="1171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5820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g104e1d1c3c9_0_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940" y="0"/>
            <a:ext cx="1435564" cy="1552183"/>
          </a:xfrm>
          <a:prstGeom prst="rect">
            <a:avLst/>
          </a:prstGeom>
          <a:solidFill>
            <a:srgbClr val="00B84F"/>
          </a:solidFill>
          <a:ln>
            <a:noFill/>
          </a:ln>
        </p:spPr>
      </p:pic>
      <p:pic>
        <p:nvPicPr>
          <p:cNvPr id="126" name="Google Shape;126;g104e1d1c3c9_0_6"/>
          <p:cNvPicPr preferRelativeResize="0"/>
          <p:nvPr/>
        </p:nvPicPr>
        <p:blipFill rotWithShape="1">
          <a:blip r:embed="rId4">
            <a:alphaModFix/>
          </a:blip>
          <a:srcRect l="26346" t="4797" b="9"/>
          <a:stretch/>
        </p:blipFill>
        <p:spPr>
          <a:xfrm>
            <a:off x="8999220" y="5978128"/>
            <a:ext cx="3017520" cy="85344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104e1d1c3c9_0_6"/>
          <p:cNvSpPr txBox="1"/>
          <p:nvPr/>
        </p:nvSpPr>
        <p:spPr>
          <a:xfrm>
            <a:off x="1775512" y="312214"/>
            <a:ext cx="8640976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fr-FR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Unité 3 - L'exercice de création de scénarios</a:t>
            </a:r>
          </a:p>
        </p:txBody>
      </p:sp>
      <p:sp>
        <p:nvSpPr>
          <p:cNvPr id="128" name="Google Shape;128;g104e1d1c3c9_0_6"/>
          <p:cNvSpPr txBox="1"/>
          <p:nvPr/>
        </p:nvSpPr>
        <p:spPr>
          <a:xfrm>
            <a:off x="413359" y="6554569"/>
            <a:ext cx="4711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 2020-1-FR01-KA204-079823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10;p3"/>
          <p:cNvSpPr txBox="1"/>
          <p:nvPr/>
        </p:nvSpPr>
        <p:spPr>
          <a:xfrm>
            <a:off x="1628599" y="1258051"/>
            <a:ext cx="9219282" cy="5170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n-GB" sz="2800" b="1" i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PLANIFICATION A LONG TERME - </a:t>
            </a:r>
            <a:r>
              <a:rPr lang="en-GB" sz="2800" b="1" i="1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exemple</a:t>
            </a:r>
            <a:endParaRPr lang="en-GB" sz="2800" b="1" i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just">
              <a:buClrTx/>
            </a:pPr>
            <a:endParaRPr lang="en-GB" sz="2800" i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r>
              <a:rPr lang="fr-FR" sz="2800" i="1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Vous venez de recevoir un don généreux de la part d'un membre de votre famille....</a:t>
            </a:r>
          </a:p>
          <a:p>
            <a:pPr lvl="0" algn="just">
              <a:buClrTx/>
            </a:pPr>
            <a:endParaRPr lang="fr-FR" sz="2800" i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r>
              <a:rPr lang="fr-FR" sz="2800" i="1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...Préférez-vous investir cet argent dans l'or (faible risque / marge de profit régulière mais faible) ou dans les crypto-monnaies (forte volatilité / risque élevé / marge de profit élevée) ? </a:t>
            </a:r>
            <a:endParaRPr lang="en-GB" sz="2800" i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endParaRPr lang="en-GB" sz="2800" i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r>
              <a:rPr lang="fr-FR" sz="2200" kern="1200" dirty="0">
                <a:solidFill>
                  <a:srgbClr val="00B0F0"/>
                </a:solidFill>
                <a:latin typeface="Calibri" panose="020F0502020204030204"/>
              </a:rPr>
              <a:t>N'hésitez pas à proposer une série d'alternatives / options potentielles. </a:t>
            </a:r>
          </a:p>
          <a:p>
            <a:pPr lvl="0" algn="just">
              <a:buClrTx/>
            </a:pPr>
            <a:endParaRPr lang="en-GB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51905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56332" y="6411907"/>
            <a:ext cx="2235668" cy="44609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4" name="Google Shape;134;p5"/>
          <p:cNvGrpSpPr/>
          <p:nvPr/>
        </p:nvGrpSpPr>
        <p:grpSpPr>
          <a:xfrm>
            <a:off x="756206" y="2457229"/>
            <a:ext cx="5526117" cy="1609362"/>
            <a:chOff x="2700401" y="2189779"/>
            <a:chExt cx="5526117" cy="1609362"/>
          </a:xfrm>
        </p:grpSpPr>
        <p:sp>
          <p:nvSpPr>
            <p:cNvPr id="135" name="Google Shape;135;p5"/>
            <p:cNvSpPr txBox="1"/>
            <p:nvPr/>
          </p:nvSpPr>
          <p:spPr>
            <a:xfrm>
              <a:off x="3377077" y="3207860"/>
              <a:ext cx="4849441" cy="4480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 algn="just">
                <a:buSzPts val="1800"/>
              </a:pPr>
              <a:r>
                <a:rPr lang="fr-FR" sz="1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Visitez notre site web et jouez à des mini-jeux </a:t>
              </a:r>
              <a:r>
                <a:rPr lang="fr-FR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:</a:t>
              </a:r>
            </a:p>
            <a:p>
              <a:pPr lvl="0" algn="just">
                <a:buSzPts val="1800"/>
              </a:pPr>
              <a:r>
                <a:rPr lang="fr-FR" sz="1800" u="sng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https://diskproject.eu/</a:t>
              </a: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28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Merriweather Sans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5"/>
            <p:cNvSpPr/>
            <p:nvPr/>
          </p:nvSpPr>
          <p:spPr>
            <a:xfrm>
              <a:off x="2700401" y="3258408"/>
              <a:ext cx="540733" cy="540733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46EA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7" name="Google Shape;137;p5"/>
            <p:cNvPicPr preferRelativeResize="0"/>
            <p:nvPr/>
          </p:nvPicPr>
          <p:blipFill rotWithShape="1">
            <a:blip r:embed="rId5">
              <a:alphaModFix/>
            </a:blip>
            <a:srcRect l="8912" t="77879" r="4724" b="-4081"/>
            <a:stretch/>
          </p:blipFill>
          <p:spPr>
            <a:xfrm>
              <a:off x="2751826" y="3313847"/>
              <a:ext cx="477838" cy="466929"/>
            </a:xfrm>
            <a:prstGeom prst="ellipse">
              <a:avLst/>
            </a:prstGeom>
            <a:noFill/>
            <a:ln>
              <a:noFill/>
            </a:ln>
          </p:spPr>
        </p:pic>
        <p:sp>
          <p:nvSpPr>
            <p:cNvPr id="138" name="Google Shape;138;p5"/>
            <p:cNvSpPr/>
            <p:nvPr/>
          </p:nvSpPr>
          <p:spPr>
            <a:xfrm>
              <a:off x="2772912" y="2189779"/>
              <a:ext cx="540733" cy="540733"/>
            </a:xfrm>
            <a:prstGeom prst="ellipse">
              <a:avLst/>
            </a:prstGeom>
            <a:solidFill>
              <a:srgbClr val="833C0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46EA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9" name="Google Shape;139;p5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2882942" y="2265294"/>
              <a:ext cx="320675" cy="3206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41" name="Google Shape;141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08791" y="0"/>
            <a:ext cx="1435564" cy="1552183"/>
          </a:xfrm>
          <a:prstGeom prst="rect">
            <a:avLst/>
          </a:prstGeom>
          <a:solidFill>
            <a:srgbClr val="00B84F"/>
          </a:solidFill>
          <a:ln>
            <a:noFill/>
          </a:ln>
        </p:spPr>
      </p:pic>
      <p:sp>
        <p:nvSpPr>
          <p:cNvPr id="142" name="Google Shape;142;p5"/>
          <p:cNvSpPr txBox="1"/>
          <p:nvPr/>
        </p:nvSpPr>
        <p:spPr>
          <a:xfrm>
            <a:off x="308791" y="6581001"/>
            <a:ext cx="471181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 2020-1-FR01-KA204-079823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5"/>
          <p:cNvSpPr txBox="1"/>
          <p:nvPr/>
        </p:nvSpPr>
        <p:spPr>
          <a:xfrm>
            <a:off x="1432882" y="2420911"/>
            <a:ext cx="5218404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fr-F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Ecrivez-vous un courriel : </a:t>
            </a:r>
          </a:p>
          <a:p>
            <a:pPr lvl="0" algn="just"/>
            <a:r>
              <a:rPr lang="fr-FR" sz="18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disk-project@googlegroups.com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" name="Google Shape;144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429737" y="2277299"/>
            <a:ext cx="5312779" cy="3541854"/>
          </a:xfrm>
          <a:prstGeom prst="teardrop">
            <a:avLst>
              <a:gd name="adj" fmla="val 89345"/>
            </a:avLst>
          </a:prstGeom>
          <a:noFill/>
          <a:ln>
            <a:noFill/>
          </a:ln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39197CDC-806E-4520-A032-AE547C820DAC}"/>
              </a:ext>
            </a:extLst>
          </p:cNvPr>
          <p:cNvSpPr txBox="1"/>
          <p:nvPr/>
        </p:nvSpPr>
        <p:spPr>
          <a:xfrm>
            <a:off x="2441991" y="523002"/>
            <a:ext cx="79754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0B84F"/>
                </a:solidFill>
              </a:rPr>
              <a:t>Vous avez atteint la fin de ce cours, félicitations !</a:t>
            </a:r>
          </a:p>
          <a:p>
            <a:pPr algn="ctr"/>
            <a:endParaRPr lang="fr-FR" sz="2800" b="1" dirty="0">
              <a:solidFill>
                <a:srgbClr val="00B84F"/>
              </a:solidFill>
            </a:endParaRPr>
          </a:p>
          <a:p>
            <a:pPr algn="ctr"/>
            <a:r>
              <a:rPr lang="fr-FR" sz="2000" b="1" dirty="0"/>
              <a:t>Restons en contact !</a:t>
            </a:r>
            <a:endParaRPr lang="fr-FR" sz="3200" b="1" dirty="0">
              <a:solidFill>
                <a:srgbClr val="00B84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3" descr="Doctors doing medical research on human brain and testing blood samples. Free Vector"/>
          <p:cNvPicPr preferRelativeResize="0"/>
          <p:nvPr/>
        </p:nvPicPr>
        <p:blipFill rotWithShape="1">
          <a:blip r:embed="rId3">
            <a:alphaModFix/>
          </a:blip>
          <a:srcRect l="8001" t="6021" r="9336" b="5203"/>
          <a:stretch/>
        </p:blipFill>
        <p:spPr>
          <a:xfrm>
            <a:off x="655529" y="3429000"/>
            <a:ext cx="4943605" cy="3402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1940" y="0"/>
            <a:ext cx="1435564" cy="1552183"/>
          </a:xfrm>
          <a:prstGeom prst="rect">
            <a:avLst/>
          </a:prstGeom>
          <a:solidFill>
            <a:srgbClr val="00B84F"/>
          </a:solidFill>
          <a:ln>
            <a:noFill/>
          </a:ln>
        </p:spPr>
      </p:pic>
      <p:pic>
        <p:nvPicPr>
          <p:cNvPr id="108" name="Google Shape;108;p3"/>
          <p:cNvPicPr preferRelativeResize="0"/>
          <p:nvPr/>
        </p:nvPicPr>
        <p:blipFill rotWithShape="1">
          <a:blip r:embed="rId5">
            <a:alphaModFix/>
          </a:blip>
          <a:srcRect l="26347" t="4802" r="-1"/>
          <a:stretch/>
        </p:blipFill>
        <p:spPr>
          <a:xfrm>
            <a:off x="8999220" y="5978128"/>
            <a:ext cx="3017520" cy="85344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3"/>
          <p:cNvSpPr txBox="1"/>
          <p:nvPr/>
        </p:nvSpPr>
        <p:spPr>
          <a:xfrm>
            <a:off x="3951962" y="312214"/>
            <a:ext cx="5198301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fr-FR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Description et objectifs</a:t>
            </a:r>
          </a:p>
        </p:txBody>
      </p:sp>
      <p:sp>
        <p:nvSpPr>
          <p:cNvPr id="110" name="Google Shape;110;p3"/>
          <p:cNvSpPr txBox="1"/>
          <p:nvPr/>
        </p:nvSpPr>
        <p:spPr>
          <a:xfrm>
            <a:off x="2032000" y="1287607"/>
            <a:ext cx="8991600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fr-FR" sz="2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Dans ce module, les apprenants auront l'occasion d'expérimenter et de se familiariser avec une technique très bénéfique pour leurs fonctions exécutives.</a:t>
            </a:r>
          </a:p>
          <a:p>
            <a:pPr lvl="0" algn="just"/>
            <a:endParaRPr lang="fr-FR" sz="20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lang="fr-FR" sz="2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Nous parlerons de la création de scénarios et de la manière dont cette compétence peut mieux aider les apprenants à naviguer dans leurs écosystèmes sociaux et relationnels quotidiens. </a:t>
            </a:r>
            <a:endParaRPr sz="20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3"/>
          <p:cNvSpPr txBox="1"/>
          <p:nvPr/>
        </p:nvSpPr>
        <p:spPr>
          <a:xfrm>
            <a:off x="6506540" y="3452792"/>
            <a:ext cx="4985360" cy="2462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fr-FR" sz="2000" dirty="0">
                <a:solidFill>
                  <a:schemeClr val="dk1"/>
                </a:solidFill>
                <a:latin typeface="Calibri"/>
                <a:cs typeface="Calibri"/>
              </a:rPr>
              <a:t>À la fin de ce module, vous serez en mesure de vous familiariser un peu plus avec votre :</a:t>
            </a:r>
          </a:p>
          <a:p>
            <a:pPr lvl="0" algn="just"/>
            <a:endParaRPr lang="fr-FR" sz="2000" dirty="0">
              <a:solidFill>
                <a:schemeClr val="dk1"/>
              </a:solidFill>
              <a:latin typeface="Calibri"/>
              <a:cs typeface="Calibri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dk1"/>
                </a:solidFill>
                <a:latin typeface="Calibri"/>
                <a:cs typeface="Calibri"/>
              </a:rPr>
              <a:t>raisonnement 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dk1"/>
                </a:solidFill>
                <a:latin typeface="Calibri"/>
                <a:cs typeface="Calibri"/>
              </a:rPr>
              <a:t>esprit critique 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dk1"/>
                </a:solidFill>
                <a:latin typeface="Calibri"/>
                <a:cs typeface="Calibri"/>
              </a:rPr>
              <a:t>sentiment d'auto-efficacité.</a:t>
            </a:r>
          </a:p>
          <a:p>
            <a:pPr marR="0" lvl="0" algn="just" rtl="0">
              <a:spcBef>
                <a:spcPts val="0"/>
              </a:spcBef>
              <a:spcAft>
                <a:spcPts val="0"/>
              </a:spcAft>
            </a:pP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940" y="0"/>
            <a:ext cx="1435564" cy="1552183"/>
          </a:xfrm>
          <a:prstGeom prst="rect">
            <a:avLst/>
          </a:prstGeom>
          <a:solidFill>
            <a:srgbClr val="00B84F"/>
          </a:solidFill>
          <a:ln>
            <a:noFill/>
          </a:ln>
        </p:spPr>
      </p:pic>
      <p:pic>
        <p:nvPicPr>
          <p:cNvPr id="117" name="Google Shape;117;p4"/>
          <p:cNvPicPr preferRelativeResize="0"/>
          <p:nvPr/>
        </p:nvPicPr>
        <p:blipFill rotWithShape="1">
          <a:blip r:embed="rId4">
            <a:alphaModFix/>
          </a:blip>
          <a:srcRect l="26347" t="4802" r="-1"/>
          <a:stretch/>
        </p:blipFill>
        <p:spPr>
          <a:xfrm>
            <a:off x="8999220" y="5978128"/>
            <a:ext cx="3017520" cy="85344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4"/>
          <p:cNvSpPr txBox="1"/>
          <p:nvPr/>
        </p:nvSpPr>
        <p:spPr>
          <a:xfrm>
            <a:off x="3375764" y="271574"/>
            <a:ext cx="5774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Glossaire</a:t>
            </a:r>
            <a:endParaRPr sz="3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4"/>
          <p:cNvSpPr txBox="1"/>
          <p:nvPr/>
        </p:nvSpPr>
        <p:spPr>
          <a:xfrm>
            <a:off x="413359" y="6554569"/>
            <a:ext cx="471181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 2020-1-FR01-KA204-079823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20" name="Google Shape;120;p4"/>
          <p:cNvGraphicFramePr/>
          <p:nvPr>
            <p:extLst>
              <p:ext uri="{D42A27DB-BD31-4B8C-83A1-F6EECF244321}">
                <p14:modId xmlns:p14="http://schemas.microsoft.com/office/powerpoint/2010/main" val="770335200"/>
              </p:ext>
            </p:extLst>
          </p:nvPr>
        </p:nvGraphicFramePr>
        <p:xfrm>
          <a:off x="1716704" y="973441"/>
          <a:ext cx="9521537" cy="5200864"/>
        </p:xfrm>
        <a:graphic>
          <a:graphicData uri="http://schemas.openxmlformats.org/drawingml/2006/table">
            <a:tbl>
              <a:tblPr>
                <a:noFill/>
                <a:tableStyleId>{D8A7F3B0-D828-473F-A7AA-0DDA3139FFC6}</a:tableStyleId>
              </a:tblPr>
              <a:tblGrid>
                <a:gridCol w="1879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41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24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700" b="1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Terme</a:t>
                      </a:r>
                      <a:endParaRPr sz="1700" b="1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rgbClr val="00B84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700" b="1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Définition</a:t>
                      </a:r>
                      <a:endParaRPr sz="1700" b="1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rgbClr val="00B8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640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noProof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Créativité</a:t>
                      </a:r>
                      <a:endParaRPr lang="en-US" sz="1200" b="1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FR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 créativité est le plus souvent définie comme la capacité à proposer quelque chose de nouveau, d'innovant et d'inattendu. Dans le contexte de l'élaboration de scénarios, la créativité fait également référence à la capacité d'une personne à :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Regarder les choses sous de multiples angles,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Trouver de nouvelles significations aux événements et à la façon d'agir des gens,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Donner de nouveaux objectifs à ses actions.</a:t>
                      </a:r>
                      <a:endParaRPr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788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Pensée critique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 pensée critique, nous entendons l'action subconsciente sur laquelle nous nous appuyons tous pour :</a:t>
                      </a:r>
                    </a:p>
                    <a:p>
                      <a:pPr marL="3429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comprendre notre environnement (collecter des informations externes) </a:t>
                      </a:r>
                    </a:p>
                    <a:p>
                      <a:pPr marL="3429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traiter l'information (élaborer la source et la nature des entrées)</a:t>
                      </a:r>
                    </a:p>
                    <a:p>
                      <a:pPr marL="3429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formuler des réponses cognitives et comportementales (générer un résultat).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214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noProof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Résolution</a:t>
                      </a:r>
                      <a:r>
                        <a:rPr lang="en-US" sz="1200" b="1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n-US" sz="1200" b="1" noProof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problèmes</a:t>
                      </a:r>
                      <a:endParaRPr lang="en-US" sz="1200" b="1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 résolution de problèmes comprend une série de réponses cognitives et comportementales proactives que nous mettons en œuvre pour surmonter une situation désagréable.</a:t>
                      </a:r>
                    </a:p>
                    <a:p>
                      <a:pPr marL="3429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Évaluer le besoin sous-jacent (c'est-à-dire le problème)</a:t>
                      </a:r>
                    </a:p>
                    <a:p>
                      <a:pPr marL="3429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Comprendre la dynamique de cause à effet (c.-à-d. les variables contextuelles)</a:t>
                      </a:r>
                    </a:p>
                    <a:p>
                      <a:pPr marL="3429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Générer une solution cohérente (c.-à-d. une contre-mesure)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64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noProof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Prise</a:t>
                      </a:r>
                      <a:r>
                        <a:rPr lang="en-US" sz="1200" b="1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n-US" sz="1200" b="1" noProof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décision</a:t>
                      </a:r>
                      <a:endParaRPr lang="en-US" sz="1200" b="1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 processus menant à la formulation de décisions et d'actions cohérentes. </a:t>
                      </a:r>
                      <a:endParaRPr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64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Conception créative</a:t>
                      </a:r>
                      <a:endParaRPr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Selon une définition commune, la conception créative est une méthode de gestion de l'innovation qui consiste à stimuler les idées qui génèrent de la valeur. 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84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Pensée </a:t>
                      </a:r>
                      <a:r>
                        <a:rPr lang="en-US" sz="1200" b="1" noProof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analytique</a:t>
                      </a:r>
                      <a:r>
                        <a:rPr lang="en-US" sz="1200" b="1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 capacité d'extrapoler des informations significatives à partir d'un scénario de résolution de problèmes, d'identifier les éléments-clés pertinents pour élaborer des solutions pratiques.</a:t>
                      </a:r>
                      <a:endParaRPr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g104e1d1c3c9_0_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940" y="0"/>
            <a:ext cx="1435564" cy="1552183"/>
          </a:xfrm>
          <a:prstGeom prst="rect">
            <a:avLst/>
          </a:prstGeom>
          <a:solidFill>
            <a:srgbClr val="00B84F"/>
          </a:solidFill>
          <a:ln>
            <a:noFill/>
          </a:ln>
        </p:spPr>
      </p:pic>
      <p:pic>
        <p:nvPicPr>
          <p:cNvPr id="126" name="Google Shape;126;g104e1d1c3c9_0_6"/>
          <p:cNvPicPr preferRelativeResize="0"/>
          <p:nvPr/>
        </p:nvPicPr>
        <p:blipFill rotWithShape="1">
          <a:blip r:embed="rId4">
            <a:alphaModFix/>
          </a:blip>
          <a:srcRect l="26346" t="4797" b="9"/>
          <a:stretch/>
        </p:blipFill>
        <p:spPr>
          <a:xfrm>
            <a:off x="8999220" y="5978128"/>
            <a:ext cx="3017520" cy="85344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104e1d1c3c9_0_6"/>
          <p:cNvSpPr txBox="1"/>
          <p:nvPr/>
        </p:nvSpPr>
        <p:spPr>
          <a:xfrm>
            <a:off x="1775512" y="312214"/>
            <a:ext cx="8640976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fr-FR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Unité 1 - A propos de la création de scénarios</a:t>
            </a:r>
          </a:p>
        </p:txBody>
      </p:sp>
      <p:sp>
        <p:nvSpPr>
          <p:cNvPr id="128" name="Google Shape;128;g104e1d1c3c9_0_6"/>
          <p:cNvSpPr txBox="1"/>
          <p:nvPr/>
        </p:nvSpPr>
        <p:spPr>
          <a:xfrm>
            <a:off x="413359" y="6554569"/>
            <a:ext cx="4711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 2020-1-FR01-KA204-079823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10;p3"/>
          <p:cNvSpPr txBox="1"/>
          <p:nvPr/>
        </p:nvSpPr>
        <p:spPr>
          <a:xfrm>
            <a:off x="1750519" y="1420611"/>
            <a:ext cx="9219282" cy="4401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fr-FR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création de scénarios (également appelée "pensée par scénarios" et "analyse de scénarios") est une méthode issue du renseignement militaire. </a:t>
            </a:r>
          </a:p>
          <a:p>
            <a:pPr lvl="0" algn="just"/>
            <a:endParaRPr lang="fr-FR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lang="fr-FR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entreprises et les organisations ont commencé à s'en servir pour définir et réfléchir à des plans stratégiques à long terme.</a:t>
            </a:r>
          </a:p>
          <a:p>
            <a:pPr lvl="0" algn="just"/>
            <a:endParaRPr lang="fr-FR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lang="fr-FR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Ces dernières années, la création de scénarios est devenue assez courant, même dans d'autres sciences sociales.</a:t>
            </a:r>
            <a:endParaRPr lang="en-GB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g104e1d1c3c9_0_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940" y="0"/>
            <a:ext cx="1435564" cy="1552183"/>
          </a:xfrm>
          <a:prstGeom prst="rect">
            <a:avLst/>
          </a:prstGeom>
          <a:solidFill>
            <a:srgbClr val="00B84F"/>
          </a:solidFill>
          <a:ln>
            <a:noFill/>
          </a:ln>
        </p:spPr>
      </p:pic>
      <p:pic>
        <p:nvPicPr>
          <p:cNvPr id="126" name="Google Shape;126;g104e1d1c3c9_0_6"/>
          <p:cNvPicPr preferRelativeResize="0"/>
          <p:nvPr/>
        </p:nvPicPr>
        <p:blipFill rotWithShape="1">
          <a:blip r:embed="rId4">
            <a:alphaModFix/>
          </a:blip>
          <a:srcRect l="26346" t="4797" b="9"/>
          <a:stretch/>
        </p:blipFill>
        <p:spPr>
          <a:xfrm>
            <a:off x="8999220" y="5978128"/>
            <a:ext cx="3017520" cy="85344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104e1d1c3c9_0_6"/>
          <p:cNvSpPr txBox="1"/>
          <p:nvPr/>
        </p:nvSpPr>
        <p:spPr>
          <a:xfrm>
            <a:off x="1775512" y="312214"/>
            <a:ext cx="8640976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fr-FR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Unité 1 - A propos de la création de scénarios</a:t>
            </a:r>
          </a:p>
        </p:txBody>
      </p:sp>
      <p:sp>
        <p:nvSpPr>
          <p:cNvPr id="128" name="Google Shape;128;g104e1d1c3c9_0_6"/>
          <p:cNvSpPr txBox="1"/>
          <p:nvPr/>
        </p:nvSpPr>
        <p:spPr>
          <a:xfrm>
            <a:off x="413359" y="6554569"/>
            <a:ext cx="4711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 2020-1-FR01-KA204-079823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10;p3"/>
          <p:cNvSpPr txBox="1"/>
          <p:nvPr/>
        </p:nvSpPr>
        <p:spPr>
          <a:xfrm>
            <a:off x="1770839" y="1278371"/>
            <a:ext cx="9219282" cy="4832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fr-FR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création de scénarios implique des capacités cognitives sophistiquées qui aident les gens à anticiper et à comprendre des futurs plausibles, leurs résultats les plus probables et les moyens adéquats d'aborder ces scénarios alternatifs d'un point de vue comportemental.</a:t>
            </a:r>
          </a:p>
          <a:p>
            <a:pPr lvl="0" algn="just"/>
            <a:endParaRPr lang="fr-FR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lang="fr-FR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particulier dans le domaine de la psychologie (psychothérapie), la création de scénarios est utilisée par les professionnels pour aider les gens à développer leur confiance en soi, leur efficacité personnelle et leur conscience individuelle.</a:t>
            </a:r>
            <a:endParaRPr lang="en-GB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7291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g104e1d1c3c9_0_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940" y="0"/>
            <a:ext cx="1435564" cy="1552183"/>
          </a:xfrm>
          <a:prstGeom prst="rect">
            <a:avLst/>
          </a:prstGeom>
          <a:solidFill>
            <a:srgbClr val="00B84F"/>
          </a:solidFill>
          <a:ln>
            <a:noFill/>
          </a:ln>
        </p:spPr>
      </p:pic>
      <p:pic>
        <p:nvPicPr>
          <p:cNvPr id="126" name="Google Shape;126;g104e1d1c3c9_0_6"/>
          <p:cNvPicPr preferRelativeResize="0"/>
          <p:nvPr/>
        </p:nvPicPr>
        <p:blipFill rotWithShape="1">
          <a:blip r:embed="rId4">
            <a:alphaModFix/>
          </a:blip>
          <a:srcRect l="26346" t="4797" b="9"/>
          <a:stretch/>
        </p:blipFill>
        <p:spPr>
          <a:xfrm>
            <a:off x="8999220" y="5978128"/>
            <a:ext cx="3017520" cy="85344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104e1d1c3c9_0_6"/>
          <p:cNvSpPr txBox="1"/>
          <p:nvPr/>
        </p:nvSpPr>
        <p:spPr>
          <a:xfrm>
            <a:off x="1775512" y="312214"/>
            <a:ext cx="8640976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Unité</a:t>
            </a: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2 - </a:t>
            </a:r>
            <a:r>
              <a:rPr lang="en-US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Résultats</a:t>
            </a: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d'apprentissage</a:t>
            </a:r>
            <a:endParaRPr lang="en-US" sz="3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104e1d1c3c9_0_6"/>
          <p:cNvSpPr txBox="1"/>
          <p:nvPr/>
        </p:nvSpPr>
        <p:spPr>
          <a:xfrm>
            <a:off x="413359" y="6554569"/>
            <a:ext cx="4711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 2020-1-FR01-KA204-079823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10;p3"/>
          <p:cNvSpPr txBox="1"/>
          <p:nvPr/>
        </p:nvSpPr>
        <p:spPr>
          <a:xfrm>
            <a:off x="1720039" y="1755891"/>
            <a:ext cx="9219282" cy="3970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fr-FR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L'exercice de création de scénarios peut être utilisé pour renforcer votre :  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fr-FR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Pensée critique (ou analytique)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Résolution de problèmes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Créativité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Réactivité cognitive aux stimuli émotionnels et spatiaux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Conception créative</a:t>
            </a:r>
            <a:endParaRPr lang="en-GB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lang="en-GB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5107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g104e1d1c3c9_0_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940" y="0"/>
            <a:ext cx="1435564" cy="1552183"/>
          </a:xfrm>
          <a:prstGeom prst="rect">
            <a:avLst/>
          </a:prstGeom>
          <a:solidFill>
            <a:srgbClr val="00B84F"/>
          </a:solidFill>
          <a:ln>
            <a:noFill/>
          </a:ln>
        </p:spPr>
      </p:pic>
      <p:pic>
        <p:nvPicPr>
          <p:cNvPr id="126" name="Google Shape;126;g104e1d1c3c9_0_6"/>
          <p:cNvPicPr preferRelativeResize="0"/>
          <p:nvPr/>
        </p:nvPicPr>
        <p:blipFill rotWithShape="1">
          <a:blip r:embed="rId4">
            <a:alphaModFix/>
          </a:blip>
          <a:srcRect l="26346" t="4797" b="9"/>
          <a:stretch/>
        </p:blipFill>
        <p:spPr>
          <a:xfrm>
            <a:off x="8999220" y="5978128"/>
            <a:ext cx="3017520" cy="85344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104e1d1c3c9_0_6"/>
          <p:cNvSpPr txBox="1"/>
          <p:nvPr/>
        </p:nvSpPr>
        <p:spPr>
          <a:xfrm>
            <a:off x="1775512" y="312214"/>
            <a:ext cx="8640976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Unité</a:t>
            </a: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2 - </a:t>
            </a:r>
            <a:r>
              <a:rPr lang="en-US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Résultats</a:t>
            </a: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d'apprentissage</a:t>
            </a:r>
            <a:endParaRPr lang="en-US" sz="3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104e1d1c3c9_0_6"/>
          <p:cNvSpPr txBox="1"/>
          <p:nvPr/>
        </p:nvSpPr>
        <p:spPr>
          <a:xfrm>
            <a:off x="413359" y="6554569"/>
            <a:ext cx="4711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 2020-1-FR01-KA204-079823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10;p3"/>
          <p:cNvSpPr txBox="1"/>
          <p:nvPr/>
        </p:nvSpPr>
        <p:spPr>
          <a:xfrm>
            <a:off x="1679399" y="1237731"/>
            <a:ext cx="9219282" cy="4832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fr-FR" sz="2800" b="1" i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2.1 Pensée critique (et analytique) </a:t>
            </a:r>
          </a:p>
          <a:p>
            <a:pPr lvl="0" algn="just"/>
            <a:endParaRPr lang="en-GB" sz="2800" b="1" i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just">
              <a:buClrTx/>
            </a:pP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Par pensée critique, nous entendons cette action subconsciente sur laquelle nous nous appuyons tous pour :</a:t>
            </a:r>
          </a:p>
          <a:p>
            <a:pPr lvl="0" algn="just">
              <a:buClrTx/>
            </a:pPr>
            <a:endParaRPr lang="en-GB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marL="514350" lvl="0" indent="-514350" algn="just">
              <a:buClrTx/>
              <a:buFont typeface="+mj-lt"/>
              <a:buAutoNum type="arabicPeriod"/>
            </a:pP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Comprendre notre environnement (</a:t>
            </a:r>
            <a:r>
              <a:rPr lang="fr-FR" sz="2800" b="1" kern="12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collecte d'informations externes</a:t>
            </a: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) ;</a:t>
            </a:r>
          </a:p>
          <a:p>
            <a:pPr marL="514350" lvl="0" indent="-514350" algn="just">
              <a:buClrTx/>
              <a:buFont typeface="+mj-lt"/>
              <a:buAutoNum type="arabicPeriod"/>
            </a:pP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Traiter l'information (</a:t>
            </a:r>
            <a:r>
              <a:rPr lang="fr-FR" sz="2800" b="1" kern="12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déterminer la source et la nature des entrées</a:t>
            </a: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) ;</a:t>
            </a:r>
          </a:p>
          <a:p>
            <a:pPr marL="514350" lvl="0" indent="-514350" algn="just">
              <a:buClrTx/>
              <a:buFont typeface="+mj-lt"/>
              <a:buAutoNum type="arabicPeriod"/>
            </a:pP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Formuler des réponses cognitives et comportementales (</a:t>
            </a:r>
            <a:r>
              <a:rPr lang="fr-FR" sz="2800" b="1" kern="12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générer un résultat</a:t>
            </a: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).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95759" y="543710"/>
            <a:ext cx="624442" cy="1568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105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g104e1d1c3c9_0_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940" y="0"/>
            <a:ext cx="1435564" cy="1552183"/>
          </a:xfrm>
          <a:prstGeom prst="rect">
            <a:avLst/>
          </a:prstGeom>
          <a:solidFill>
            <a:srgbClr val="00B84F"/>
          </a:solidFill>
          <a:ln>
            <a:noFill/>
          </a:ln>
        </p:spPr>
      </p:pic>
      <p:pic>
        <p:nvPicPr>
          <p:cNvPr id="126" name="Google Shape;126;g104e1d1c3c9_0_6"/>
          <p:cNvPicPr preferRelativeResize="0"/>
          <p:nvPr/>
        </p:nvPicPr>
        <p:blipFill rotWithShape="1">
          <a:blip r:embed="rId4">
            <a:alphaModFix/>
          </a:blip>
          <a:srcRect l="26346" t="4797" b="9"/>
          <a:stretch/>
        </p:blipFill>
        <p:spPr>
          <a:xfrm>
            <a:off x="8999220" y="5978128"/>
            <a:ext cx="3017520" cy="85344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104e1d1c3c9_0_6"/>
          <p:cNvSpPr txBox="1"/>
          <p:nvPr/>
        </p:nvSpPr>
        <p:spPr>
          <a:xfrm>
            <a:off x="1775512" y="312214"/>
            <a:ext cx="8640976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Unité</a:t>
            </a: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2 - </a:t>
            </a:r>
            <a:r>
              <a:rPr lang="en-US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Résultats</a:t>
            </a: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d'apprentissage</a:t>
            </a:r>
            <a:endParaRPr lang="en-US" sz="3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104e1d1c3c9_0_6"/>
          <p:cNvSpPr txBox="1"/>
          <p:nvPr/>
        </p:nvSpPr>
        <p:spPr>
          <a:xfrm>
            <a:off x="413359" y="6554569"/>
            <a:ext cx="4711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 2020-1-FR01-KA204-079823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10;p3"/>
          <p:cNvSpPr txBox="1"/>
          <p:nvPr/>
        </p:nvSpPr>
        <p:spPr>
          <a:xfrm>
            <a:off x="1679399" y="1237731"/>
            <a:ext cx="9219282" cy="5693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n-GB" sz="2800" b="1" i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2.2 </a:t>
            </a:r>
            <a:r>
              <a:rPr lang="en-GB" sz="2800" b="1" i="1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Résolution</a:t>
            </a:r>
            <a:r>
              <a:rPr lang="en-GB" sz="2800" b="1" i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GB" sz="2800" b="1" i="1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problèmes</a:t>
            </a:r>
            <a:r>
              <a:rPr lang="en-GB" sz="2800" b="1" i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GB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marL="514350" lvl="0" indent="-514350" algn="just">
              <a:buClrTx/>
              <a:buFont typeface="+mj-lt"/>
              <a:buAutoNum type="arabicPeriod"/>
            </a:pPr>
            <a:endParaRPr lang="en-GB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La résolution de problèmes comprend une série de réponses cognitives et comportementales proactives que nous mettons en œuvre pour surmonter une situation désagréable. La résolution de problèmes commence par :</a:t>
            </a:r>
          </a:p>
          <a:p>
            <a:pPr lvl="0" algn="just">
              <a:buClrTx/>
            </a:pPr>
            <a:endParaRPr lang="fr-FR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marL="514350" lvl="0" indent="-514350" algn="just">
              <a:buClrTx/>
              <a:buFont typeface="+mj-lt"/>
              <a:buAutoNum type="arabicPeriod"/>
            </a:pP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Évaluer le besoin sous-jacent (c'est-à-dire </a:t>
            </a:r>
            <a:r>
              <a:rPr lang="fr-FR" sz="2800" b="1" kern="12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le problème</a:t>
            </a: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) ;</a:t>
            </a:r>
          </a:p>
          <a:p>
            <a:pPr marL="514350" lvl="0" indent="-514350" algn="just">
              <a:buClrTx/>
              <a:buFont typeface="+mj-lt"/>
              <a:buAutoNum type="arabicPeriod"/>
            </a:pP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Comprendre la dynamique de cause à effet (</a:t>
            </a: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</a:rPr>
              <a:t>c'est-à-dire</a:t>
            </a: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</a:t>
            </a:r>
            <a:r>
              <a:rPr lang="fr-FR" sz="2800" b="1" kern="12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les variables contextuelles</a:t>
            </a: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) ;</a:t>
            </a:r>
          </a:p>
          <a:p>
            <a:pPr marL="514350" lvl="0" indent="-514350" algn="just">
              <a:buClrTx/>
              <a:buFont typeface="+mj-lt"/>
              <a:buAutoNum type="arabicPeriod"/>
            </a:pP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Générer une solution cohérente (c'est-à-dire </a:t>
            </a:r>
            <a:r>
              <a:rPr lang="fr-FR" sz="2800" b="1" kern="12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une contre-mesure</a:t>
            </a:r>
            <a:r>
              <a:rPr lang="fr-FR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).</a:t>
            </a:r>
            <a:endParaRPr lang="en-GB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just">
              <a:buClrTx/>
            </a:pPr>
            <a:endParaRPr lang="en-GB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32898" y="719387"/>
            <a:ext cx="1783195" cy="1340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186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</TotalTime>
  <Words>1737</Words>
  <Application>Microsoft Office PowerPoint</Application>
  <PresentationFormat>Grand écran</PresentationFormat>
  <Paragraphs>218</Paragraphs>
  <Slides>23</Slides>
  <Notes>23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7" baseType="lpstr">
      <vt:lpstr>Arial</vt:lpstr>
      <vt:lpstr>Calibri</vt:lpstr>
      <vt:lpstr>Merriweather Sans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Noémie Govindin</dc:creator>
  <cp:lastModifiedBy>Alice</cp:lastModifiedBy>
  <cp:revision>39</cp:revision>
  <dcterms:created xsi:type="dcterms:W3CDTF">2021-04-29T13:43:45Z</dcterms:created>
  <dcterms:modified xsi:type="dcterms:W3CDTF">2022-03-01T10:47:32Z</dcterms:modified>
</cp:coreProperties>
</file>