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6" r:id="rId4"/>
    <p:sldId id="258" r:id="rId5"/>
    <p:sldId id="270" r:id="rId6"/>
    <p:sldId id="272" r:id="rId7"/>
    <p:sldId id="273" r:id="rId8"/>
    <p:sldId id="274" r:id="rId9"/>
    <p:sldId id="271" r:id="rId10"/>
    <p:sldId id="275" r:id="rId11"/>
    <p:sldId id="276" r:id="rId12"/>
    <p:sldId id="277" r:id="rId13"/>
    <p:sldId id="269"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4F"/>
    <a:srgbClr val="60D391"/>
    <a:srgbClr val="DFF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2" d="100"/>
          <a:sy n="62" d="100"/>
        </p:scale>
        <p:origin x="4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7E56C-3FA7-49E3-BDC4-867C4504F0A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D708344A-8F9F-4E0D-9C8D-8C78E5174A84}">
      <dgm:prSet phldrT="[Testo]" custT="1"/>
      <dgm:spPr>
        <a:solidFill>
          <a:srgbClr val="00B84F"/>
        </a:solidFill>
      </dgm:spPr>
      <dgm:t>
        <a:bodyPr/>
        <a:lstStyle/>
        <a:p>
          <a:r>
            <a:rPr lang="it-IT" sz="2000" b="1" dirty="0"/>
            <a:t>1. </a:t>
          </a:r>
          <a:r>
            <a:rPr lang="it-IT" sz="2000" b="1" dirty="0" err="1"/>
            <a:t>Introduction</a:t>
          </a:r>
          <a:endParaRPr lang="it-IT" sz="2000" b="1" dirty="0"/>
        </a:p>
      </dgm:t>
    </dgm:pt>
    <dgm:pt modelId="{F4C6FBBD-D379-49EE-B440-DF28BE0C005A}" type="parTrans" cxnId="{2E784094-43E7-45BF-AE6B-AE72564309B0}">
      <dgm:prSet/>
      <dgm:spPr/>
      <dgm:t>
        <a:bodyPr/>
        <a:lstStyle/>
        <a:p>
          <a:endParaRPr lang="it-IT"/>
        </a:p>
      </dgm:t>
    </dgm:pt>
    <dgm:pt modelId="{F6B6FE7C-AD80-453F-A06C-D3E68EFC941D}" type="sibTrans" cxnId="{2E784094-43E7-45BF-AE6B-AE72564309B0}">
      <dgm:prSet/>
      <dgm:spPr/>
      <dgm:t>
        <a:bodyPr/>
        <a:lstStyle/>
        <a:p>
          <a:endParaRPr lang="it-IT"/>
        </a:p>
      </dgm:t>
    </dgm:pt>
    <dgm:pt modelId="{67852CD6-C1BD-4604-8DE5-666AFDB4595C}">
      <dgm:prSet phldrT="[Testo]" custT="1"/>
      <dgm:spPr>
        <a:solidFill>
          <a:srgbClr val="00B84F"/>
        </a:solidFill>
      </dgm:spPr>
      <dgm:t>
        <a:bodyPr/>
        <a:lstStyle/>
        <a:p>
          <a:r>
            <a:rPr lang="it-IT" sz="2000" b="1" dirty="0"/>
            <a:t>2. </a:t>
          </a:r>
          <a:r>
            <a:rPr lang="fr-FR" sz="2000" b="1" dirty="0"/>
            <a:t>Les bienfaits de l'art pour l'attention</a:t>
          </a:r>
          <a:endParaRPr lang="it-IT" sz="2000" b="1" dirty="0"/>
        </a:p>
      </dgm:t>
    </dgm:pt>
    <dgm:pt modelId="{463E16FD-7CA7-4284-9303-CEB47A0A997D}" type="parTrans" cxnId="{31F0125B-AA72-4494-BE1D-CEB1B46E0F75}">
      <dgm:prSet/>
      <dgm:spPr/>
      <dgm:t>
        <a:bodyPr/>
        <a:lstStyle/>
        <a:p>
          <a:endParaRPr lang="it-IT"/>
        </a:p>
      </dgm:t>
    </dgm:pt>
    <dgm:pt modelId="{8C6728CC-ADD3-490C-AF2F-734CA8F106F1}" type="sibTrans" cxnId="{31F0125B-AA72-4494-BE1D-CEB1B46E0F75}">
      <dgm:prSet/>
      <dgm:spPr/>
      <dgm:t>
        <a:bodyPr/>
        <a:lstStyle/>
        <a:p>
          <a:endParaRPr lang="it-IT"/>
        </a:p>
      </dgm:t>
    </dgm:pt>
    <dgm:pt modelId="{2B1475D2-8F5D-4BAA-98C6-277B43D59885}">
      <dgm:prSet phldrT="[Testo]" custT="1"/>
      <dgm:spPr>
        <a:solidFill>
          <a:srgbClr val="00B84F"/>
        </a:solidFill>
      </dgm:spPr>
      <dgm:t>
        <a:bodyPr/>
        <a:lstStyle/>
        <a:p>
          <a:r>
            <a:rPr lang="it-IT" sz="2000" b="1" dirty="0"/>
            <a:t>3. </a:t>
          </a:r>
          <a:r>
            <a:rPr lang="fr-FR" sz="2000" b="1" dirty="0"/>
            <a:t>Les bienfaits de la médiation pour l'attention</a:t>
          </a:r>
          <a:endParaRPr lang="it-IT" sz="2000" b="1" dirty="0"/>
        </a:p>
      </dgm:t>
    </dgm:pt>
    <dgm:pt modelId="{5E75A0C2-22BB-4625-BD9D-F6BC4E7DF0AD}" type="parTrans" cxnId="{657A0445-30B2-4B7F-BC27-51934F9F478E}">
      <dgm:prSet/>
      <dgm:spPr/>
      <dgm:t>
        <a:bodyPr/>
        <a:lstStyle/>
        <a:p>
          <a:endParaRPr lang="it-IT"/>
        </a:p>
      </dgm:t>
    </dgm:pt>
    <dgm:pt modelId="{A4ACAAEF-8835-43FA-86EB-917412F5C901}" type="sibTrans" cxnId="{657A0445-30B2-4B7F-BC27-51934F9F478E}">
      <dgm:prSet/>
      <dgm:spPr/>
      <dgm:t>
        <a:bodyPr/>
        <a:lstStyle/>
        <a:p>
          <a:endParaRPr lang="it-IT"/>
        </a:p>
      </dgm:t>
    </dgm:pt>
    <dgm:pt modelId="{1E5AA7D7-D940-4166-96F0-B30D4C2FE1F1}" type="pres">
      <dgm:prSet presAssocID="{9F17E56C-3FA7-49E3-BDC4-867C4504F0A6}" presName="linear" presStyleCnt="0">
        <dgm:presLayoutVars>
          <dgm:dir/>
          <dgm:animLvl val="lvl"/>
          <dgm:resizeHandles val="exact"/>
        </dgm:presLayoutVars>
      </dgm:prSet>
      <dgm:spPr/>
    </dgm:pt>
    <dgm:pt modelId="{C096CB59-4821-48CD-8278-5914C6A58635}" type="pres">
      <dgm:prSet presAssocID="{D708344A-8F9F-4E0D-9C8D-8C78E5174A84}" presName="parentLin" presStyleCnt="0"/>
      <dgm:spPr/>
    </dgm:pt>
    <dgm:pt modelId="{2F8A84DA-519C-4EFD-91DA-EEB02F033F78}" type="pres">
      <dgm:prSet presAssocID="{D708344A-8F9F-4E0D-9C8D-8C78E5174A84}" presName="parentLeftMargin" presStyleLbl="node1" presStyleIdx="0" presStyleCnt="3"/>
      <dgm:spPr/>
    </dgm:pt>
    <dgm:pt modelId="{A82B1EDD-DCA3-4A4C-93F8-9525D21EDD5C}" type="pres">
      <dgm:prSet presAssocID="{D708344A-8F9F-4E0D-9C8D-8C78E5174A84}" presName="parentText" presStyleLbl="node1" presStyleIdx="0" presStyleCnt="3">
        <dgm:presLayoutVars>
          <dgm:chMax val="0"/>
          <dgm:bulletEnabled val="1"/>
        </dgm:presLayoutVars>
      </dgm:prSet>
      <dgm:spPr/>
    </dgm:pt>
    <dgm:pt modelId="{65880F47-7636-41FB-B14B-BE5671F65CB3}" type="pres">
      <dgm:prSet presAssocID="{D708344A-8F9F-4E0D-9C8D-8C78E5174A84}" presName="negativeSpace" presStyleCnt="0"/>
      <dgm:spPr/>
    </dgm:pt>
    <dgm:pt modelId="{35DB5587-EDEC-48D8-8E72-2904B62F60F0}" type="pres">
      <dgm:prSet presAssocID="{D708344A-8F9F-4E0D-9C8D-8C78E5174A84}" presName="childText" presStyleLbl="conFgAcc1" presStyleIdx="0" presStyleCnt="3">
        <dgm:presLayoutVars>
          <dgm:bulletEnabled val="1"/>
        </dgm:presLayoutVars>
      </dgm:prSet>
      <dgm:spPr>
        <a:ln>
          <a:solidFill>
            <a:srgbClr val="00B84F"/>
          </a:solidFill>
        </a:ln>
      </dgm:spPr>
    </dgm:pt>
    <dgm:pt modelId="{3CA8995F-F547-4D86-90B0-88836043079A}" type="pres">
      <dgm:prSet presAssocID="{F6B6FE7C-AD80-453F-A06C-D3E68EFC941D}" presName="spaceBetweenRectangles" presStyleCnt="0"/>
      <dgm:spPr/>
    </dgm:pt>
    <dgm:pt modelId="{355E3382-385B-4D3F-B7F4-59219D5C0E16}" type="pres">
      <dgm:prSet presAssocID="{67852CD6-C1BD-4604-8DE5-666AFDB4595C}" presName="parentLin" presStyleCnt="0"/>
      <dgm:spPr/>
    </dgm:pt>
    <dgm:pt modelId="{ACFB93A0-9F0F-4B0B-BC77-F681C87D2725}" type="pres">
      <dgm:prSet presAssocID="{67852CD6-C1BD-4604-8DE5-666AFDB4595C}" presName="parentLeftMargin" presStyleLbl="node1" presStyleIdx="0" presStyleCnt="3"/>
      <dgm:spPr/>
    </dgm:pt>
    <dgm:pt modelId="{A6345C35-07AA-4A0F-8753-AC5695B43C95}" type="pres">
      <dgm:prSet presAssocID="{67852CD6-C1BD-4604-8DE5-666AFDB4595C}" presName="parentText" presStyleLbl="node1" presStyleIdx="1" presStyleCnt="3">
        <dgm:presLayoutVars>
          <dgm:chMax val="0"/>
          <dgm:bulletEnabled val="1"/>
        </dgm:presLayoutVars>
      </dgm:prSet>
      <dgm:spPr/>
    </dgm:pt>
    <dgm:pt modelId="{A7117840-17CA-409D-AE87-538A39854E53}" type="pres">
      <dgm:prSet presAssocID="{67852CD6-C1BD-4604-8DE5-666AFDB4595C}" presName="negativeSpace" presStyleCnt="0"/>
      <dgm:spPr/>
    </dgm:pt>
    <dgm:pt modelId="{BD245E7F-9C67-4CC3-B768-5814BE9DC1DB}" type="pres">
      <dgm:prSet presAssocID="{67852CD6-C1BD-4604-8DE5-666AFDB4595C}" presName="childText" presStyleLbl="conFgAcc1" presStyleIdx="1" presStyleCnt="3">
        <dgm:presLayoutVars>
          <dgm:bulletEnabled val="1"/>
        </dgm:presLayoutVars>
      </dgm:prSet>
      <dgm:spPr>
        <a:ln>
          <a:solidFill>
            <a:srgbClr val="00B84F"/>
          </a:solidFill>
        </a:ln>
      </dgm:spPr>
    </dgm:pt>
    <dgm:pt modelId="{4E136E46-1F2C-44D2-9E11-5C83D5B4B06D}" type="pres">
      <dgm:prSet presAssocID="{8C6728CC-ADD3-490C-AF2F-734CA8F106F1}" presName="spaceBetweenRectangles" presStyleCnt="0"/>
      <dgm:spPr/>
    </dgm:pt>
    <dgm:pt modelId="{96FF2CA4-7BA7-4891-B5E9-439020F79DEA}" type="pres">
      <dgm:prSet presAssocID="{2B1475D2-8F5D-4BAA-98C6-277B43D59885}" presName="parentLin" presStyleCnt="0"/>
      <dgm:spPr/>
    </dgm:pt>
    <dgm:pt modelId="{222637D6-EF32-40C8-9036-C4B2B2C5436C}" type="pres">
      <dgm:prSet presAssocID="{2B1475D2-8F5D-4BAA-98C6-277B43D59885}" presName="parentLeftMargin" presStyleLbl="node1" presStyleIdx="1" presStyleCnt="3"/>
      <dgm:spPr/>
    </dgm:pt>
    <dgm:pt modelId="{A7A6AFD1-CC36-4A7F-B81C-CF79DBF2BF20}" type="pres">
      <dgm:prSet presAssocID="{2B1475D2-8F5D-4BAA-98C6-277B43D59885}" presName="parentText" presStyleLbl="node1" presStyleIdx="2" presStyleCnt="3">
        <dgm:presLayoutVars>
          <dgm:chMax val="0"/>
          <dgm:bulletEnabled val="1"/>
        </dgm:presLayoutVars>
      </dgm:prSet>
      <dgm:spPr/>
    </dgm:pt>
    <dgm:pt modelId="{E633EA61-155A-4834-8F98-F87737B65828}" type="pres">
      <dgm:prSet presAssocID="{2B1475D2-8F5D-4BAA-98C6-277B43D59885}" presName="negativeSpace" presStyleCnt="0"/>
      <dgm:spPr/>
    </dgm:pt>
    <dgm:pt modelId="{3AD4949A-0D92-46CF-B311-CE1738A60C18}" type="pres">
      <dgm:prSet presAssocID="{2B1475D2-8F5D-4BAA-98C6-277B43D59885}" presName="childText" presStyleLbl="conFgAcc1" presStyleIdx="2" presStyleCnt="3">
        <dgm:presLayoutVars>
          <dgm:bulletEnabled val="1"/>
        </dgm:presLayoutVars>
      </dgm:prSet>
      <dgm:spPr>
        <a:ln>
          <a:solidFill>
            <a:srgbClr val="00B84F"/>
          </a:solidFill>
        </a:ln>
      </dgm:spPr>
    </dgm:pt>
  </dgm:ptLst>
  <dgm:cxnLst>
    <dgm:cxn modelId="{AF7BBF0D-50BA-486C-A93F-D4AB7FF907BF}" type="presOf" srcId="{D708344A-8F9F-4E0D-9C8D-8C78E5174A84}" destId="{A82B1EDD-DCA3-4A4C-93F8-9525D21EDD5C}" srcOrd="1" destOrd="0" presId="urn:microsoft.com/office/officeart/2005/8/layout/list1"/>
    <dgm:cxn modelId="{7434A01E-D21B-4015-8339-4F145330D7D1}" type="presOf" srcId="{67852CD6-C1BD-4604-8DE5-666AFDB4595C}" destId="{A6345C35-07AA-4A0F-8753-AC5695B43C95}" srcOrd="1" destOrd="0" presId="urn:microsoft.com/office/officeart/2005/8/layout/list1"/>
    <dgm:cxn modelId="{B5C93031-D8A4-471D-B85F-DC6A17466FCB}" type="presOf" srcId="{9F17E56C-3FA7-49E3-BDC4-867C4504F0A6}" destId="{1E5AA7D7-D940-4166-96F0-B30D4C2FE1F1}" srcOrd="0" destOrd="0" presId="urn:microsoft.com/office/officeart/2005/8/layout/list1"/>
    <dgm:cxn modelId="{31F0125B-AA72-4494-BE1D-CEB1B46E0F75}" srcId="{9F17E56C-3FA7-49E3-BDC4-867C4504F0A6}" destId="{67852CD6-C1BD-4604-8DE5-666AFDB4595C}" srcOrd="1" destOrd="0" parTransId="{463E16FD-7CA7-4284-9303-CEB47A0A997D}" sibTransId="{8C6728CC-ADD3-490C-AF2F-734CA8F106F1}"/>
    <dgm:cxn modelId="{48655342-5585-490F-8A3D-DA52412FF65C}" type="presOf" srcId="{D708344A-8F9F-4E0D-9C8D-8C78E5174A84}" destId="{2F8A84DA-519C-4EFD-91DA-EEB02F033F78}" srcOrd="0" destOrd="0" presId="urn:microsoft.com/office/officeart/2005/8/layout/list1"/>
    <dgm:cxn modelId="{657A0445-30B2-4B7F-BC27-51934F9F478E}" srcId="{9F17E56C-3FA7-49E3-BDC4-867C4504F0A6}" destId="{2B1475D2-8F5D-4BAA-98C6-277B43D59885}" srcOrd="2" destOrd="0" parTransId="{5E75A0C2-22BB-4625-BD9D-F6BC4E7DF0AD}" sibTransId="{A4ACAAEF-8835-43FA-86EB-917412F5C901}"/>
    <dgm:cxn modelId="{69BBB57D-B556-4DFE-B58E-36914EA554D2}" type="presOf" srcId="{2B1475D2-8F5D-4BAA-98C6-277B43D59885}" destId="{A7A6AFD1-CC36-4A7F-B81C-CF79DBF2BF20}" srcOrd="1" destOrd="0" presId="urn:microsoft.com/office/officeart/2005/8/layout/list1"/>
    <dgm:cxn modelId="{2E784094-43E7-45BF-AE6B-AE72564309B0}" srcId="{9F17E56C-3FA7-49E3-BDC4-867C4504F0A6}" destId="{D708344A-8F9F-4E0D-9C8D-8C78E5174A84}" srcOrd="0" destOrd="0" parTransId="{F4C6FBBD-D379-49EE-B440-DF28BE0C005A}" sibTransId="{F6B6FE7C-AD80-453F-A06C-D3E68EFC941D}"/>
    <dgm:cxn modelId="{C9537D98-0484-406A-923A-EFCCCAECF404}" type="presOf" srcId="{67852CD6-C1BD-4604-8DE5-666AFDB4595C}" destId="{ACFB93A0-9F0F-4B0B-BC77-F681C87D2725}" srcOrd="0" destOrd="0" presId="urn:microsoft.com/office/officeart/2005/8/layout/list1"/>
    <dgm:cxn modelId="{E0ADF3FA-D6FF-4928-9046-4BBDD9A426F3}" type="presOf" srcId="{2B1475D2-8F5D-4BAA-98C6-277B43D59885}" destId="{222637D6-EF32-40C8-9036-C4B2B2C5436C}" srcOrd="0" destOrd="0" presId="urn:microsoft.com/office/officeart/2005/8/layout/list1"/>
    <dgm:cxn modelId="{2F15C3FC-33F8-4364-8DCC-31E776F8C079}" type="presParOf" srcId="{1E5AA7D7-D940-4166-96F0-B30D4C2FE1F1}" destId="{C096CB59-4821-48CD-8278-5914C6A58635}" srcOrd="0" destOrd="0" presId="urn:microsoft.com/office/officeart/2005/8/layout/list1"/>
    <dgm:cxn modelId="{D6466774-6E32-41B3-843D-D1BC1A102D16}" type="presParOf" srcId="{C096CB59-4821-48CD-8278-5914C6A58635}" destId="{2F8A84DA-519C-4EFD-91DA-EEB02F033F78}" srcOrd="0" destOrd="0" presId="urn:microsoft.com/office/officeart/2005/8/layout/list1"/>
    <dgm:cxn modelId="{D05E0379-CC63-4557-B4C1-367E2C2DB4C2}" type="presParOf" srcId="{C096CB59-4821-48CD-8278-5914C6A58635}" destId="{A82B1EDD-DCA3-4A4C-93F8-9525D21EDD5C}" srcOrd="1" destOrd="0" presId="urn:microsoft.com/office/officeart/2005/8/layout/list1"/>
    <dgm:cxn modelId="{BE4069D2-B890-4398-BD19-84EB6279F3DA}" type="presParOf" srcId="{1E5AA7D7-D940-4166-96F0-B30D4C2FE1F1}" destId="{65880F47-7636-41FB-B14B-BE5671F65CB3}" srcOrd="1" destOrd="0" presId="urn:microsoft.com/office/officeart/2005/8/layout/list1"/>
    <dgm:cxn modelId="{E65BC32B-03A7-47C5-9002-45BF95275150}" type="presParOf" srcId="{1E5AA7D7-D940-4166-96F0-B30D4C2FE1F1}" destId="{35DB5587-EDEC-48D8-8E72-2904B62F60F0}" srcOrd="2" destOrd="0" presId="urn:microsoft.com/office/officeart/2005/8/layout/list1"/>
    <dgm:cxn modelId="{F65E9E0E-6F28-4282-8443-9F10F636C4C9}" type="presParOf" srcId="{1E5AA7D7-D940-4166-96F0-B30D4C2FE1F1}" destId="{3CA8995F-F547-4D86-90B0-88836043079A}" srcOrd="3" destOrd="0" presId="urn:microsoft.com/office/officeart/2005/8/layout/list1"/>
    <dgm:cxn modelId="{89162F3D-3B56-43EC-9AF9-B8D1786522B7}" type="presParOf" srcId="{1E5AA7D7-D940-4166-96F0-B30D4C2FE1F1}" destId="{355E3382-385B-4D3F-B7F4-59219D5C0E16}" srcOrd="4" destOrd="0" presId="urn:microsoft.com/office/officeart/2005/8/layout/list1"/>
    <dgm:cxn modelId="{B1087ACC-E5DE-4EC1-9116-613DAAA72221}" type="presParOf" srcId="{355E3382-385B-4D3F-B7F4-59219D5C0E16}" destId="{ACFB93A0-9F0F-4B0B-BC77-F681C87D2725}" srcOrd="0" destOrd="0" presId="urn:microsoft.com/office/officeart/2005/8/layout/list1"/>
    <dgm:cxn modelId="{2561D091-4D26-48F7-B794-4B68AE9C777B}" type="presParOf" srcId="{355E3382-385B-4D3F-B7F4-59219D5C0E16}" destId="{A6345C35-07AA-4A0F-8753-AC5695B43C95}" srcOrd="1" destOrd="0" presId="urn:microsoft.com/office/officeart/2005/8/layout/list1"/>
    <dgm:cxn modelId="{7E37DF02-DC8A-405B-969B-7FC4D517C75D}" type="presParOf" srcId="{1E5AA7D7-D940-4166-96F0-B30D4C2FE1F1}" destId="{A7117840-17CA-409D-AE87-538A39854E53}" srcOrd="5" destOrd="0" presId="urn:microsoft.com/office/officeart/2005/8/layout/list1"/>
    <dgm:cxn modelId="{3D16A8F0-0FFC-40AA-8F13-9032A209EF9C}" type="presParOf" srcId="{1E5AA7D7-D940-4166-96F0-B30D4C2FE1F1}" destId="{BD245E7F-9C67-4CC3-B768-5814BE9DC1DB}" srcOrd="6" destOrd="0" presId="urn:microsoft.com/office/officeart/2005/8/layout/list1"/>
    <dgm:cxn modelId="{9E4484C0-93A5-40CA-AC21-F5E95F50CB2C}" type="presParOf" srcId="{1E5AA7D7-D940-4166-96F0-B30D4C2FE1F1}" destId="{4E136E46-1F2C-44D2-9E11-5C83D5B4B06D}" srcOrd="7" destOrd="0" presId="urn:microsoft.com/office/officeart/2005/8/layout/list1"/>
    <dgm:cxn modelId="{E8DAF3B6-8208-4756-BFA9-D6DD3D144E66}" type="presParOf" srcId="{1E5AA7D7-D940-4166-96F0-B30D4C2FE1F1}" destId="{96FF2CA4-7BA7-4891-B5E9-439020F79DEA}" srcOrd="8" destOrd="0" presId="urn:microsoft.com/office/officeart/2005/8/layout/list1"/>
    <dgm:cxn modelId="{2D9BE14C-7B06-4552-BA7A-F457361AE476}" type="presParOf" srcId="{96FF2CA4-7BA7-4891-B5E9-439020F79DEA}" destId="{222637D6-EF32-40C8-9036-C4B2B2C5436C}" srcOrd="0" destOrd="0" presId="urn:microsoft.com/office/officeart/2005/8/layout/list1"/>
    <dgm:cxn modelId="{708EAB11-3C22-49DF-906B-E47C417F2E6F}" type="presParOf" srcId="{96FF2CA4-7BA7-4891-B5E9-439020F79DEA}" destId="{A7A6AFD1-CC36-4A7F-B81C-CF79DBF2BF20}" srcOrd="1" destOrd="0" presId="urn:microsoft.com/office/officeart/2005/8/layout/list1"/>
    <dgm:cxn modelId="{74D590F0-4061-4E21-8D90-84496492998F}" type="presParOf" srcId="{1E5AA7D7-D940-4166-96F0-B30D4C2FE1F1}" destId="{E633EA61-155A-4834-8F98-F87737B65828}" srcOrd="9" destOrd="0" presId="urn:microsoft.com/office/officeart/2005/8/layout/list1"/>
    <dgm:cxn modelId="{77F6048E-78F7-4CFF-9B9D-56C17D9CFD44}" type="presParOf" srcId="{1E5AA7D7-D940-4166-96F0-B30D4C2FE1F1}" destId="{3AD4949A-0D92-46CF-B311-CE1738A60C18}"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C685B6-73B7-4549-AA4B-269544F5E37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it-IT"/>
        </a:p>
      </dgm:t>
    </dgm:pt>
    <dgm:pt modelId="{17A3D22E-31F5-4972-8765-414109E230E6}">
      <dgm:prSet phldrT="[Testo]"/>
      <dgm:spPr>
        <a:solidFill>
          <a:srgbClr val="00B84F"/>
        </a:solidFill>
      </dgm:spPr>
      <dgm:t>
        <a:bodyPr/>
        <a:lstStyle/>
        <a:p>
          <a:r>
            <a:rPr lang="it-IT" dirty="0" err="1"/>
            <a:t>Symptômes </a:t>
          </a:r>
          <a:r>
            <a:rPr lang="it-IT" dirty="0"/>
            <a:t>Dépressifs</a:t>
          </a:r>
        </a:p>
      </dgm:t>
    </dgm:pt>
    <dgm:pt modelId="{A659F3F0-243B-4363-8EEE-C02BC7A7EE40}" type="parTrans" cxnId="{04CA1A11-9373-4310-856A-3EC43EACFE5C}">
      <dgm:prSet/>
      <dgm:spPr/>
      <dgm:t>
        <a:bodyPr/>
        <a:lstStyle/>
        <a:p>
          <a:endParaRPr lang="it-IT"/>
        </a:p>
      </dgm:t>
    </dgm:pt>
    <dgm:pt modelId="{D2D18747-18AF-4024-9A47-C6B2879AAF2A}" type="sibTrans" cxnId="{04CA1A11-9373-4310-856A-3EC43EACFE5C}">
      <dgm:prSet/>
      <dgm:spPr/>
      <dgm:t>
        <a:bodyPr/>
        <a:lstStyle/>
        <a:p>
          <a:endParaRPr lang="it-IT"/>
        </a:p>
      </dgm:t>
    </dgm:pt>
    <dgm:pt modelId="{8551BAE3-B151-40B2-AE8D-C290C9D43F78}">
      <dgm:prSet phldrT="[Testo]"/>
      <dgm:spPr>
        <a:solidFill>
          <a:srgbClr val="00B84F"/>
        </a:solidFill>
      </dgm:spPr>
      <dgm:t>
        <a:bodyPr/>
        <a:lstStyle/>
        <a:p>
          <a:r>
            <a:rPr lang="it-IT" dirty="0"/>
            <a:t>Perte De Mémoire</a:t>
          </a:r>
        </a:p>
      </dgm:t>
    </dgm:pt>
    <dgm:pt modelId="{073A5A79-83AE-43BC-8811-1D659D05F5BC}" type="parTrans" cxnId="{613AE003-4387-4BFC-B2E6-EA6945597C29}">
      <dgm:prSet/>
      <dgm:spPr/>
      <dgm:t>
        <a:bodyPr/>
        <a:lstStyle/>
        <a:p>
          <a:endParaRPr lang="it-IT"/>
        </a:p>
      </dgm:t>
    </dgm:pt>
    <dgm:pt modelId="{1D801A61-4982-4A7D-876C-4815AC2845EE}" type="sibTrans" cxnId="{613AE003-4387-4BFC-B2E6-EA6945597C29}">
      <dgm:prSet/>
      <dgm:spPr/>
      <dgm:t>
        <a:bodyPr/>
        <a:lstStyle/>
        <a:p>
          <a:endParaRPr lang="it-IT"/>
        </a:p>
      </dgm:t>
    </dgm:pt>
    <dgm:pt modelId="{6C944512-DCBC-48CA-997D-8B65BE8CDB43}" type="pres">
      <dgm:prSet presAssocID="{B6C685B6-73B7-4549-AA4B-269544F5E37A}" presName="diagram" presStyleCnt="0">
        <dgm:presLayoutVars>
          <dgm:dir/>
          <dgm:resizeHandles val="exact"/>
        </dgm:presLayoutVars>
      </dgm:prSet>
      <dgm:spPr/>
    </dgm:pt>
    <dgm:pt modelId="{B0AA6041-E1CE-44A8-AE7D-C5ACD3EEA84B}" type="pres">
      <dgm:prSet presAssocID="{17A3D22E-31F5-4972-8765-414109E230E6}" presName="arrow" presStyleLbl="node1" presStyleIdx="0" presStyleCnt="2">
        <dgm:presLayoutVars>
          <dgm:bulletEnabled val="1"/>
        </dgm:presLayoutVars>
      </dgm:prSet>
      <dgm:spPr/>
    </dgm:pt>
    <dgm:pt modelId="{D25CC1CE-0E01-4499-B19A-E8628F7253E7}" type="pres">
      <dgm:prSet presAssocID="{8551BAE3-B151-40B2-AE8D-C290C9D43F78}" presName="arrow" presStyleLbl="node1" presStyleIdx="1" presStyleCnt="2">
        <dgm:presLayoutVars>
          <dgm:bulletEnabled val="1"/>
        </dgm:presLayoutVars>
      </dgm:prSet>
      <dgm:spPr/>
    </dgm:pt>
  </dgm:ptLst>
  <dgm:cxnLst>
    <dgm:cxn modelId="{613AE003-4387-4BFC-B2E6-EA6945597C29}" srcId="{B6C685B6-73B7-4549-AA4B-269544F5E37A}" destId="{8551BAE3-B151-40B2-AE8D-C290C9D43F78}" srcOrd="1" destOrd="0" parTransId="{073A5A79-83AE-43BC-8811-1D659D05F5BC}" sibTransId="{1D801A61-4982-4A7D-876C-4815AC2845EE}"/>
    <dgm:cxn modelId="{04CA1A11-9373-4310-856A-3EC43EACFE5C}" srcId="{B6C685B6-73B7-4549-AA4B-269544F5E37A}" destId="{17A3D22E-31F5-4972-8765-414109E230E6}" srcOrd="0" destOrd="0" parTransId="{A659F3F0-243B-4363-8EEE-C02BC7A7EE40}" sibTransId="{D2D18747-18AF-4024-9A47-C6B2879AAF2A}"/>
    <dgm:cxn modelId="{18AA226D-FDB8-4068-9A1D-0231A9C3E8AF}" type="presOf" srcId="{8551BAE3-B151-40B2-AE8D-C290C9D43F78}" destId="{D25CC1CE-0E01-4499-B19A-E8628F7253E7}" srcOrd="0" destOrd="0" presId="urn:microsoft.com/office/officeart/2005/8/layout/arrow5"/>
    <dgm:cxn modelId="{E65CCF83-B8C5-44DD-9D3C-8DD44D9F5A43}" type="presOf" srcId="{B6C685B6-73B7-4549-AA4B-269544F5E37A}" destId="{6C944512-DCBC-48CA-997D-8B65BE8CDB43}" srcOrd="0" destOrd="0" presId="urn:microsoft.com/office/officeart/2005/8/layout/arrow5"/>
    <dgm:cxn modelId="{B963DDCE-8C43-4F00-910D-5357F411D3C5}" type="presOf" srcId="{17A3D22E-31F5-4972-8765-414109E230E6}" destId="{B0AA6041-E1CE-44A8-AE7D-C5ACD3EEA84B}" srcOrd="0" destOrd="0" presId="urn:microsoft.com/office/officeart/2005/8/layout/arrow5"/>
    <dgm:cxn modelId="{4C14652C-3341-470E-839F-433F4110ABC2}" type="presParOf" srcId="{6C944512-DCBC-48CA-997D-8B65BE8CDB43}" destId="{B0AA6041-E1CE-44A8-AE7D-C5ACD3EEA84B}" srcOrd="0" destOrd="0" presId="urn:microsoft.com/office/officeart/2005/8/layout/arrow5"/>
    <dgm:cxn modelId="{A5DEE4B8-56CA-45D6-8101-E728EFE233E4}" type="presParOf" srcId="{6C944512-DCBC-48CA-997D-8B65BE8CDB43}" destId="{D25CC1CE-0E01-4499-B19A-E8628F7253E7}"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B5587-EDEC-48D8-8E72-2904B62F60F0}">
      <dsp:nvSpPr>
        <dsp:cNvPr id="0" name=""/>
        <dsp:cNvSpPr/>
      </dsp:nvSpPr>
      <dsp:spPr>
        <a:xfrm>
          <a:off x="0" y="426974"/>
          <a:ext cx="5729679" cy="630000"/>
        </a:xfrm>
        <a:prstGeom prst="rect">
          <a:avLst/>
        </a:prstGeom>
        <a:solidFill>
          <a:schemeClr val="lt1">
            <a:alpha val="90000"/>
            <a:hueOff val="0"/>
            <a:satOff val="0"/>
            <a:lumOff val="0"/>
            <a:alphaOff val="0"/>
          </a:schemeClr>
        </a:solidFill>
        <a:ln w="12700" cap="flat" cmpd="sng" algn="ctr">
          <a:solidFill>
            <a:srgbClr val="00B84F"/>
          </a:solidFill>
          <a:prstDash val="solid"/>
          <a:miter lim="800000"/>
        </a:ln>
        <a:effectLst/>
      </dsp:spPr>
      <dsp:style>
        <a:lnRef idx="2">
          <a:scrgbClr r="0" g="0" b="0"/>
        </a:lnRef>
        <a:fillRef idx="1">
          <a:scrgbClr r="0" g="0" b="0"/>
        </a:fillRef>
        <a:effectRef idx="0">
          <a:scrgbClr r="0" g="0" b="0"/>
        </a:effectRef>
        <a:fontRef idx="minor"/>
      </dsp:style>
    </dsp:sp>
    <dsp:sp modelId="{A82B1EDD-DCA3-4A4C-93F8-9525D21EDD5C}">
      <dsp:nvSpPr>
        <dsp:cNvPr id="0" name=""/>
        <dsp:cNvSpPr/>
      </dsp:nvSpPr>
      <dsp:spPr>
        <a:xfrm>
          <a:off x="286484" y="57974"/>
          <a:ext cx="4010776" cy="738000"/>
        </a:xfrm>
        <a:prstGeom prst="roundRect">
          <a:avLst/>
        </a:prstGeom>
        <a:solidFill>
          <a:srgbClr val="00B8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598" tIns="0" rIns="151598" bIns="0" numCol="1" spcCol="1270" anchor="ctr" anchorCtr="0">
          <a:noAutofit/>
        </a:bodyPr>
        <a:lstStyle/>
        <a:p>
          <a:pPr marL="0" lvl="0" indent="0" algn="l" defTabSz="889000">
            <a:lnSpc>
              <a:spcPct val="90000"/>
            </a:lnSpc>
            <a:spcBef>
              <a:spcPct val="0"/>
            </a:spcBef>
            <a:spcAft>
              <a:spcPct val="35000"/>
            </a:spcAft>
            <a:buNone/>
          </a:pPr>
          <a:r>
            <a:rPr lang="it-IT" sz="2000" b="1" kern="1200" dirty="0"/>
            <a:t>1. </a:t>
          </a:r>
          <a:r>
            <a:rPr lang="it-IT" sz="2000" b="1" kern="1200" dirty="0" err="1"/>
            <a:t>Introduction</a:t>
          </a:r>
          <a:endParaRPr lang="it-IT" sz="2000" b="1" kern="1200" dirty="0"/>
        </a:p>
      </dsp:txBody>
      <dsp:txXfrm>
        <a:off x="322510" y="94000"/>
        <a:ext cx="3938724" cy="665948"/>
      </dsp:txXfrm>
    </dsp:sp>
    <dsp:sp modelId="{BD245E7F-9C67-4CC3-B768-5814BE9DC1DB}">
      <dsp:nvSpPr>
        <dsp:cNvPr id="0" name=""/>
        <dsp:cNvSpPr/>
      </dsp:nvSpPr>
      <dsp:spPr>
        <a:xfrm>
          <a:off x="0" y="1560974"/>
          <a:ext cx="5729679" cy="630000"/>
        </a:xfrm>
        <a:prstGeom prst="rect">
          <a:avLst/>
        </a:prstGeom>
        <a:solidFill>
          <a:schemeClr val="lt1">
            <a:alpha val="90000"/>
            <a:hueOff val="0"/>
            <a:satOff val="0"/>
            <a:lumOff val="0"/>
            <a:alphaOff val="0"/>
          </a:schemeClr>
        </a:solidFill>
        <a:ln w="12700" cap="flat" cmpd="sng" algn="ctr">
          <a:solidFill>
            <a:srgbClr val="00B84F"/>
          </a:solidFill>
          <a:prstDash val="solid"/>
          <a:miter lim="800000"/>
        </a:ln>
        <a:effectLst/>
      </dsp:spPr>
      <dsp:style>
        <a:lnRef idx="2">
          <a:scrgbClr r="0" g="0" b="0"/>
        </a:lnRef>
        <a:fillRef idx="1">
          <a:scrgbClr r="0" g="0" b="0"/>
        </a:fillRef>
        <a:effectRef idx="0">
          <a:scrgbClr r="0" g="0" b="0"/>
        </a:effectRef>
        <a:fontRef idx="minor"/>
      </dsp:style>
    </dsp:sp>
    <dsp:sp modelId="{A6345C35-07AA-4A0F-8753-AC5695B43C95}">
      <dsp:nvSpPr>
        <dsp:cNvPr id="0" name=""/>
        <dsp:cNvSpPr/>
      </dsp:nvSpPr>
      <dsp:spPr>
        <a:xfrm>
          <a:off x="286484" y="1191974"/>
          <a:ext cx="4010776" cy="738000"/>
        </a:xfrm>
        <a:prstGeom prst="roundRect">
          <a:avLst/>
        </a:prstGeom>
        <a:solidFill>
          <a:srgbClr val="00B8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598" tIns="0" rIns="151598" bIns="0" numCol="1" spcCol="1270" anchor="ctr" anchorCtr="0">
          <a:noAutofit/>
        </a:bodyPr>
        <a:lstStyle/>
        <a:p>
          <a:pPr marL="0" lvl="0" indent="0" algn="l" defTabSz="889000">
            <a:lnSpc>
              <a:spcPct val="90000"/>
            </a:lnSpc>
            <a:spcBef>
              <a:spcPct val="0"/>
            </a:spcBef>
            <a:spcAft>
              <a:spcPct val="35000"/>
            </a:spcAft>
            <a:buNone/>
          </a:pPr>
          <a:r>
            <a:rPr lang="it-IT" sz="2000" b="1" kern="1200" dirty="0"/>
            <a:t>2. </a:t>
          </a:r>
          <a:r>
            <a:rPr lang="fr-FR" sz="2000" b="1" kern="1200" dirty="0"/>
            <a:t>Les bienfaits de l'art pour l'attention</a:t>
          </a:r>
          <a:endParaRPr lang="it-IT" sz="2000" b="1" kern="1200" dirty="0"/>
        </a:p>
      </dsp:txBody>
      <dsp:txXfrm>
        <a:off x="322510" y="1228000"/>
        <a:ext cx="3938724" cy="665948"/>
      </dsp:txXfrm>
    </dsp:sp>
    <dsp:sp modelId="{3AD4949A-0D92-46CF-B311-CE1738A60C18}">
      <dsp:nvSpPr>
        <dsp:cNvPr id="0" name=""/>
        <dsp:cNvSpPr/>
      </dsp:nvSpPr>
      <dsp:spPr>
        <a:xfrm>
          <a:off x="0" y="2694974"/>
          <a:ext cx="5729679" cy="630000"/>
        </a:xfrm>
        <a:prstGeom prst="rect">
          <a:avLst/>
        </a:prstGeom>
        <a:solidFill>
          <a:schemeClr val="lt1">
            <a:alpha val="90000"/>
            <a:hueOff val="0"/>
            <a:satOff val="0"/>
            <a:lumOff val="0"/>
            <a:alphaOff val="0"/>
          </a:schemeClr>
        </a:solidFill>
        <a:ln w="12700" cap="flat" cmpd="sng" algn="ctr">
          <a:solidFill>
            <a:srgbClr val="00B84F"/>
          </a:solidFill>
          <a:prstDash val="solid"/>
          <a:miter lim="800000"/>
        </a:ln>
        <a:effectLst/>
      </dsp:spPr>
      <dsp:style>
        <a:lnRef idx="2">
          <a:scrgbClr r="0" g="0" b="0"/>
        </a:lnRef>
        <a:fillRef idx="1">
          <a:scrgbClr r="0" g="0" b="0"/>
        </a:fillRef>
        <a:effectRef idx="0">
          <a:scrgbClr r="0" g="0" b="0"/>
        </a:effectRef>
        <a:fontRef idx="minor"/>
      </dsp:style>
    </dsp:sp>
    <dsp:sp modelId="{A7A6AFD1-CC36-4A7F-B81C-CF79DBF2BF20}">
      <dsp:nvSpPr>
        <dsp:cNvPr id="0" name=""/>
        <dsp:cNvSpPr/>
      </dsp:nvSpPr>
      <dsp:spPr>
        <a:xfrm>
          <a:off x="286484" y="2325974"/>
          <a:ext cx="4010776" cy="738000"/>
        </a:xfrm>
        <a:prstGeom prst="roundRect">
          <a:avLst/>
        </a:prstGeom>
        <a:solidFill>
          <a:srgbClr val="00B8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598" tIns="0" rIns="151598" bIns="0" numCol="1" spcCol="1270" anchor="ctr" anchorCtr="0">
          <a:noAutofit/>
        </a:bodyPr>
        <a:lstStyle/>
        <a:p>
          <a:pPr marL="0" lvl="0" indent="0" algn="l" defTabSz="889000">
            <a:lnSpc>
              <a:spcPct val="90000"/>
            </a:lnSpc>
            <a:spcBef>
              <a:spcPct val="0"/>
            </a:spcBef>
            <a:spcAft>
              <a:spcPct val="35000"/>
            </a:spcAft>
            <a:buNone/>
          </a:pPr>
          <a:r>
            <a:rPr lang="it-IT" sz="2000" b="1" kern="1200" dirty="0"/>
            <a:t>3. </a:t>
          </a:r>
          <a:r>
            <a:rPr lang="fr-FR" sz="2000" b="1" kern="1200" dirty="0"/>
            <a:t>Les bienfaits de la médiation pour l'attention</a:t>
          </a:r>
          <a:endParaRPr lang="it-IT" sz="2000" b="1" kern="1200" dirty="0"/>
        </a:p>
      </dsp:txBody>
      <dsp:txXfrm>
        <a:off x="322510" y="2362000"/>
        <a:ext cx="3938724"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A6041-E1CE-44A8-AE7D-C5ACD3EEA84B}">
      <dsp:nvSpPr>
        <dsp:cNvPr id="0" name=""/>
        <dsp:cNvSpPr/>
      </dsp:nvSpPr>
      <dsp:spPr>
        <a:xfrm rot="16200000">
          <a:off x="974" y="542577"/>
          <a:ext cx="2347728" cy="2347728"/>
        </a:xfrm>
        <a:prstGeom prst="downArrow">
          <a:avLst>
            <a:gd name="adj1" fmla="val 50000"/>
            <a:gd name="adj2" fmla="val 35000"/>
          </a:avLst>
        </a:prstGeom>
        <a:solidFill>
          <a:srgbClr val="00B8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it-IT" sz="2500" kern="1200" dirty="0" err="1"/>
            <a:t>Symptômes </a:t>
          </a:r>
          <a:r>
            <a:rPr lang="it-IT" sz="2500" kern="1200" dirty="0"/>
            <a:t>Dépressifs</a:t>
          </a:r>
        </a:p>
      </dsp:txBody>
      <dsp:txXfrm rot="5400000">
        <a:off x="974" y="1129509"/>
        <a:ext cx="1936876" cy="1173864"/>
      </dsp:txXfrm>
    </dsp:sp>
    <dsp:sp modelId="{D25CC1CE-0E01-4499-B19A-E8628F7253E7}">
      <dsp:nvSpPr>
        <dsp:cNvPr id="0" name=""/>
        <dsp:cNvSpPr/>
      </dsp:nvSpPr>
      <dsp:spPr>
        <a:xfrm rot="5400000">
          <a:off x="2517844" y="542577"/>
          <a:ext cx="2347728" cy="2347728"/>
        </a:xfrm>
        <a:prstGeom prst="downArrow">
          <a:avLst>
            <a:gd name="adj1" fmla="val 50000"/>
            <a:gd name="adj2" fmla="val 35000"/>
          </a:avLst>
        </a:prstGeom>
        <a:solidFill>
          <a:srgbClr val="00B8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it-IT" sz="2500" kern="1200" dirty="0"/>
            <a:t>Perte De Mémoire</a:t>
          </a:r>
        </a:p>
      </dsp:txBody>
      <dsp:txXfrm rot="-5400000">
        <a:off x="2928696" y="1129509"/>
        <a:ext cx="1936876" cy="11738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9C05E-940F-4BF6-BDF2-51674C43CF5D}" type="datetimeFigureOut">
              <a:rPr lang="fr-FR" smtClean="0"/>
              <a:t>09/03/2022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9D41F-24FE-4EF1-9302-6127487868AF}" type="slidenum">
              <a:rPr lang="fr-FR" smtClean="0"/>
              <a:t>‹N°›</a:t>
            </a:fld>
            <a:endParaRPr lang="fr-FR" dirty="0"/>
          </a:p>
        </p:txBody>
      </p:sp>
    </p:spTree>
    <p:extLst>
      <p:ext uri="{BB962C8B-B14F-4D97-AF65-F5344CB8AC3E}">
        <p14:creationId xmlns:p14="http://schemas.microsoft.com/office/powerpoint/2010/main" val="283886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noProof="0" dirty="0"/>
          </a:p>
        </p:txBody>
      </p:sp>
      <p:sp>
        <p:nvSpPr>
          <p:cNvPr id="4" name="Espace réservé du numéro de diapositive 3"/>
          <p:cNvSpPr>
            <a:spLocks noGrp="1"/>
          </p:cNvSpPr>
          <p:nvPr>
            <p:ph type="sldNum" sz="quarter" idx="10"/>
          </p:nvPr>
        </p:nvSpPr>
        <p:spPr/>
        <p:txBody>
          <a:bodyPr/>
          <a:lstStyle/>
          <a:p>
            <a:fld id="{1DB9D41F-24FE-4EF1-9302-6127487868AF}" type="slidenum">
              <a:rPr lang="fr-FR" smtClean="0"/>
              <a:t>1</a:t>
            </a:fld>
            <a:endParaRPr lang="fr-FR" dirty="0"/>
          </a:p>
        </p:txBody>
      </p:sp>
    </p:spTree>
    <p:extLst>
      <p:ext uri="{BB962C8B-B14F-4D97-AF65-F5344CB8AC3E}">
        <p14:creationId xmlns:p14="http://schemas.microsoft.com/office/powerpoint/2010/main" val="1732633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B5B22261-5DDE-4867-90F6-99C5875FA855}" type="datetimeFigureOut">
              <a:rPr lang="fr-FR" smtClean="0"/>
              <a:t>09/03/2022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‹N°›</a:t>
            </a:fld>
            <a:endParaRPr lang="fr-FR" dirty="0"/>
          </a:p>
        </p:txBody>
      </p:sp>
    </p:spTree>
    <p:extLst>
      <p:ext uri="{BB962C8B-B14F-4D97-AF65-F5344CB8AC3E}">
        <p14:creationId xmlns:p14="http://schemas.microsoft.com/office/powerpoint/2010/main" val="342418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5B22261-5DDE-4867-90F6-99C5875FA855}" type="datetimeFigureOut">
              <a:rPr lang="fr-FR" smtClean="0"/>
              <a:t>09/03/2022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‹N°›</a:t>
            </a:fld>
            <a:endParaRPr lang="fr-FR" dirty="0"/>
          </a:p>
        </p:txBody>
      </p:sp>
    </p:spTree>
    <p:extLst>
      <p:ext uri="{BB962C8B-B14F-4D97-AF65-F5344CB8AC3E}">
        <p14:creationId xmlns:p14="http://schemas.microsoft.com/office/powerpoint/2010/main" val="62201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5B22261-5DDE-4867-90F6-99C5875FA855}" type="datetimeFigureOut">
              <a:rPr lang="fr-FR" smtClean="0"/>
              <a:t>09/03/2022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‹N°›</a:t>
            </a:fld>
            <a:endParaRPr lang="fr-FR" dirty="0"/>
          </a:p>
        </p:txBody>
      </p:sp>
    </p:spTree>
    <p:extLst>
      <p:ext uri="{BB962C8B-B14F-4D97-AF65-F5344CB8AC3E}">
        <p14:creationId xmlns:p14="http://schemas.microsoft.com/office/powerpoint/2010/main" val="132113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5B22261-5DDE-4867-90F6-99C5875FA855}" type="datetimeFigureOut">
              <a:rPr lang="fr-FR" smtClean="0"/>
              <a:t>09/03/2022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‹N°›</a:t>
            </a:fld>
            <a:endParaRPr lang="fr-FR" dirty="0"/>
          </a:p>
        </p:txBody>
      </p:sp>
    </p:spTree>
    <p:extLst>
      <p:ext uri="{BB962C8B-B14F-4D97-AF65-F5344CB8AC3E}">
        <p14:creationId xmlns:p14="http://schemas.microsoft.com/office/powerpoint/2010/main" val="68449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5B22261-5DDE-4867-90F6-99C5875FA855}" type="datetimeFigureOut">
              <a:rPr lang="fr-FR" smtClean="0"/>
              <a:t>09/03/2022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‹N°›</a:t>
            </a:fld>
            <a:endParaRPr lang="fr-FR" dirty="0"/>
          </a:p>
        </p:txBody>
      </p:sp>
    </p:spTree>
    <p:extLst>
      <p:ext uri="{BB962C8B-B14F-4D97-AF65-F5344CB8AC3E}">
        <p14:creationId xmlns:p14="http://schemas.microsoft.com/office/powerpoint/2010/main" val="25385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5B22261-5DDE-4867-90F6-99C5875FA855}" type="datetimeFigureOut">
              <a:rPr lang="fr-FR" smtClean="0"/>
              <a:t>09/03/2022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AC4B41D-61CF-4FDB-84F4-475DEFA331A5}" type="slidenum">
              <a:rPr lang="fr-FR" smtClean="0"/>
              <a:t>‹N°›</a:t>
            </a:fld>
            <a:endParaRPr lang="fr-FR" dirty="0"/>
          </a:p>
        </p:txBody>
      </p:sp>
    </p:spTree>
    <p:extLst>
      <p:ext uri="{BB962C8B-B14F-4D97-AF65-F5344CB8AC3E}">
        <p14:creationId xmlns:p14="http://schemas.microsoft.com/office/powerpoint/2010/main" val="79234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5B22261-5DDE-4867-90F6-99C5875FA855}" type="datetimeFigureOut">
              <a:rPr lang="fr-FR" smtClean="0"/>
              <a:t>09/03/2022</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EAC4B41D-61CF-4FDB-84F4-475DEFA331A5}" type="slidenum">
              <a:rPr lang="fr-FR" smtClean="0"/>
              <a:t>‹N°›</a:t>
            </a:fld>
            <a:endParaRPr lang="fr-FR" dirty="0"/>
          </a:p>
        </p:txBody>
      </p:sp>
    </p:spTree>
    <p:extLst>
      <p:ext uri="{BB962C8B-B14F-4D97-AF65-F5344CB8AC3E}">
        <p14:creationId xmlns:p14="http://schemas.microsoft.com/office/powerpoint/2010/main" val="30949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5B22261-5DDE-4867-90F6-99C5875FA855}" type="datetimeFigureOut">
              <a:rPr lang="fr-FR" smtClean="0"/>
              <a:t>09/03/2022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EAC4B41D-61CF-4FDB-84F4-475DEFA331A5}" type="slidenum">
              <a:rPr lang="fr-FR" smtClean="0"/>
              <a:t>‹N°›</a:t>
            </a:fld>
            <a:endParaRPr lang="fr-FR" dirty="0"/>
          </a:p>
        </p:txBody>
      </p:sp>
    </p:spTree>
    <p:extLst>
      <p:ext uri="{BB962C8B-B14F-4D97-AF65-F5344CB8AC3E}">
        <p14:creationId xmlns:p14="http://schemas.microsoft.com/office/powerpoint/2010/main" val="199896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5B22261-5DDE-4867-90F6-99C5875FA855}" type="datetimeFigureOut">
              <a:rPr lang="fr-FR" smtClean="0"/>
              <a:t>09/03/2022</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EAC4B41D-61CF-4FDB-84F4-475DEFA331A5}" type="slidenum">
              <a:rPr lang="fr-FR" smtClean="0"/>
              <a:t>‹N°›</a:t>
            </a:fld>
            <a:endParaRPr lang="fr-FR" dirty="0"/>
          </a:p>
        </p:txBody>
      </p:sp>
    </p:spTree>
    <p:extLst>
      <p:ext uri="{BB962C8B-B14F-4D97-AF65-F5344CB8AC3E}">
        <p14:creationId xmlns:p14="http://schemas.microsoft.com/office/powerpoint/2010/main" val="1540383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5B22261-5DDE-4867-90F6-99C5875FA855}" type="datetimeFigureOut">
              <a:rPr lang="fr-FR" smtClean="0"/>
              <a:t>09/03/2022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AC4B41D-61CF-4FDB-84F4-475DEFA331A5}" type="slidenum">
              <a:rPr lang="fr-FR" smtClean="0"/>
              <a:t>‹N°›</a:t>
            </a:fld>
            <a:endParaRPr lang="fr-FR" dirty="0"/>
          </a:p>
        </p:txBody>
      </p:sp>
    </p:spTree>
    <p:extLst>
      <p:ext uri="{BB962C8B-B14F-4D97-AF65-F5344CB8AC3E}">
        <p14:creationId xmlns:p14="http://schemas.microsoft.com/office/powerpoint/2010/main" val="3603488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5B22261-5DDE-4867-90F6-99C5875FA855}" type="datetimeFigureOut">
              <a:rPr lang="fr-FR" smtClean="0"/>
              <a:t>09/03/2022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AC4B41D-61CF-4FDB-84F4-475DEFA331A5}" type="slidenum">
              <a:rPr lang="fr-FR" smtClean="0"/>
              <a:t>‹N°›</a:t>
            </a:fld>
            <a:endParaRPr lang="fr-FR" dirty="0"/>
          </a:p>
        </p:txBody>
      </p:sp>
    </p:spTree>
    <p:extLst>
      <p:ext uri="{BB962C8B-B14F-4D97-AF65-F5344CB8AC3E}">
        <p14:creationId xmlns:p14="http://schemas.microsoft.com/office/powerpoint/2010/main" val="3854255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Modifier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22261-5DDE-4867-90F6-99C5875FA855}" type="datetimeFigureOut">
              <a:rPr lang="fr-FR" smtClean="0"/>
              <a:t>09/03/2022</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4B41D-61CF-4FDB-84F4-475DEFA331A5}" type="slidenum">
              <a:rPr lang="fr-FR" smtClean="0"/>
              <a:t>‹N°›</a:t>
            </a:fld>
            <a:endParaRPr lang="fr-FR" dirty="0"/>
          </a:p>
        </p:txBody>
      </p:sp>
    </p:spTree>
    <p:extLst>
      <p:ext uri="{BB962C8B-B14F-4D97-AF65-F5344CB8AC3E}">
        <p14:creationId xmlns:p14="http://schemas.microsoft.com/office/powerpoint/2010/main" val="2874883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creativecommons.org/licenses/by-nc-sa/2.0/?ref=ccsearch&amp;atype=rich"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flickr.com/photos/42773169@N00" TargetMode="External"/><Relationship Id="rId5" Type="http://schemas.openxmlformats.org/officeDocument/2006/relationships/hyperlink" Target="https://www.flickr.com/photos/42773169@N00/5627266191"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creativecommons.org/licenses/by-nd/2.0/?ref=ccsearch&amp;atype=rich"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flickr.com/photos/61124206@N06" TargetMode="External"/><Relationship Id="rId5" Type="http://schemas.openxmlformats.org/officeDocument/2006/relationships/hyperlink" Target="https://www.flickr.com/photos/61124206@N06/5570132139"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diskproject.eu/" TargetMode="External"/><Relationship Id="rId7" Type="http://schemas.openxmlformats.org/officeDocument/2006/relationships/hyperlink" Target="mailto:disk-project@googlegroups.com"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reativecommons.org/licenses/by-nd/2.0/?ref=ccsearch&amp;atype=rich" TargetMode="External"/><Relationship Id="rId5" Type="http://schemas.openxmlformats.org/officeDocument/2006/relationships/hyperlink" Target="https://www.flickr.com/photos/28754131@N06" TargetMode="External"/><Relationship Id="rId4" Type="http://schemas.openxmlformats.org/officeDocument/2006/relationships/hyperlink" Target="https://www.flickr.com/photos/28754131@N06/268809251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creativecommons.org/licenses/by/2.0/?ref=ccsearch&amp;atype=rich"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flickr.com/photos/54789991@N06" TargetMode="External"/><Relationship Id="rId5" Type="http://schemas.openxmlformats.org/officeDocument/2006/relationships/hyperlink" Target="https://www.flickr.com/photos/54789991@N06/5222277152"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creativecommons.org/licenses/by/2.0/?ref=ccsearch&amp;atype=rich"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flickr.com/photos/19731694@N00" TargetMode="External"/><Relationship Id="rId5" Type="http://schemas.openxmlformats.org/officeDocument/2006/relationships/hyperlink" Target="https://www.flickr.com/photos/19731694@N00/2123257808"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a:xfrm>
            <a:off x="1821122" y="228600"/>
            <a:ext cx="2395220" cy="2438400"/>
          </a:xfrm>
          <a:prstGeom prst="rect">
            <a:avLst/>
          </a:prstGeom>
          <a:solidFill>
            <a:srgbClr val="00B84F"/>
          </a:solidFill>
        </p:spPr>
      </p:pic>
      <p:sp>
        <p:nvSpPr>
          <p:cNvPr id="5" name="ZoneTexte 4"/>
          <p:cNvSpPr txBox="1"/>
          <p:nvPr/>
        </p:nvSpPr>
        <p:spPr>
          <a:xfrm>
            <a:off x="-50224" y="3662630"/>
            <a:ext cx="6137912" cy="1815882"/>
          </a:xfrm>
          <a:prstGeom prst="rect">
            <a:avLst/>
          </a:prstGeom>
          <a:noFill/>
        </p:spPr>
        <p:txBody>
          <a:bodyPr wrap="square" rtlCol="0">
            <a:spAutoFit/>
          </a:bodyPr>
          <a:lstStyle/>
          <a:p>
            <a:pPr algn="ctr"/>
            <a:r>
              <a:rPr lang="en-GB" sz="3200" b="1" dirty="0">
                <a:solidFill>
                  <a:srgbClr val="00B84F"/>
                </a:solidFill>
              </a:rPr>
              <a:t>Compétences </a:t>
            </a:r>
            <a:r>
              <a:rPr lang="fr-FR" sz="3200" b="1" dirty="0">
                <a:solidFill>
                  <a:srgbClr val="00B84F"/>
                </a:solidFill>
              </a:rPr>
              <a:t>numériques pour une Europe </a:t>
            </a:r>
            <a:r>
              <a:rPr lang="en-GB" sz="3200" b="1" dirty="0">
                <a:solidFill>
                  <a:srgbClr val="00B84F"/>
                </a:solidFill>
              </a:rPr>
              <a:t>vieillissante</a:t>
            </a:r>
            <a:br>
              <a:rPr lang="fr-FR" sz="2800" b="1" dirty="0">
                <a:solidFill>
                  <a:srgbClr val="00B84F"/>
                </a:solidFill>
              </a:rPr>
            </a:br>
            <a:endParaRPr lang="fr-FR" sz="2800" b="1" dirty="0">
              <a:solidFill>
                <a:srgbClr val="00B84F"/>
              </a:solidFill>
            </a:endParaRPr>
          </a:p>
          <a:p>
            <a:pPr algn="ctr"/>
            <a:r>
              <a:rPr lang="fr-FR" sz="2000" dirty="0"/>
              <a:t>Comment l'art et la méditation améliorent l’Attention </a:t>
            </a:r>
          </a:p>
        </p:txBody>
      </p:sp>
      <p:pic>
        <p:nvPicPr>
          <p:cNvPr id="6" name="Image 5"/>
          <p:cNvPicPr/>
          <p:nvPr/>
        </p:nvPicPr>
        <p:blipFill rotWithShape="1">
          <a:blip r:embed="rId4"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9" name="ZoneTexte 8"/>
          <p:cNvSpPr txBox="1"/>
          <p:nvPr/>
        </p:nvSpPr>
        <p:spPr>
          <a:xfrm>
            <a:off x="485024" y="6220182"/>
            <a:ext cx="4711816" cy="369332"/>
          </a:xfrm>
          <a:prstGeom prst="rect">
            <a:avLst/>
          </a:prstGeom>
          <a:noFill/>
        </p:spPr>
        <p:txBody>
          <a:bodyPr wrap="square" rtlCol="0">
            <a:spAutoFit/>
          </a:bodyPr>
          <a:lstStyle/>
          <a:p>
            <a:r>
              <a:rPr lang="fr-FR" dirty="0"/>
              <a:t>Numéro du projet 2020-1-FR01-KA204-079823</a:t>
            </a:r>
          </a:p>
        </p:txBody>
      </p:sp>
      <p:pic>
        <p:nvPicPr>
          <p:cNvPr id="14" name="Picture 6" descr="Overhead view of senior man working on laptop Free Photo"/>
          <p:cNvPicPr>
            <a:picLocks noChangeAspect="1" noChangeArrowheads="1"/>
          </p:cNvPicPr>
          <p:nvPr/>
        </p:nvPicPr>
        <p:blipFill rotWithShape="1">
          <a:blip r:embed="rId5">
            <a:extLst>
              <a:ext uri="{28A0092B-C50C-407E-A947-70E740481C1C}">
                <a14:useLocalDpi xmlns:a14="http://schemas.microsoft.com/office/drawing/2010/main" val="0"/>
              </a:ext>
            </a:extLst>
          </a:blip>
          <a:srcRect l="12992" t="-10930" r="13217" b="154"/>
          <a:stretch/>
        </p:blipFill>
        <p:spPr bwMode="auto">
          <a:xfrm>
            <a:off x="5798819" y="-649144"/>
            <a:ext cx="6400801" cy="6400801"/>
          </a:xfrm>
          <a:prstGeom prst="teardrop">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334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375764" y="312214"/>
            <a:ext cx="5774499" cy="1077218"/>
          </a:xfrm>
          <a:prstGeom prst="rect">
            <a:avLst/>
          </a:prstGeom>
          <a:noFill/>
        </p:spPr>
        <p:txBody>
          <a:bodyPr wrap="square" rtlCol="0">
            <a:spAutoFit/>
          </a:bodyPr>
          <a:lstStyle/>
          <a:p>
            <a:pPr algn="ctr"/>
            <a:r>
              <a:rPr lang="fr-FR" sz="3200" b="1" dirty="0"/>
              <a:t>LES BIENFAITS DE LA MEDITATION POUR L’ATTENTION</a:t>
            </a:r>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Numéro du projet 2020-1-FR01-KA204-079823</a:t>
            </a:r>
          </a:p>
        </p:txBody>
      </p:sp>
      <p:sp>
        <p:nvSpPr>
          <p:cNvPr id="7" name="CasellaDiTesto 6">
            <a:extLst>
              <a:ext uri="{FF2B5EF4-FFF2-40B4-BE49-F238E27FC236}">
                <a16:creationId xmlns:a16="http://schemas.microsoft.com/office/drawing/2014/main" id="{C57FAC73-4632-41D6-A0D7-53B878C34919}"/>
              </a:ext>
            </a:extLst>
          </p:cNvPr>
          <p:cNvSpPr txBox="1"/>
          <p:nvPr/>
        </p:nvSpPr>
        <p:spPr>
          <a:xfrm>
            <a:off x="640889" y="1892949"/>
            <a:ext cx="6094602" cy="3867469"/>
          </a:xfrm>
          <a:prstGeom prst="rect">
            <a:avLst/>
          </a:prstGeom>
          <a:noFill/>
        </p:spPr>
        <p:txBody>
          <a:bodyPr wrap="square">
            <a:spAutoFit/>
          </a:bodyPr>
          <a:lstStyle/>
          <a:p>
            <a:pPr marL="285115" indent="-285750" algn="just">
              <a:lnSpc>
                <a:spcPct val="115000"/>
              </a:lnSpc>
              <a:spcAft>
                <a:spcPts val="1000"/>
              </a:spcAft>
              <a:buFont typeface="Arial" panose="020B0604020202020204" pitchFamily="34" charset="0"/>
              <a:buChar char="•"/>
            </a:pPr>
            <a:r>
              <a:rPr lang="it-IT" sz="2000" spc="10" dirty="0" err="1">
                <a:solidFill>
                  <a:srgbClr val="000000"/>
                </a:solidFill>
                <a:effectLst/>
                <a:latin typeface="Calibri   "/>
                <a:ea typeface="Calibri" panose="020F0502020204030204" pitchFamily="34" charset="0"/>
                <a:cs typeface="Arial" panose="020B0604020202020204" pitchFamily="34" charset="0"/>
              </a:rPr>
              <a:t>Selon </a:t>
            </a:r>
            <a:r>
              <a:rPr lang="it-IT" sz="2000" i="1" spc="10" dirty="0" err="1">
                <a:solidFill>
                  <a:srgbClr val="000000"/>
                </a:solidFill>
                <a:effectLst/>
                <a:latin typeface="Calibri   "/>
                <a:ea typeface="Calibri" panose="020F0502020204030204" pitchFamily="34" charset="0"/>
                <a:cs typeface="Arial" panose="020B0604020202020204" pitchFamily="34" charset="0"/>
              </a:rPr>
              <a:t>Yi-Yuan Tang, </a:t>
            </a:r>
            <a:r>
              <a:rPr lang="it-IT" sz="2000" spc="10" dirty="0" err="1">
                <a:solidFill>
                  <a:srgbClr val="000000"/>
                </a:solidFill>
                <a:effectLst/>
                <a:latin typeface="Calibri   "/>
                <a:ea typeface="Calibri" panose="020F0502020204030204" pitchFamily="34" charset="0"/>
                <a:cs typeface="Arial" panose="020B0604020202020204" pitchFamily="34" charset="0"/>
              </a:rPr>
              <a:t>certaines</a:t>
            </a:r>
            <a:r>
              <a:rPr lang="it-IT" sz="2000" i="1" spc="10" dirty="0" err="1">
                <a:solidFill>
                  <a:srgbClr val="000000"/>
                </a:solidFill>
                <a:effectLst/>
                <a:latin typeface="Calibri   "/>
                <a:ea typeface="Calibri" panose="020F0502020204030204" pitchFamily="34" charset="0"/>
                <a:cs typeface="Arial" panose="020B0604020202020204" pitchFamily="34" charset="0"/>
              </a:rPr>
              <a:t> </a:t>
            </a:r>
            <a:r>
              <a:rPr lang="it-IT" sz="2000" spc="10" dirty="0" err="1">
                <a:solidFill>
                  <a:srgbClr val="000000"/>
                </a:solidFill>
                <a:effectLst/>
                <a:latin typeface="Calibri   "/>
                <a:ea typeface="Calibri" panose="020F0502020204030204" pitchFamily="34" charset="0"/>
                <a:cs typeface="Arial" panose="020B0604020202020204" pitchFamily="34" charset="0"/>
              </a:rPr>
              <a:t>formes de méditation peuvent produire des changements dans la connexion entre le cerveau et la branche parasympathique</a:t>
            </a:r>
            <a:r>
              <a:rPr lang="it-IT" sz="2000" spc="10" dirty="0">
                <a:solidFill>
                  <a:srgbClr val="000000"/>
                </a:solidFill>
                <a:effectLst/>
                <a:latin typeface="Calibri   "/>
                <a:ea typeface="Calibri" panose="020F0502020204030204" pitchFamily="34" charset="0"/>
                <a:cs typeface="Arial" panose="020B0604020202020204" pitchFamily="34" charset="0"/>
              </a:rPr>
              <a:t> du </a:t>
            </a:r>
            <a:r>
              <a:rPr lang="it-IT" sz="2000" spc="10" dirty="0" err="1">
                <a:solidFill>
                  <a:srgbClr val="000000"/>
                </a:solidFill>
                <a:effectLst/>
                <a:latin typeface="Calibri   "/>
                <a:ea typeface="Calibri" panose="020F0502020204030204" pitchFamily="34" charset="0"/>
                <a:cs typeface="Arial" panose="020B0604020202020204" pitchFamily="34" charset="0"/>
              </a:rPr>
              <a:t>système nerveux</a:t>
            </a:r>
            <a:r>
              <a:rPr lang="it-IT" sz="2000" spc="10" dirty="0">
                <a:solidFill>
                  <a:srgbClr val="000000"/>
                </a:solidFill>
                <a:effectLst/>
                <a:latin typeface="Calibri   "/>
                <a:ea typeface="Calibri" panose="020F0502020204030204" pitchFamily="34" charset="0"/>
                <a:cs typeface="Arial" panose="020B0604020202020204" pitchFamily="34" charset="0"/>
              </a:rPr>
              <a:t> autonome</a:t>
            </a:r>
            <a:r>
              <a:rPr lang="it-IT" sz="2000" spc="10" dirty="0" err="1">
                <a:solidFill>
                  <a:srgbClr val="000000"/>
                </a:solidFill>
                <a:effectLst/>
                <a:latin typeface="Calibri   "/>
                <a:ea typeface="Calibri" panose="020F0502020204030204" pitchFamily="34" charset="0"/>
                <a:cs typeface="Arial" panose="020B0604020202020204" pitchFamily="34" charset="0"/>
              </a:rPr>
              <a:t>.</a:t>
            </a:r>
          </a:p>
          <a:p>
            <a:pPr marL="285115" indent="-285750" algn="just">
              <a:lnSpc>
                <a:spcPct val="115000"/>
              </a:lnSpc>
              <a:spcAft>
                <a:spcPts val="1000"/>
              </a:spcAft>
              <a:buFont typeface="Arial" panose="020B0604020202020204" pitchFamily="34" charset="0"/>
              <a:buChar char="•"/>
            </a:pPr>
            <a:r>
              <a:rPr lang="fr-FR" sz="2000" spc="10" dirty="0">
                <a:solidFill>
                  <a:srgbClr val="000000"/>
                </a:solidFill>
                <a:effectLst/>
                <a:latin typeface="Calibri   "/>
                <a:ea typeface="Calibri" panose="020F0502020204030204" pitchFamily="34" charset="0"/>
                <a:cs typeface="Arial" panose="020B0604020202020204" pitchFamily="34" charset="0"/>
              </a:rPr>
              <a:t>Quelques jours d'entraînement suffisent pour améliorer les mêmes aspects de l'attention exécutive qui sont entraînés par l'exercice spécifique de ce réseau. </a:t>
            </a:r>
          </a:p>
          <a:p>
            <a:pPr marL="285115" indent="-285750" algn="just">
              <a:lnSpc>
                <a:spcPct val="115000"/>
              </a:lnSpc>
              <a:spcAft>
                <a:spcPts val="1000"/>
              </a:spcAft>
              <a:buFont typeface="Arial" panose="020B0604020202020204" pitchFamily="34" charset="0"/>
              <a:buChar char="•"/>
            </a:pPr>
            <a:r>
              <a:rPr lang="it-IT" sz="2000" spc="10" dirty="0">
                <a:solidFill>
                  <a:srgbClr val="000000"/>
                </a:solidFill>
                <a:effectLst/>
                <a:latin typeface="Calibri   "/>
                <a:ea typeface="Calibri" panose="020F0502020204030204" pitchFamily="34" charset="0"/>
                <a:cs typeface="Arial" panose="020B0604020202020204" pitchFamily="34" charset="0"/>
              </a:rPr>
              <a:t>La </a:t>
            </a:r>
            <a:r>
              <a:rPr lang="it-IT" sz="2000" spc="10" dirty="0" err="1">
                <a:solidFill>
                  <a:srgbClr val="000000"/>
                </a:solidFill>
                <a:effectLst/>
                <a:latin typeface="Calibri   "/>
                <a:ea typeface="Calibri" panose="020F0502020204030204" pitchFamily="34" charset="0"/>
                <a:cs typeface="Arial" panose="020B0604020202020204" pitchFamily="34" charset="0"/>
              </a:rPr>
              <a:t>méditation</a:t>
            </a:r>
            <a:r>
              <a:rPr lang="it-IT" sz="2000" spc="10" dirty="0">
                <a:solidFill>
                  <a:srgbClr val="000000"/>
                </a:solidFill>
                <a:effectLst/>
                <a:latin typeface="Calibri   "/>
                <a:ea typeface="Calibri" panose="020F0502020204030204" pitchFamily="34" charset="0"/>
                <a:cs typeface="Arial" panose="020B0604020202020204" pitchFamily="34" charset="0"/>
              </a:rPr>
              <a:t> </a:t>
            </a:r>
            <a:r>
              <a:rPr lang="it-IT" sz="2000" spc="10" dirty="0" err="1">
                <a:solidFill>
                  <a:srgbClr val="000000"/>
                </a:solidFill>
                <a:effectLst/>
                <a:latin typeface="Calibri   "/>
                <a:ea typeface="Calibri" panose="020F0502020204030204" pitchFamily="34" charset="0"/>
                <a:cs typeface="Arial" panose="020B0604020202020204" pitchFamily="34" charset="0"/>
              </a:rPr>
              <a:t>peut</a:t>
            </a:r>
            <a:r>
              <a:rPr lang="it-IT" sz="2000" spc="10" dirty="0">
                <a:solidFill>
                  <a:srgbClr val="000000"/>
                </a:solidFill>
                <a:effectLst/>
                <a:latin typeface="Calibri   "/>
                <a:ea typeface="Calibri" panose="020F0502020204030204" pitchFamily="34" charset="0"/>
                <a:cs typeface="Arial" panose="020B0604020202020204" pitchFamily="34" charset="0"/>
              </a:rPr>
              <a:t> </a:t>
            </a:r>
            <a:r>
              <a:rPr lang="it-IT" sz="2000" spc="10" dirty="0" err="1">
                <a:solidFill>
                  <a:srgbClr val="000000"/>
                </a:solidFill>
                <a:effectLst/>
                <a:latin typeface="Calibri   "/>
                <a:ea typeface="Calibri" panose="020F0502020204030204" pitchFamily="34" charset="0"/>
                <a:cs typeface="Arial" panose="020B0604020202020204" pitchFamily="34" charset="0"/>
              </a:rPr>
              <a:t>contribuer</a:t>
            </a:r>
            <a:r>
              <a:rPr lang="it-IT" sz="2000" spc="10" dirty="0">
                <a:solidFill>
                  <a:srgbClr val="000000"/>
                </a:solidFill>
                <a:effectLst/>
                <a:latin typeface="Calibri   "/>
                <a:ea typeface="Calibri" panose="020F0502020204030204" pitchFamily="34" charset="0"/>
                <a:cs typeface="Arial" panose="020B0604020202020204" pitchFamily="34" charset="0"/>
              </a:rPr>
              <a:t> à </a:t>
            </a:r>
            <a:r>
              <a:rPr lang="it-IT" sz="2000" spc="10" dirty="0" err="1">
                <a:solidFill>
                  <a:srgbClr val="000000"/>
                </a:solidFill>
                <a:effectLst/>
                <a:latin typeface="Calibri   "/>
                <a:ea typeface="Calibri" panose="020F0502020204030204" pitchFamily="34" charset="0"/>
                <a:cs typeface="Arial" panose="020B0604020202020204" pitchFamily="34" charset="0"/>
              </a:rPr>
              <a:t>des</a:t>
            </a:r>
            <a:r>
              <a:rPr lang="it-IT" sz="2000" spc="10" dirty="0">
                <a:solidFill>
                  <a:srgbClr val="000000"/>
                </a:solidFill>
                <a:effectLst/>
                <a:latin typeface="Calibri   "/>
                <a:ea typeface="Calibri" panose="020F0502020204030204" pitchFamily="34" charset="0"/>
                <a:cs typeface="Arial" panose="020B0604020202020204" pitchFamily="34" charset="0"/>
              </a:rPr>
              <a:t> </a:t>
            </a:r>
            <a:r>
              <a:rPr lang="it-IT" sz="2000" spc="10" dirty="0" err="1">
                <a:solidFill>
                  <a:srgbClr val="000000"/>
                </a:solidFill>
                <a:effectLst/>
                <a:latin typeface="Calibri   "/>
                <a:ea typeface="Calibri" panose="020F0502020204030204" pitchFamily="34" charset="0"/>
                <a:cs typeface="Arial" panose="020B0604020202020204" pitchFamily="34" charset="0"/>
              </a:rPr>
              <a:t>améliorations</a:t>
            </a:r>
            <a:r>
              <a:rPr lang="it-IT" sz="2000" spc="10" dirty="0">
                <a:solidFill>
                  <a:srgbClr val="000000"/>
                </a:solidFill>
                <a:effectLst/>
                <a:latin typeface="Calibri   "/>
                <a:ea typeface="Calibri" panose="020F0502020204030204" pitchFamily="34" charset="0"/>
                <a:cs typeface="Arial" panose="020B0604020202020204" pitchFamily="34" charset="0"/>
              </a:rPr>
              <a:t> </a:t>
            </a:r>
            <a:r>
              <a:rPr lang="it-IT" sz="2000" spc="10" dirty="0" err="1">
                <a:solidFill>
                  <a:srgbClr val="000000"/>
                </a:solidFill>
                <a:effectLst/>
                <a:latin typeface="Calibri   "/>
                <a:ea typeface="Calibri" panose="020F0502020204030204" pitchFamily="34" charset="0"/>
                <a:cs typeface="Arial" panose="020B0604020202020204" pitchFamily="34" charset="0"/>
              </a:rPr>
              <a:t>cognitives</a:t>
            </a:r>
            <a:r>
              <a:rPr lang="it-IT" sz="2000" spc="10" dirty="0">
                <a:solidFill>
                  <a:srgbClr val="000000"/>
                </a:solidFill>
                <a:effectLst/>
                <a:latin typeface="Calibri   "/>
                <a:ea typeface="Calibri" panose="020F0502020204030204" pitchFamily="34" charset="0"/>
                <a:cs typeface="Arial" panose="020B0604020202020204" pitchFamily="34" charset="0"/>
              </a:rPr>
              <a:t> </a:t>
            </a:r>
            <a:r>
              <a:rPr lang="it-IT" sz="2000" spc="10" dirty="0" err="1">
                <a:solidFill>
                  <a:srgbClr val="000000"/>
                </a:solidFill>
                <a:effectLst/>
                <a:latin typeface="Calibri   "/>
                <a:ea typeface="Calibri" panose="020F0502020204030204" pitchFamily="34" charset="0"/>
                <a:cs typeface="Arial" panose="020B0604020202020204" pitchFamily="34" charset="0"/>
              </a:rPr>
              <a:t>généralisées</a:t>
            </a:r>
            <a:r>
              <a:rPr lang="it-IT" sz="2000" spc="10" dirty="0">
                <a:solidFill>
                  <a:srgbClr val="000000"/>
                </a:solidFill>
                <a:effectLst/>
                <a:latin typeface="Calibri   "/>
                <a:ea typeface="Calibri" panose="020F0502020204030204" pitchFamily="34" charset="0"/>
                <a:cs typeface="Arial" panose="020B0604020202020204" pitchFamily="34" charset="0"/>
              </a:rPr>
              <a:t> </a:t>
            </a:r>
            <a:r>
              <a:rPr lang="it-IT" sz="2000" spc="10" dirty="0" err="1">
                <a:solidFill>
                  <a:srgbClr val="000000"/>
                </a:solidFill>
                <a:effectLst/>
                <a:latin typeface="Calibri   "/>
                <a:ea typeface="Calibri" panose="020F0502020204030204" pitchFamily="34" charset="0"/>
                <a:cs typeface="Arial" panose="020B0604020202020204" pitchFamily="34" charset="0"/>
              </a:rPr>
              <a:t>chez</a:t>
            </a:r>
            <a:r>
              <a:rPr lang="it-IT" sz="2000" spc="10" dirty="0">
                <a:solidFill>
                  <a:srgbClr val="000000"/>
                </a:solidFill>
                <a:effectLst/>
                <a:latin typeface="Calibri   "/>
                <a:ea typeface="Calibri" panose="020F0502020204030204" pitchFamily="34" charset="0"/>
                <a:cs typeface="Arial" panose="020B0604020202020204" pitchFamily="34" charset="0"/>
              </a:rPr>
              <a:t> qui la </a:t>
            </a:r>
            <a:r>
              <a:rPr lang="it-IT" sz="2000" spc="10" dirty="0" err="1">
                <a:solidFill>
                  <a:srgbClr val="000000"/>
                </a:solidFill>
                <a:effectLst/>
                <a:latin typeface="Calibri   "/>
                <a:ea typeface="Calibri" panose="020F0502020204030204" pitchFamily="34" charset="0"/>
                <a:cs typeface="Arial" panose="020B0604020202020204" pitchFamily="34" charset="0"/>
              </a:rPr>
              <a:t>pratiquent</a:t>
            </a:r>
            <a:r>
              <a:rPr lang="it-IT" sz="2000" spc="10" dirty="0">
                <a:solidFill>
                  <a:srgbClr val="303030"/>
                </a:solidFill>
                <a:effectLst/>
                <a:latin typeface="Calibri   "/>
                <a:ea typeface="Calibri" panose="020F0502020204030204" pitchFamily="34" charset="0"/>
                <a:cs typeface="Arial" panose="020B0604020202020204" pitchFamily="34" charset="0"/>
              </a:rPr>
              <a:t>.</a:t>
            </a:r>
            <a:endParaRPr lang="it-IT" sz="2000" dirty="0">
              <a:effectLst/>
              <a:latin typeface="Calibri   "/>
              <a:ea typeface="Calibri" panose="020F0502020204030204" pitchFamily="34" charset="0"/>
              <a:cs typeface="Arial" panose="020B0604020202020204" pitchFamily="34" charset="0"/>
            </a:endParaRPr>
          </a:p>
        </p:txBody>
      </p:sp>
      <p:pic>
        <p:nvPicPr>
          <p:cNvPr id="1026" name="Picture 2" descr="MRI Scans of Brain of Novice Meditator with Pain">
            <a:extLst>
              <a:ext uri="{FF2B5EF4-FFF2-40B4-BE49-F238E27FC236}">
                <a16:creationId xmlns:a16="http://schemas.microsoft.com/office/drawing/2014/main" id="{1501D8F1-6C0B-4C16-9954-D5D3502DA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2259" y="1731814"/>
            <a:ext cx="4762500" cy="2676525"/>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007B914C-E418-488A-A03B-35EF0E2EFE76}"/>
              </a:ext>
            </a:extLst>
          </p:cNvPr>
          <p:cNvSpPr txBox="1"/>
          <p:nvPr/>
        </p:nvSpPr>
        <p:spPr>
          <a:xfrm>
            <a:off x="6094576" y="4574582"/>
            <a:ext cx="6097424" cy="461665"/>
          </a:xfrm>
          <a:prstGeom prst="rect">
            <a:avLst/>
          </a:prstGeom>
          <a:noFill/>
        </p:spPr>
        <p:txBody>
          <a:bodyPr wrap="square">
            <a:spAutoFit/>
          </a:bodyPr>
          <a:lstStyle/>
          <a:p>
            <a:r>
              <a:rPr lang="en-US" sz="1200" b="0" i="0" u="none" strike="noStrike" dirty="0">
                <a:solidFill>
                  <a:srgbClr val="E23600"/>
                </a:solidFill>
                <a:effectLst/>
                <a:latin typeface="Calibri   "/>
                <a:hlinkClick r:id="rId5"/>
              </a:rPr>
              <a:t>"IRM Scans of Brain of Novice Meditator with Pain"</a:t>
            </a:r>
            <a:r>
              <a:rPr lang="en-US" sz="1200" b="0" i="0" dirty="0">
                <a:solidFill>
                  <a:srgbClr val="333333"/>
                </a:solidFill>
                <a:effectLst/>
                <a:latin typeface="Calibri   "/>
              </a:rPr>
              <a:t> par </a:t>
            </a:r>
            <a:r>
              <a:rPr lang="en-US" sz="1200" b="0" i="0" u="none" strike="noStrike" dirty="0">
                <a:solidFill>
                  <a:srgbClr val="E23600"/>
                </a:solidFill>
                <a:effectLst/>
                <a:latin typeface="Calibri   "/>
                <a:hlinkClick r:id="rId6"/>
              </a:rPr>
              <a:t>On Being</a:t>
            </a:r>
            <a:r>
              <a:rPr lang="en-US" sz="1200" b="0" i="0" dirty="0">
                <a:solidFill>
                  <a:srgbClr val="333333"/>
                </a:solidFill>
                <a:effectLst/>
                <a:latin typeface="Calibri   "/>
              </a:rPr>
              <a:t> est sous licence </a:t>
            </a:r>
            <a:r>
              <a:rPr lang="en-US" sz="1200" b="0" i="0" u="none" strike="noStrike" dirty="0">
                <a:solidFill>
                  <a:srgbClr val="E23600"/>
                </a:solidFill>
                <a:effectLst/>
                <a:latin typeface="Calibri   "/>
                <a:hlinkClick r:id="rId7"/>
              </a:rPr>
              <a:t>CC BY-NC-SA 2.0</a:t>
            </a:r>
            <a:endParaRPr lang="it-IT" sz="1200" dirty="0">
              <a:latin typeface="Calibri   "/>
            </a:endParaRPr>
          </a:p>
        </p:txBody>
      </p:sp>
    </p:spTree>
    <p:extLst>
      <p:ext uri="{BB962C8B-B14F-4D97-AF65-F5344CB8AC3E}">
        <p14:creationId xmlns:p14="http://schemas.microsoft.com/office/powerpoint/2010/main" val="620289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375764" y="312214"/>
            <a:ext cx="5774499" cy="1077218"/>
          </a:xfrm>
          <a:prstGeom prst="rect">
            <a:avLst/>
          </a:prstGeom>
          <a:noFill/>
        </p:spPr>
        <p:txBody>
          <a:bodyPr wrap="square" rtlCol="0">
            <a:spAutoFit/>
          </a:bodyPr>
          <a:lstStyle/>
          <a:p>
            <a:pPr algn="ctr"/>
            <a:r>
              <a:rPr lang="fr-FR" sz="3200" b="1" dirty="0"/>
              <a:t>LES BIENFAITS DE LA MEDITATION POUR L’ATTENTION</a:t>
            </a:r>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Numéro du projet 2020-1-FR01-KA204-079823</a:t>
            </a:r>
          </a:p>
        </p:txBody>
      </p:sp>
      <p:sp>
        <p:nvSpPr>
          <p:cNvPr id="7" name="CasellaDiTesto 6">
            <a:extLst>
              <a:ext uri="{FF2B5EF4-FFF2-40B4-BE49-F238E27FC236}">
                <a16:creationId xmlns:a16="http://schemas.microsoft.com/office/drawing/2014/main" id="{C57FAC73-4632-41D6-A0D7-53B878C34919}"/>
              </a:ext>
            </a:extLst>
          </p:cNvPr>
          <p:cNvSpPr txBox="1"/>
          <p:nvPr/>
        </p:nvSpPr>
        <p:spPr>
          <a:xfrm>
            <a:off x="640889" y="1892949"/>
            <a:ext cx="6094602" cy="1133387"/>
          </a:xfrm>
          <a:prstGeom prst="rect">
            <a:avLst/>
          </a:prstGeom>
          <a:noFill/>
        </p:spPr>
        <p:txBody>
          <a:bodyPr wrap="square">
            <a:spAutoFit/>
          </a:bodyPr>
          <a:lstStyle/>
          <a:p>
            <a:pPr indent="-635" algn="just">
              <a:lnSpc>
                <a:spcPct val="115000"/>
              </a:lnSpc>
              <a:spcAft>
                <a:spcPts val="1000"/>
              </a:spcAft>
            </a:pPr>
            <a:r>
              <a:rPr lang="it-IT" sz="2000" spc="10" dirty="0">
                <a:solidFill>
                  <a:srgbClr val="000000"/>
                </a:solidFill>
                <a:effectLst/>
                <a:latin typeface="Calibri   "/>
                <a:ea typeface="Calibri" panose="020F0502020204030204" pitchFamily="34" charset="0"/>
              </a:rPr>
              <a:t>Les méditants </a:t>
            </a:r>
            <a:r>
              <a:rPr lang="it-IT" sz="2000" spc="10" dirty="0" err="1">
                <a:solidFill>
                  <a:srgbClr val="000000"/>
                </a:solidFill>
                <a:effectLst/>
                <a:latin typeface="Calibri   "/>
                <a:ea typeface="Calibri" panose="020F0502020204030204" pitchFamily="34" charset="0"/>
              </a:rPr>
              <a:t>ont démontré des améliorations</a:t>
            </a:r>
            <a:r>
              <a:rPr lang="it-IT" sz="2000" spc="10" dirty="0">
                <a:solidFill>
                  <a:srgbClr val="000000"/>
                </a:solidFill>
                <a:effectLst/>
                <a:latin typeface="Calibri   "/>
                <a:ea typeface="Calibri" panose="020F0502020204030204" pitchFamily="34" charset="0"/>
              </a:rPr>
              <a:t> dans le </a:t>
            </a:r>
            <a:r>
              <a:rPr lang="it-IT" sz="2000" spc="10" dirty="0" err="1">
                <a:solidFill>
                  <a:srgbClr val="000000"/>
                </a:solidFill>
                <a:effectLst/>
                <a:latin typeface="Calibri   "/>
                <a:ea typeface="Calibri" panose="020F0502020204030204" pitchFamily="34" charset="0"/>
              </a:rPr>
              <a:t>bien-être</a:t>
            </a:r>
            <a:r>
              <a:rPr lang="it-IT" sz="2000" spc="10" dirty="0">
                <a:solidFill>
                  <a:srgbClr val="000000"/>
                </a:solidFill>
                <a:effectLst/>
                <a:latin typeface="Calibri   "/>
                <a:ea typeface="Calibri" panose="020F0502020204030204" pitchFamily="34" charset="0"/>
              </a:rPr>
              <a:t> psychologique général</a:t>
            </a:r>
            <a:r>
              <a:rPr lang="it-IT" sz="2000" spc="10" dirty="0" err="1">
                <a:solidFill>
                  <a:srgbClr val="000000"/>
                </a:solidFill>
                <a:effectLst/>
                <a:latin typeface="Calibri   "/>
                <a:ea typeface="Calibri" panose="020F0502020204030204" pitchFamily="34" charset="0"/>
              </a:rPr>
              <a:t>, leur capacité</a:t>
            </a:r>
            <a:r>
              <a:rPr lang="it-IT" sz="2000" spc="10" dirty="0">
                <a:solidFill>
                  <a:srgbClr val="000000"/>
                </a:solidFill>
                <a:effectLst/>
                <a:latin typeface="Calibri   "/>
                <a:ea typeface="Calibri" panose="020F0502020204030204" pitchFamily="34" charset="0"/>
              </a:rPr>
              <a:t> à faire face au stress, et le </a:t>
            </a:r>
            <a:r>
              <a:rPr lang="it-IT" sz="2000" spc="10" dirty="0" err="1">
                <a:solidFill>
                  <a:srgbClr val="000000"/>
                </a:solidFill>
                <a:effectLst/>
                <a:latin typeface="Calibri   "/>
                <a:ea typeface="Calibri" panose="020F0502020204030204" pitchFamily="34" charset="0"/>
              </a:rPr>
              <a:t>maintien de l'attention</a:t>
            </a:r>
            <a:r>
              <a:rPr lang="it-IT" sz="1800" spc="10" dirty="0">
                <a:solidFill>
                  <a:srgbClr val="000000"/>
                </a:solidFill>
                <a:effectLst/>
                <a:latin typeface="Trebuchet MS" panose="020B0603020202020204" pitchFamily="34" charset="0"/>
                <a:ea typeface="Calibri" panose="020F0502020204030204" pitchFamily="34" charset="0"/>
              </a:rPr>
              <a:t>.</a:t>
            </a:r>
            <a:endParaRPr lang="it-IT" sz="1800" dirty="0">
              <a:effectLst/>
              <a:latin typeface="Calibri" panose="020F0502020204030204" pitchFamily="34" charset="0"/>
              <a:ea typeface="Calibri" panose="020F0502020204030204" pitchFamily="34" charset="0"/>
            </a:endParaRPr>
          </a:p>
        </p:txBody>
      </p:sp>
      <p:sp>
        <p:nvSpPr>
          <p:cNvPr id="13" name="CasellaDiTesto 12">
            <a:extLst>
              <a:ext uri="{FF2B5EF4-FFF2-40B4-BE49-F238E27FC236}">
                <a16:creationId xmlns:a16="http://schemas.microsoft.com/office/drawing/2014/main" id="{661BC4BE-574D-4384-8A70-8E1171D3D8B7}"/>
              </a:ext>
            </a:extLst>
          </p:cNvPr>
          <p:cNvSpPr txBox="1"/>
          <p:nvPr/>
        </p:nvSpPr>
        <p:spPr>
          <a:xfrm>
            <a:off x="4506985" y="3176213"/>
            <a:ext cx="6094602" cy="1938992"/>
          </a:xfrm>
          <a:prstGeom prst="rect">
            <a:avLst/>
          </a:prstGeom>
          <a:noFill/>
        </p:spPr>
        <p:txBody>
          <a:bodyPr wrap="square">
            <a:spAutoFit/>
          </a:bodyPr>
          <a:lstStyle/>
          <a:p>
            <a:pPr algn="just"/>
            <a:r>
              <a:rPr lang="it-IT" sz="2000" dirty="0" err="1">
                <a:effectLst/>
                <a:latin typeface="Calibri   "/>
                <a:ea typeface="Calibri" panose="020F0502020204030204" pitchFamily="34" charset="0"/>
                <a:cs typeface="Calibri" panose="020F0502020204030204" pitchFamily="34" charset="0"/>
              </a:rPr>
              <a:t>Selon une étude récemment publiée</a:t>
            </a:r>
            <a:r>
              <a:rPr lang="it-IT" sz="2000" dirty="0">
                <a:effectLst/>
                <a:latin typeface="Calibri   "/>
                <a:ea typeface="Calibri" panose="020F0502020204030204" pitchFamily="34" charset="0"/>
                <a:cs typeface="Calibri" panose="020F0502020204030204" pitchFamily="34" charset="0"/>
              </a:rPr>
              <a:t> dans le Journal of Cognitive Enhancement, la méditation </a:t>
            </a:r>
            <a:r>
              <a:rPr lang="it-IT" sz="2000" dirty="0" err="1">
                <a:effectLst/>
                <a:latin typeface="Calibri   "/>
                <a:ea typeface="Calibri" panose="020F0502020204030204" pitchFamily="34" charset="0"/>
                <a:cs typeface="Calibri" panose="020F0502020204030204" pitchFamily="34" charset="0"/>
              </a:rPr>
              <a:t>est considérée comme</a:t>
            </a:r>
            <a:r>
              <a:rPr lang="it-IT" sz="2000" dirty="0">
                <a:effectLst/>
                <a:latin typeface="Calibri   "/>
                <a:ea typeface="Calibri" panose="020F0502020204030204" pitchFamily="34" charset="0"/>
                <a:cs typeface="Calibri" panose="020F0502020204030204" pitchFamily="34" charset="0"/>
              </a:rPr>
              <a:t> stimulant une gamme de capacités cognitives, </a:t>
            </a:r>
            <a:r>
              <a:rPr lang="it-IT" sz="2000" dirty="0" err="1">
                <a:effectLst/>
                <a:latin typeface="Calibri   "/>
                <a:ea typeface="Calibri" panose="020F0502020204030204" pitchFamily="34" charset="0"/>
                <a:cs typeface="Calibri" panose="020F0502020204030204" pitchFamily="34" charset="0"/>
              </a:rPr>
              <a:t>comme la clarté mentale, la stabilité et la créativité, tout en augmentant la durée pendant laquelle quelqu'un peut maintenir son attentionTrusted Source</a:t>
            </a:r>
            <a:endParaRPr lang="it-IT" sz="2000" dirty="0">
              <a:latin typeface="Calibri   "/>
            </a:endParaRPr>
          </a:p>
        </p:txBody>
      </p:sp>
      <p:pic>
        <p:nvPicPr>
          <p:cNvPr id="2050" name="Picture 2" descr="uCrown Pro - Anti-stress head &amp; eye massager for better well-being">
            <a:extLst>
              <a:ext uri="{FF2B5EF4-FFF2-40B4-BE49-F238E27FC236}">
                <a16:creationId xmlns:a16="http://schemas.microsoft.com/office/drawing/2014/main" id="{9010CBD0-DFAA-4471-A266-D7BD726047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01" y="3203541"/>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a:extLst>
              <a:ext uri="{FF2B5EF4-FFF2-40B4-BE49-F238E27FC236}">
                <a16:creationId xmlns:a16="http://schemas.microsoft.com/office/drawing/2014/main" id="{0C5A77CB-A597-4A81-AB99-1FE536FB07DC}"/>
              </a:ext>
            </a:extLst>
          </p:cNvPr>
          <p:cNvSpPr txBox="1"/>
          <p:nvPr/>
        </p:nvSpPr>
        <p:spPr>
          <a:xfrm>
            <a:off x="287029" y="5511721"/>
            <a:ext cx="6094602" cy="461665"/>
          </a:xfrm>
          <a:prstGeom prst="rect">
            <a:avLst/>
          </a:prstGeom>
          <a:noFill/>
        </p:spPr>
        <p:txBody>
          <a:bodyPr wrap="square">
            <a:spAutoFit/>
          </a:bodyPr>
          <a:lstStyle/>
          <a:p>
            <a:r>
              <a:rPr lang="en-US" sz="1200" b="0" i="0" u="none" strike="noStrike" dirty="0">
                <a:solidFill>
                  <a:srgbClr val="E23600"/>
                </a:solidFill>
                <a:effectLst/>
                <a:latin typeface="Calibri   "/>
                <a:hlinkClick r:id="rId5"/>
              </a:rPr>
              <a:t>"</a:t>
            </a:r>
            <a:r>
              <a:rPr lang="en-US" sz="1200" b="0" i="0" u="none" strike="noStrike" dirty="0" err="1">
                <a:solidFill>
                  <a:srgbClr val="E23600"/>
                </a:solidFill>
                <a:effectLst/>
                <a:latin typeface="Calibri   "/>
                <a:hlinkClick r:id="rId5"/>
              </a:rPr>
              <a:t>uCrown</a:t>
            </a:r>
            <a:r>
              <a:rPr lang="en-US" sz="1200" b="0" i="0" u="none" strike="noStrike" dirty="0">
                <a:solidFill>
                  <a:srgbClr val="E23600"/>
                </a:solidFill>
                <a:effectLst/>
                <a:latin typeface="Calibri   "/>
                <a:hlinkClick r:id="rId5"/>
              </a:rPr>
              <a:t> Pro - Anti-stress head &amp; eye massager for better well-being"</a:t>
            </a:r>
            <a:r>
              <a:rPr lang="en-US" sz="1200" b="0" i="0" dirty="0">
                <a:solidFill>
                  <a:srgbClr val="333333"/>
                </a:solidFill>
                <a:effectLst/>
                <a:latin typeface="Calibri   "/>
              </a:rPr>
              <a:t> par </a:t>
            </a:r>
            <a:r>
              <a:rPr lang="en-US" sz="1200" b="0" i="0" u="none" strike="noStrike" dirty="0">
                <a:solidFill>
                  <a:srgbClr val="E23600"/>
                </a:solidFill>
                <a:effectLst/>
                <a:latin typeface="Calibri   "/>
                <a:hlinkClick r:id="rId6"/>
              </a:rPr>
              <a:t>www.OSIM.com</a:t>
            </a:r>
            <a:r>
              <a:rPr lang="en-US" sz="1200" b="0" i="0" dirty="0">
                <a:solidFill>
                  <a:srgbClr val="333333"/>
                </a:solidFill>
                <a:effectLst/>
                <a:latin typeface="Calibri   "/>
              </a:rPr>
              <a:t> est sous licence </a:t>
            </a:r>
            <a:r>
              <a:rPr lang="en-US" sz="1200" b="0" i="0" u="none" strike="noStrike" dirty="0">
                <a:solidFill>
                  <a:srgbClr val="E23600"/>
                </a:solidFill>
                <a:effectLst/>
                <a:latin typeface="Calibri   "/>
                <a:hlinkClick r:id="rId7"/>
              </a:rPr>
              <a:t>CC BY-ND 2.0</a:t>
            </a:r>
            <a:endParaRPr lang="it-IT" sz="1200" dirty="0">
              <a:latin typeface="Calibri   "/>
            </a:endParaRPr>
          </a:p>
        </p:txBody>
      </p:sp>
    </p:spTree>
    <p:extLst>
      <p:ext uri="{BB962C8B-B14F-4D97-AF65-F5344CB8AC3E}">
        <p14:creationId xmlns:p14="http://schemas.microsoft.com/office/powerpoint/2010/main" val="1677393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375764" y="312214"/>
            <a:ext cx="5774499" cy="1077218"/>
          </a:xfrm>
          <a:prstGeom prst="rect">
            <a:avLst/>
          </a:prstGeom>
          <a:noFill/>
        </p:spPr>
        <p:txBody>
          <a:bodyPr wrap="square" rtlCol="0">
            <a:spAutoFit/>
          </a:bodyPr>
          <a:lstStyle/>
          <a:p>
            <a:pPr algn="ctr"/>
            <a:r>
              <a:rPr lang="fr-FR" sz="3200" b="1" dirty="0"/>
              <a:t>LES BIENFAITS DE LA MEDITATION POUR L’ATTENTION</a:t>
            </a:r>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Numéro du projet 2020-1-FR01-KA204-079823</a:t>
            </a:r>
          </a:p>
        </p:txBody>
      </p:sp>
      <p:sp>
        <p:nvSpPr>
          <p:cNvPr id="7" name="CasellaDiTesto 6">
            <a:extLst>
              <a:ext uri="{FF2B5EF4-FFF2-40B4-BE49-F238E27FC236}">
                <a16:creationId xmlns:a16="http://schemas.microsoft.com/office/drawing/2014/main" id="{C57FAC73-4632-41D6-A0D7-53B878C34919}"/>
              </a:ext>
            </a:extLst>
          </p:cNvPr>
          <p:cNvSpPr txBox="1"/>
          <p:nvPr/>
        </p:nvSpPr>
        <p:spPr>
          <a:xfrm>
            <a:off x="640889" y="1892949"/>
            <a:ext cx="6094602" cy="610488"/>
          </a:xfrm>
          <a:prstGeom prst="rect">
            <a:avLst/>
          </a:prstGeom>
          <a:noFill/>
        </p:spPr>
        <p:txBody>
          <a:bodyPr wrap="square">
            <a:spAutoFit/>
          </a:bodyPr>
          <a:lstStyle/>
          <a:p>
            <a:pPr indent="-635" algn="just">
              <a:lnSpc>
                <a:spcPct val="115000"/>
              </a:lnSpc>
              <a:spcAft>
                <a:spcPts val="1000"/>
              </a:spcAft>
            </a:pPr>
            <a:r>
              <a:rPr lang="it-IT" sz="3200" b="1" spc="10" dirty="0" err="1">
                <a:solidFill>
                  <a:srgbClr val="00B84F"/>
                </a:solidFill>
                <a:effectLst/>
                <a:latin typeface="Arial" panose="020B0604020202020204" pitchFamily="34" charset="0"/>
                <a:ea typeface="Calibri" panose="020F0502020204030204" pitchFamily="34" charset="0"/>
                <a:cs typeface="Arial" panose="020B0604020202020204" pitchFamily="34" charset="0"/>
              </a:rPr>
              <a:t>Surtout</a:t>
            </a:r>
            <a:r>
              <a:rPr lang="it-IT" sz="3200" b="1" spc="10" dirty="0">
                <a:solidFill>
                  <a:srgbClr val="00B84F"/>
                </a:solidFill>
                <a:effectLst/>
                <a:latin typeface="Arial" panose="020B0604020202020204" pitchFamily="34" charset="0"/>
                <a:ea typeface="Calibri" panose="020F0502020204030204" pitchFamily="34" charset="0"/>
                <a:cs typeface="Arial" panose="020B0604020202020204" pitchFamily="34" charset="0"/>
              </a:rPr>
              <a:t> ! ! ! ! !</a:t>
            </a:r>
            <a:endParaRPr lang="it-IT" sz="3200" b="1" dirty="0">
              <a:solidFill>
                <a:srgbClr val="00B84F"/>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C7B2D7B6-DB10-4A3F-A7F0-57CF4FB2AE6A}"/>
              </a:ext>
            </a:extLst>
          </p:cNvPr>
          <p:cNvSpPr txBox="1"/>
          <p:nvPr/>
        </p:nvSpPr>
        <p:spPr>
          <a:xfrm>
            <a:off x="3215712" y="2683788"/>
            <a:ext cx="6094602" cy="1107996"/>
          </a:xfrm>
          <a:prstGeom prst="rect">
            <a:avLst/>
          </a:prstGeom>
          <a:noFill/>
        </p:spPr>
        <p:txBody>
          <a:bodyPr wrap="square">
            <a:spAutoFit/>
          </a:bodyPr>
          <a:lstStyle/>
          <a:p>
            <a:r>
              <a:rPr lang="it-IT" sz="2200" spc="10" dirty="0">
                <a:solidFill>
                  <a:srgbClr val="000000"/>
                </a:solidFill>
                <a:effectLst/>
                <a:latin typeface="Calibri   "/>
                <a:ea typeface="Calibri" panose="020F0502020204030204" pitchFamily="34" charset="0"/>
                <a:cs typeface="Calibri" panose="020F0502020204030204" pitchFamily="34" charset="0"/>
              </a:rPr>
              <a:t>La </a:t>
            </a:r>
            <a:r>
              <a:rPr lang="it-IT" sz="2200" spc="10" dirty="0" err="1">
                <a:solidFill>
                  <a:srgbClr val="000000"/>
                </a:solidFill>
                <a:effectLst/>
                <a:latin typeface="Calibri   "/>
                <a:ea typeface="Calibri" panose="020F0502020204030204" pitchFamily="34" charset="0"/>
                <a:cs typeface="Calibri" panose="020F0502020204030204" pitchFamily="34" charset="0"/>
              </a:rPr>
              <a:t>méditation</a:t>
            </a:r>
            <a:r>
              <a:rPr lang="it-IT" sz="2200" spc="10" dirty="0">
                <a:solidFill>
                  <a:srgbClr val="000000"/>
                </a:solidFill>
                <a:effectLst/>
                <a:latin typeface="Calibri   "/>
                <a:ea typeface="Calibri" panose="020F0502020204030204" pitchFamily="34" charset="0"/>
                <a:cs typeface="Calibri" panose="020F0502020204030204" pitchFamily="34" charset="0"/>
              </a:rPr>
              <a:t> est facile à pratiquer à la maison, </a:t>
            </a:r>
            <a:r>
              <a:rPr lang="it-IT" sz="2200" spc="10" dirty="0" err="1">
                <a:solidFill>
                  <a:srgbClr val="000000"/>
                </a:solidFill>
                <a:effectLst/>
                <a:latin typeface="Calibri   "/>
                <a:ea typeface="Calibri" panose="020F0502020204030204" pitchFamily="34" charset="0"/>
                <a:cs typeface="Calibri" panose="020F0502020204030204" pitchFamily="34" charset="0"/>
              </a:rPr>
              <a:t>relativement</a:t>
            </a:r>
            <a:r>
              <a:rPr lang="it-IT" sz="2200" spc="10" dirty="0">
                <a:solidFill>
                  <a:srgbClr val="000000"/>
                </a:solidFill>
                <a:effectLst/>
                <a:latin typeface="Calibri   "/>
                <a:ea typeface="Calibri" panose="020F0502020204030204" pitchFamily="34" charset="0"/>
                <a:cs typeface="Calibri" panose="020F0502020204030204" pitchFamily="34" charset="0"/>
              </a:rPr>
              <a:t> </a:t>
            </a:r>
            <a:r>
              <a:rPr lang="it-IT" sz="2200" spc="10" dirty="0" err="1">
                <a:solidFill>
                  <a:srgbClr val="000000"/>
                </a:solidFill>
                <a:effectLst/>
                <a:latin typeface="Calibri   "/>
                <a:ea typeface="Calibri" panose="020F0502020204030204" pitchFamily="34" charset="0"/>
                <a:cs typeface="Calibri" panose="020F0502020204030204" pitchFamily="34" charset="0"/>
              </a:rPr>
              <a:t>abordable</a:t>
            </a:r>
            <a:r>
              <a:rPr lang="it-IT" sz="2200" spc="10" dirty="0">
                <a:solidFill>
                  <a:srgbClr val="000000"/>
                </a:solidFill>
                <a:effectLst/>
                <a:latin typeface="Calibri   "/>
                <a:ea typeface="Calibri" panose="020F0502020204030204" pitchFamily="34" charset="0"/>
                <a:cs typeface="Calibri" panose="020F0502020204030204" pitchFamily="34" charset="0"/>
              </a:rPr>
              <a:t>, et </a:t>
            </a:r>
            <a:r>
              <a:rPr lang="it-IT" sz="2200" spc="10" dirty="0" err="1">
                <a:solidFill>
                  <a:srgbClr val="000000"/>
                </a:solidFill>
                <a:effectLst/>
                <a:latin typeface="Calibri   "/>
                <a:ea typeface="Calibri" panose="020F0502020204030204" pitchFamily="34" charset="0"/>
                <a:cs typeface="Calibri" panose="020F0502020204030204" pitchFamily="34" charset="0"/>
              </a:rPr>
              <a:t>peu</a:t>
            </a:r>
            <a:r>
              <a:rPr lang="it-IT" sz="2200" spc="10" dirty="0">
                <a:solidFill>
                  <a:srgbClr val="000000"/>
                </a:solidFill>
                <a:effectLst/>
                <a:latin typeface="Calibri   "/>
                <a:ea typeface="Calibri" panose="020F0502020204030204" pitchFamily="34" charset="0"/>
                <a:cs typeface="Calibri" panose="020F0502020204030204" pitchFamily="34" charset="0"/>
              </a:rPr>
              <a:t> </a:t>
            </a:r>
            <a:r>
              <a:rPr lang="it-IT" sz="2200" spc="10" dirty="0" err="1">
                <a:solidFill>
                  <a:srgbClr val="000000"/>
                </a:solidFill>
                <a:effectLst/>
                <a:latin typeface="Calibri   "/>
                <a:ea typeface="Calibri" panose="020F0502020204030204" pitchFamily="34" charset="0"/>
                <a:cs typeface="Calibri" panose="020F0502020204030204" pitchFamily="34" charset="0"/>
              </a:rPr>
              <a:t>susceptible</a:t>
            </a:r>
            <a:r>
              <a:rPr lang="it-IT" sz="2200" spc="10" dirty="0">
                <a:solidFill>
                  <a:srgbClr val="000000"/>
                </a:solidFill>
                <a:effectLst/>
                <a:latin typeface="Calibri   "/>
                <a:ea typeface="Calibri" panose="020F0502020204030204" pitchFamily="34" charset="0"/>
                <a:cs typeface="Calibri" panose="020F0502020204030204" pitchFamily="34" charset="0"/>
              </a:rPr>
              <a:t> de causer des </a:t>
            </a:r>
            <a:r>
              <a:rPr lang="it-IT" sz="2200" spc="10" dirty="0" err="1">
                <a:solidFill>
                  <a:srgbClr val="000000"/>
                </a:solidFill>
                <a:effectLst/>
                <a:latin typeface="Calibri   "/>
                <a:ea typeface="Calibri" panose="020F0502020204030204" pitchFamily="34" charset="0"/>
                <a:cs typeface="Calibri" panose="020F0502020204030204" pitchFamily="34" charset="0"/>
              </a:rPr>
              <a:t>effets</a:t>
            </a:r>
            <a:r>
              <a:rPr lang="it-IT" sz="2200" spc="10" dirty="0">
                <a:solidFill>
                  <a:srgbClr val="000000"/>
                </a:solidFill>
                <a:effectLst/>
                <a:latin typeface="Calibri   "/>
                <a:ea typeface="Calibri" panose="020F0502020204030204" pitchFamily="34" charset="0"/>
                <a:cs typeface="Calibri" panose="020F0502020204030204" pitchFamily="34" charset="0"/>
              </a:rPr>
              <a:t> secondaires</a:t>
            </a:r>
            <a:r>
              <a:rPr lang="it-IT" sz="1800" spc="1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it-IT" dirty="0"/>
          </a:p>
        </p:txBody>
      </p:sp>
      <p:pic>
        <p:nvPicPr>
          <p:cNvPr id="9" name="Immagine 8">
            <a:extLst>
              <a:ext uri="{FF2B5EF4-FFF2-40B4-BE49-F238E27FC236}">
                <a16:creationId xmlns:a16="http://schemas.microsoft.com/office/drawing/2014/main" id="{AA9E17A0-1503-4C45-8AFA-CB50AC3761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937" y="3972135"/>
            <a:ext cx="3262269" cy="2174846"/>
          </a:xfrm>
          <a:prstGeom prst="rect">
            <a:avLst/>
          </a:prstGeom>
        </p:spPr>
      </p:pic>
    </p:spTree>
    <p:extLst>
      <p:ext uri="{BB962C8B-B14F-4D97-AF65-F5344CB8AC3E}">
        <p14:creationId xmlns:p14="http://schemas.microsoft.com/office/powerpoint/2010/main" val="1250440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56;p13"/>
          <p:cNvPicPr preferRelativeResize="0"/>
          <p:nvPr/>
        </p:nvPicPr>
        <p:blipFill>
          <a:blip r:embed="rId2">
            <a:alphaModFix/>
          </a:blip>
          <a:stretch>
            <a:fillRect/>
          </a:stretch>
        </p:blipFill>
        <p:spPr>
          <a:xfrm>
            <a:off x="9956332" y="6411907"/>
            <a:ext cx="2235668" cy="446093"/>
          </a:xfrm>
          <a:prstGeom prst="rect">
            <a:avLst/>
          </a:prstGeom>
          <a:noFill/>
          <a:ln>
            <a:noFill/>
          </a:ln>
        </p:spPr>
      </p:pic>
      <p:grpSp>
        <p:nvGrpSpPr>
          <p:cNvPr id="21" name="Groupe 20"/>
          <p:cNvGrpSpPr/>
          <p:nvPr/>
        </p:nvGrpSpPr>
        <p:grpSpPr>
          <a:xfrm>
            <a:off x="756206" y="2457229"/>
            <a:ext cx="4839449" cy="1609362"/>
            <a:chOff x="2700401" y="2189779"/>
            <a:chExt cx="4839449" cy="1609362"/>
          </a:xfrm>
        </p:grpSpPr>
        <p:sp>
          <p:nvSpPr>
            <p:cNvPr id="10" name="テキスト プレースホルダー 36">
              <a:extLst>
                <a:ext uri="{FF2B5EF4-FFF2-40B4-BE49-F238E27FC236}">
                  <a16:creationId xmlns:a16="http://schemas.microsoft.com/office/drawing/2014/main" id="{6CEB3826-ACC9-F746-A54D-2E244FE66785}"/>
                </a:ext>
              </a:extLst>
            </p:cNvPr>
            <p:cNvSpPr txBox="1">
              <a:spLocks/>
            </p:cNvSpPr>
            <p:nvPr/>
          </p:nvSpPr>
          <p:spPr bwMode="auto">
            <a:xfrm>
              <a:off x="3377078" y="3258408"/>
              <a:ext cx="4162772" cy="44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just">
                <a:buNone/>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Visitez</a:t>
              </a:r>
              <a:r>
                <a:rPr kumimoji="0" lang="en-US" sz="18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notre site et jouez à des mini-jeux : </a:t>
              </a:r>
              <a:r>
                <a:rPr lang="en-US" sz="1800" dirty="0">
                  <a:solidFill>
                    <a:prstClr val="black"/>
                  </a:solidFill>
                  <a:latin typeface="Calibri" panose="020F0502020204030204" pitchFamily="34" charset="0"/>
                  <a:cs typeface="Calibri" panose="020F0502020204030204" pitchFamily="34" charset="0"/>
                  <a:hlinkClick r:id="rId3"/>
                </a:rPr>
                <a:t>https://diskproject.eu/</a:t>
              </a:r>
              <a:endParaRPr lang="en-US" sz="1800" dirty="0">
                <a:solidFill>
                  <a:prstClr val="black"/>
                </a:solidFill>
                <a:latin typeface="Calibri" panose="020F0502020204030204" pitchFamily="34" charset="0"/>
                <a:cs typeface="Calibri" panose="020F0502020204030204" pitchFamily="34" charset="0"/>
              </a:endParaRPr>
            </a:p>
            <a:p>
              <a:pPr lvl="0">
                <a:buNone/>
                <a:defRPr/>
              </a:pPr>
              <a:endParaRPr kumimoji="0" lang="en-US" sz="1400" b="0" i="0" u="none" strike="noStrike" kern="1200" cap="none" spc="0" normalizeH="0" baseline="0" noProof="0" dirty="0">
                <a:ln>
                  <a:noFill/>
                </a:ln>
                <a:solidFill>
                  <a:prstClr val="black"/>
                </a:solidFill>
                <a:effectLst/>
                <a:uLnTx/>
                <a:uFillTx/>
                <a:latin typeface="Calibri Light" panose="020F0302020204030204"/>
                <a:ea typeface="MS PGothic" charset="-128"/>
              </a:endParaRPr>
            </a:p>
          </p:txBody>
        </p:sp>
        <p:sp>
          <p:nvSpPr>
            <p:cNvPr id="16" name="Oval 39">
              <a:extLst>
                <a:ext uri="{FF2B5EF4-FFF2-40B4-BE49-F238E27FC236}">
                  <a16:creationId xmlns:a16="http://schemas.microsoft.com/office/drawing/2014/main" id="{C6CF5BD2-AC84-604B-A211-6A160C79B4F3}"/>
                </a:ext>
              </a:extLst>
            </p:cNvPr>
            <p:cNvSpPr/>
            <p:nvPr/>
          </p:nvSpPr>
          <p:spPr>
            <a:xfrm>
              <a:off x="2700401" y="3258408"/>
              <a:ext cx="540733" cy="54073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46EAE"/>
                </a:solidFill>
                <a:effectLst/>
                <a:uLnTx/>
                <a:uFillTx/>
                <a:latin typeface="Calibri" panose="020F0502020204030204"/>
                <a:ea typeface="+mn-ea"/>
                <a:cs typeface="+mn-cs"/>
              </a:endParaRPr>
            </a:p>
          </p:txBody>
        </p:sp>
        <p:pic>
          <p:nvPicPr>
            <p:cNvPr id="17" name="Picture 40">
              <a:extLst>
                <a:ext uri="{FF2B5EF4-FFF2-40B4-BE49-F238E27FC236}">
                  <a16:creationId xmlns:a16="http://schemas.microsoft.com/office/drawing/2014/main" id="{321F2381-7BB4-8041-8076-A6E7E7288454}"/>
                </a:ext>
              </a:extLst>
            </p:cNvPr>
            <p:cNvPicPr>
              <a:picLocks noChangeAspect="1"/>
            </p:cNvPicPr>
            <p:nvPr/>
          </p:nvPicPr>
          <p:blipFill rotWithShape="1">
            <a:blip r:embed="rId4">
              <a:extLst>
                <a:ext uri="{28A0092B-C50C-407E-A947-70E740481C1C}">
                  <a14:useLocalDpi xmlns:a14="http://schemas.microsoft.com/office/drawing/2010/main" val="0"/>
                </a:ext>
              </a:extLst>
            </a:blip>
            <a:srcRect l="8912" t="77879" r="4725" b="-4082"/>
            <a:stretch/>
          </p:blipFill>
          <p:spPr>
            <a:xfrm>
              <a:off x="2751826" y="3313847"/>
              <a:ext cx="477838" cy="466929"/>
            </a:xfrm>
            <a:prstGeom prst="ellipse">
              <a:avLst/>
            </a:prstGeom>
          </p:spPr>
        </p:pic>
        <p:sp>
          <p:nvSpPr>
            <p:cNvPr id="19" name="Oval 42">
              <a:extLst>
                <a:ext uri="{FF2B5EF4-FFF2-40B4-BE49-F238E27FC236}">
                  <a16:creationId xmlns:a16="http://schemas.microsoft.com/office/drawing/2014/main" id="{F6016052-18D5-5E40-A7E5-7BE2A416A3B6}"/>
                </a:ext>
              </a:extLst>
            </p:cNvPr>
            <p:cNvSpPr/>
            <p:nvPr/>
          </p:nvSpPr>
          <p:spPr>
            <a:xfrm>
              <a:off x="2772912" y="2189779"/>
              <a:ext cx="540733" cy="54073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46EAE"/>
                </a:solidFill>
                <a:effectLst/>
                <a:uLnTx/>
                <a:uFillTx/>
                <a:latin typeface="Calibri" panose="020F0502020204030204"/>
                <a:ea typeface="+mn-ea"/>
                <a:cs typeface="+mn-cs"/>
              </a:endParaRPr>
            </a:p>
          </p:txBody>
        </p:sp>
        <p:pic>
          <p:nvPicPr>
            <p:cNvPr id="20" name="図プレースホルダー 23">
              <a:extLst>
                <a:ext uri="{FF2B5EF4-FFF2-40B4-BE49-F238E27FC236}">
                  <a16:creationId xmlns:a16="http://schemas.microsoft.com/office/drawing/2014/main" id="{7732787F-11BD-FA4F-AE22-69F8A1278C7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2942" y="2265294"/>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ZoneTexte 22"/>
          <p:cNvSpPr txBox="1"/>
          <p:nvPr/>
        </p:nvSpPr>
        <p:spPr>
          <a:xfrm>
            <a:off x="2329046" y="254303"/>
            <a:ext cx="7975492" cy="1261884"/>
          </a:xfrm>
          <a:prstGeom prst="rect">
            <a:avLst/>
          </a:prstGeom>
          <a:noFill/>
        </p:spPr>
        <p:txBody>
          <a:bodyPr wrap="square" rtlCol="0">
            <a:spAutoFit/>
          </a:bodyPr>
          <a:lstStyle/>
          <a:p>
            <a:pPr algn="ctr"/>
            <a:r>
              <a:rPr lang="fr-FR" sz="2800" b="1" dirty="0" err="1">
                <a:solidFill>
                  <a:srgbClr val="00B84F"/>
                </a:solidFill>
              </a:rPr>
              <a:t>Vous avez atteint</a:t>
            </a:r>
            <a:r>
              <a:rPr lang="fr-FR" sz="2800" b="1" dirty="0">
                <a:solidFill>
                  <a:srgbClr val="00B84F"/>
                </a:solidFill>
              </a:rPr>
              <a:t> la fin de </a:t>
            </a:r>
            <a:r>
              <a:rPr lang="fr-FR" sz="2800" b="1" dirty="0" err="1">
                <a:solidFill>
                  <a:srgbClr val="00B84F"/>
                </a:solidFill>
              </a:rPr>
              <a:t>ce</a:t>
            </a:r>
            <a:r>
              <a:rPr lang="fr-FR" sz="2800" b="1" dirty="0">
                <a:solidFill>
                  <a:srgbClr val="00B84F"/>
                </a:solidFill>
              </a:rPr>
              <a:t> cours, </a:t>
            </a:r>
            <a:r>
              <a:rPr lang="fr-FR" sz="2800" b="1" dirty="0" err="1">
                <a:solidFill>
                  <a:srgbClr val="00B84F"/>
                </a:solidFill>
              </a:rPr>
              <a:t>félicitations</a:t>
            </a:r>
            <a:r>
              <a:rPr lang="fr-FR" sz="2800" b="1" dirty="0">
                <a:solidFill>
                  <a:srgbClr val="00B84F"/>
                </a:solidFill>
              </a:rPr>
              <a:t> !</a:t>
            </a:r>
            <a:br>
              <a:rPr lang="fr-FR" sz="2800" b="1" dirty="0">
                <a:solidFill>
                  <a:srgbClr val="00B84F"/>
                </a:solidFill>
              </a:rPr>
            </a:br>
            <a:endParaRPr lang="fr-FR" sz="2800" b="1" dirty="0">
              <a:solidFill>
                <a:srgbClr val="00B84F"/>
              </a:solidFill>
            </a:endParaRPr>
          </a:p>
          <a:p>
            <a:pPr algn="ctr"/>
            <a:r>
              <a:rPr lang="fr-FR" sz="2000" b="1" dirty="0" err="1"/>
              <a:t>On reste</a:t>
            </a:r>
            <a:r>
              <a:rPr lang="fr-FR" sz="2000" b="1" dirty="0"/>
              <a:t> en </a:t>
            </a:r>
            <a:r>
              <a:rPr lang="fr-FR" sz="2000" b="1" dirty="0" err="1"/>
              <a:t>contact</a:t>
            </a:r>
            <a:r>
              <a:rPr lang="fr-FR" sz="2000" b="1" dirty="0"/>
              <a:t> !</a:t>
            </a:r>
            <a:endParaRPr lang="fr-FR" sz="3200" b="1" dirty="0">
              <a:solidFill>
                <a:srgbClr val="00B84F"/>
              </a:solidFill>
            </a:endParaRPr>
          </a:p>
        </p:txBody>
      </p:sp>
      <p:pic>
        <p:nvPicPr>
          <p:cNvPr id="24" name="Image 23"/>
          <p:cNvPicPr/>
          <p:nvPr/>
        </p:nvPicPr>
        <p:blipFill>
          <a:blip r:embed="rId6" cstate="print">
            <a:extLst>
              <a:ext uri="{28A0092B-C50C-407E-A947-70E740481C1C}">
                <a14:useLocalDpi xmlns:a14="http://schemas.microsoft.com/office/drawing/2010/main" val="0"/>
              </a:ext>
            </a:extLst>
          </a:blip>
          <a:stretch>
            <a:fillRect/>
          </a:stretch>
        </p:blipFill>
        <p:spPr>
          <a:xfrm>
            <a:off x="308791" y="0"/>
            <a:ext cx="1435564" cy="1552183"/>
          </a:xfrm>
          <a:prstGeom prst="rect">
            <a:avLst/>
          </a:prstGeom>
          <a:solidFill>
            <a:srgbClr val="00B84F"/>
          </a:solidFill>
        </p:spPr>
      </p:pic>
      <p:sp>
        <p:nvSpPr>
          <p:cNvPr id="25" name="ZoneTexte 24"/>
          <p:cNvSpPr txBox="1"/>
          <p:nvPr/>
        </p:nvSpPr>
        <p:spPr>
          <a:xfrm>
            <a:off x="308791" y="6581001"/>
            <a:ext cx="4711816" cy="276999"/>
          </a:xfrm>
          <a:prstGeom prst="rect">
            <a:avLst/>
          </a:prstGeom>
          <a:noFill/>
        </p:spPr>
        <p:txBody>
          <a:bodyPr wrap="square" rtlCol="0">
            <a:spAutoFit/>
          </a:bodyPr>
          <a:lstStyle/>
          <a:p>
            <a:r>
              <a:rPr lang="fr-FR" sz="1200" dirty="0"/>
              <a:t>Numéro du projet 2020-1-FR01-KA204-079823</a:t>
            </a:r>
          </a:p>
        </p:txBody>
      </p:sp>
      <p:sp>
        <p:nvSpPr>
          <p:cNvPr id="3" name="ZoneTexte 2"/>
          <p:cNvSpPr txBox="1"/>
          <p:nvPr/>
        </p:nvSpPr>
        <p:spPr>
          <a:xfrm>
            <a:off x="1432883" y="2552021"/>
            <a:ext cx="5218404" cy="646331"/>
          </a:xfrm>
          <a:prstGeom prst="rect">
            <a:avLst/>
          </a:prstGeom>
          <a:noFill/>
        </p:spPr>
        <p:txBody>
          <a:bodyPr wrap="square" rtlCol="0">
            <a:spAutoFit/>
          </a:bodyPr>
          <a:lstStyle/>
          <a:p>
            <a:pPr algn="just"/>
            <a:r>
              <a:rPr lang="fr-FR" dirty="0"/>
              <a:t>Écrivez-nous un courriel : </a:t>
            </a:r>
            <a:r>
              <a:rPr lang="fr-FR" dirty="0">
                <a:hlinkClick r:id="rId7"/>
              </a:rPr>
              <a:t>disk-project@googlegroups.com</a:t>
            </a:r>
            <a:endParaRPr lang="fr-FR" dirty="0"/>
          </a:p>
          <a:p>
            <a:r>
              <a:rPr lang="fr-FR" dirty="0"/>
              <a:t> </a:t>
            </a:r>
          </a:p>
        </p:txBody>
      </p:sp>
      <p:pic>
        <p:nvPicPr>
          <p:cNvPr id="28" name="Imag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9737" y="2277299"/>
            <a:ext cx="5312779" cy="3541854"/>
          </a:xfrm>
          <a:prstGeom prst="teardrop">
            <a:avLst>
              <a:gd name="adj" fmla="val 89345"/>
            </a:avLst>
          </a:prstGeom>
        </p:spPr>
      </p:pic>
    </p:spTree>
    <p:extLst>
      <p:ext uri="{BB962C8B-B14F-4D97-AF65-F5344CB8AC3E}">
        <p14:creationId xmlns:p14="http://schemas.microsoft.com/office/powerpoint/2010/main" val="274838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496849" y="572592"/>
            <a:ext cx="5198301" cy="584775"/>
          </a:xfrm>
          <a:prstGeom prst="rect">
            <a:avLst/>
          </a:prstGeom>
          <a:noFill/>
        </p:spPr>
        <p:txBody>
          <a:bodyPr wrap="square" rtlCol="0">
            <a:spAutoFit/>
          </a:bodyPr>
          <a:lstStyle/>
          <a:p>
            <a:pPr algn="ctr"/>
            <a:r>
              <a:rPr lang="fr-FR" sz="3200" b="1" dirty="0" err="1"/>
              <a:t>Résumé</a:t>
            </a:r>
            <a:endParaRPr lang="fr-FR" sz="3200" b="1" dirty="0"/>
          </a:p>
        </p:txBody>
      </p:sp>
      <p:graphicFrame>
        <p:nvGraphicFramePr>
          <p:cNvPr id="2" name="Diagramma 1">
            <a:extLst>
              <a:ext uri="{FF2B5EF4-FFF2-40B4-BE49-F238E27FC236}">
                <a16:creationId xmlns:a16="http://schemas.microsoft.com/office/drawing/2014/main" id="{3A77DBAD-ACF4-41B9-BEF7-712C2E12A67C}"/>
              </a:ext>
            </a:extLst>
          </p:cNvPr>
          <p:cNvGraphicFramePr/>
          <p:nvPr>
            <p:extLst>
              <p:ext uri="{D42A27DB-BD31-4B8C-83A1-F6EECF244321}">
                <p14:modId xmlns:p14="http://schemas.microsoft.com/office/powerpoint/2010/main" val="4061957089"/>
              </p:ext>
            </p:extLst>
          </p:nvPr>
        </p:nvGraphicFramePr>
        <p:xfrm>
          <a:off x="1837189" y="1658835"/>
          <a:ext cx="5729680" cy="33829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832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ctors doing medical research on human brain and testing blood samples.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l="8001" t="6021" r="9336" b="5204"/>
          <a:stretch/>
        </p:blipFill>
        <p:spPr bwMode="auto">
          <a:xfrm>
            <a:off x="501041" y="3184521"/>
            <a:ext cx="5098093" cy="364704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4"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951962" y="312214"/>
            <a:ext cx="5198301" cy="584775"/>
          </a:xfrm>
          <a:prstGeom prst="rect">
            <a:avLst/>
          </a:prstGeom>
          <a:noFill/>
        </p:spPr>
        <p:txBody>
          <a:bodyPr wrap="square" rtlCol="0">
            <a:spAutoFit/>
          </a:bodyPr>
          <a:lstStyle/>
          <a:p>
            <a:pPr algn="ctr"/>
            <a:r>
              <a:rPr lang="fr-FR" sz="3200" b="1" dirty="0"/>
              <a:t>Description et objectifs</a:t>
            </a:r>
          </a:p>
        </p:txBody>
      </p:sp>
      <p:sp>
        <p:nvSpPr>
          <p:cNvPr id="8" name="ZoneTexte 7"/>
          <p:cNvSpPr txBox="1"/>
          <p:nvPr/>
        </p:nvSpPr>
        <p:spPr>
          <a:xfrm>
            <a:off x="719614" y="1494750"/>
            <a:ext cx="5446294" cy="2205732"/>
          </a:xfrm>
          <a:prstGeom prst="rect">
            <a:avLst/>
          </a:prstGeom>
          <a:noFill/>
        </p:spPr>
        <p:txBody>
          <a:bodyPr wrap="square" rtlCol="0">
            <a:spAutoFit/>
          </a:bodyPr>
          <a:lstStyle/>
          <a:p>
            <a:pPr indent="-635" algn="just">
              <a:lnSpc>
                <a:spcPct val="115000"/>
              </a:lnSpc>
              <a:spcAft>
                <a:spcPts val="1000"/>
              </a:spcAft>
            </a:pPr>
            <a:r>
              <a:rPr lang="it-IT" sz="2000" i="1" dirty="0">
                <a:solidFill>
                  <a:srgbClr val="000000"/>
                </a:solidFill>
                <a:effectLst/>
                <a:ea typeface="Calibri" panose="020F0502020204030204" pitchFamily="34" charset="0"/>
              </a:rPr>
              <a:t>Dans ce </a:t>
            </a:r>
            <a:r>
              <a:rPr lang="it-IT" sz="2000" i="1" dirty="0" err="1">
                <a:solidFill>
                  <a:srgbClr val="000000"/>
                </a:solidFill>
                <a:effectLst/>
                <a:ea typeface="Calibri" panose="020F0502020204030204" pitchFamily="34" charset="0"/>
              </a:rPr>
              <a:t>module, vous apprendrez sur</a:t>
            </a:r>
            <a:r>
              <a:rPr lang="it-IT" sz="2000" i="1" dirty="0">
                <a:solidFill>
                  <a:srgbClr val="000000"/>
                </a:solidFill>
                <a:effectLst/>
                <a:ea typeface="Calibri" panose="020F0502020204030204" pitchFamily="34" charset="0"/>
              </a:rPr>
              <a:t> la </a:t>
            </a:r>
            <a:r>
              <a:rPr lang="it-IT" sz="2000" i="1" dirty="0" err="1">
                <a:solidFill>
                  <a:srgbClr val="000000"/>
                </a:solidFill>
                <a:effectLst/>
                <a:ea typeface="Calibri" panose="020F0502020204030204" pitchFamily="34" charset="0"/>
              </a:rPr>
              <a:t>relation entre les</a:t>
            </a:r>
            <a:r>
              <a:rPr lang="it-IT" sz="2000" i="1" dirty="0">
                <a:solidFill>
                  <a:srgbClr val="000000"/>
                </a:solidFill>
                <a:effectLst/>
                <a:ea typeface="Calibri" panose="020F0502020204030204" pitchFamily="34" charset="0"/>
              </a:rPr>
              <a:t> compétences cognitives et l'art-thérapie et la </a:t>
            </a:r>
            <a:r>
              <a:rPr lang="it-IT" sz="2000" i="1" dirty="0" err="1">
                <a:solidFill>
                  <a:srgbClr val="000000"/>
                </a:solidFill>
                <a:effectLst/>
                <a:ea typeface="Calibri" panose="020F0502020204030204" pitchFamily="34" charset="0"/>
              </a:rPr>
              <a:t>méditation</a:t>
            </a:r>
            <a:r>
              <a:rPr lang="it-IT" sz="2000" i="1" dirty="0">
                <a:solidFill>
                  <a:srgbClr val="000000"/>
                </a:solidFill>
                <a:effectLst/>
                <a:ea typeface="Calibri" panose="020F0502020204030204" pitchFamily="34" charset="0"/>
              </a:rPr>
              <a:t>. </a:t>
            </a:r>
            <a:endParaRPr lang="it-IT" sz="2000" i="1" dirty="0">
              <a:effectLst/>
              <a:ea typeface="Calibri" panose="020F0502020204030204" pitchFamily="34" charset="0"/>
            </a:endParaRPr>
          </a:p>
          <a:p>
            <a:pPr algn="just"/>
            <a:r>
              <a:rPr lang="it-IT" sz="2000" i="1" dirty="0">
                <a:effectLst/>
                <a:ea typeface="Calibri" panose="020F0502020204030204" pitchFamily="34" charset="0"/>
                <a:cs typeface="Calibri" panose="020F0502020204030204" pitchFamily="34" charset="0"/>
              </a:rPr>
              <a:t>Plus </a:t>
            </a:r>
            <a:r>
              <a:rPr lang="it-IT" sz="2000" i="1" dirty="0" err="1">
                <a:effectLst/>
                <a:ea typeface="Calibri" panose="020F0502020204030204" pitchFamily="34" charset="0"/>
                <a:cs typeface="Calibri" panose="020F0502020204030204" pitchFamily="34" charset="0"/>
              </a:rPr>
              <a:t>précisément</a:t>
            </a:r>
            <a:r>
              <a:rPr lang="it-IT" sz="2000" i="1" dirty="0">
                <a:effectLst/>
                <a:ea typeface="Calibri" panose="020F0502020204030204" pitchFamily="34" charset="0"/>
                <a:cs typeface="Calibri" panose="020F0502020204030204" pitchFamily="34" charset="0"/>
              </a:rPr>
              <a:t>, </a:t>
            </a:r>
            <a:r>
              <a:rPr lang="it-IT" sz="2000" i="1" dirty="0" err="1">
                <a:effectLst/>
                <a:ea typeface="Calibri" panose="020F0502020204030204" pitchFamily="34" charset="0"/>
                <a:cs typeface="Calibri" panose="020F0502020204030204" pitchFamily="34" charset="0"/>
              </a:rPr>
              <a:t>vous</a:t>
            </a:r>
            <a:r>
              <a:rPr lang="it-IT" sz="2000" i="1" dirty="0">
                <a:effectLst/>
                <a:ea typeface="Calibri" panose="020F0502020204030204" pitchFamily="34" charset="0"/>
                <a:cs typeface="Calibri" panose="020F0502020204030204" pitchFamily="34" charset="0"/>
              </a:rPr>
              <a:t> </a:t>
            </a:r>
            <a:r>
              <a:rPr lang="it-IT" sz="2000" i="1" dirty="0" err="1">
                <a:effectLst/>
                <a:ea typeface="Calibri" panose="020F0502020204030204" pitchFamily="34" charset="0"/>
                <a:cs typeface="Calibri" panose="020F0502020204030204" pitchFamily="34" charset="0"/>
              </a:rPr>
              <a:t>allez</a:t>
            </a:r>
            <a:r>
              <a:rPr lang="it-IT" sz="2000" i="1" dirty="0">
                <a:effectLst/>
                <a:ea typeface="Calibri" panose="020F0502020204030204" pitchFamily="34" charset="0"/>
                <a:cs typeface="Calibri" panose="020F0502020204030204" pitchFamily="34" charset="0"/>
              </a:rPr>
              <a:t> </a:t>
            </a:r>
            <a:r>
              <a:rPr lang="it-IT" sz="2000" i="1" dirty="0" err="1">
                <a:effectLst/>
                <a:ea typeface="Calibri" panose="020F0502020204030204" pitchFamily="34" charset="0"/>
                <a:cs typeface="Calibri" panose="020F0502020204030204" pitchFamily="34" charset="0"/>
              </a:rPr>
              <a:t>apprendre</a:t>
            </a:r>
            <a:r>
              <a:rPr lang="it-IT" sz="2000" i="1" dirty="0">
                <a:effectLst/>
                <a:ea typeface="Calibri" panose="020F0502020204030204" pitchFamily="34" charset="0"/>
                <a:cs typeface="Calibri" panose="020F0502020204030204" pitchFamily="34" charset="0"/>
              </a:rPr>
              <a:t> </a:t>
            </a:r>
            <a:r>
              <a:rPr lang="it-IT" sz="2000" i="1" dirty="0" err="1">
                <a:effectLst/>
                <a:ea typeface="Calibri" panose="020F0502020204030204" pitchFamily="34" charset="0"/>
                <a:cs typeface="Calibri" panose="020F0502020204030204" pitchFamily="34" charset="0"/>
              </a:rPr>
              <a:t>des</a:t>
            </a:r>
            <a:r>
              <a:rPr lang="it-IT" sz="2000" i="1" dirty="0">
                <a:effectLst/>
                <a:ea typeface="Calibri" panose="020F0502020204030204" pitchFamily="34" charset="0"/>
                <a:cs typeface="Calibri" panose="020F0502020204030204" pitchFamily="34" charset="0"/>
              </a:rPr>
              <a:t> </a:t>
            </a:r>
            <a:r>
              <a:rPr lang="it-IT" sz="2000" i="1" dirty="0" err="1">
                <a:effectLst/>
                <a:ea typeface="Calibri" panose="020F0502020204030204" pitchFamily="34" charset="0"/>
                <a:cs typeface="Calibri" panose="020F0502020204030204" pitchFamily="34" charset="0"/>
              </a:rPr>
              <a:t>exercices</a:t>
            </a:r>
            <a:r>
              <a:rPr lang="it-IT" sz="2000" i="1" dirty="0">
                <a:effectLst/>
                <a:ea typeface="Calibri" panose="020F0502020204030204" pitchFamily="34" charset="0"/>
                <a:cs typeface="Calibri" panose="020F0502020204030204" pitchFamily="34" charset="0"/>
              </a:rPr>
              <a:t> </a:t>
            </a:r>
            <a:r>
              <a:rPr lang="it-IT" sz="2000" i="1" dirty="0" err="1">
                <a:effectLst/>
                <a:ea typeface="Calibri" panose="020F0502020204030204" pitchFamily="34" charset="0"/>
                <a:cs typeface="Calibri" panose="020F0502020204030204" pitchFamily="34" charset="0"/>
              </a:rPr>
              <a:t>faciles</a:t>
            </a:r>
            <a:r>
              <a:rPr lang="it-IT" sz="2000" i="1" dirty="0">
                <a:effectLst/>
                <a:ea typeface="Calibri" panose="020F0502020204030204" pitchFamily="34" charset="0"/>
                <a:cs typeface="Calibri" panose="020F0502020204030204" pitchFamily="34" charset="0"/>
              </a:rPr>
              <a:t>, </a:t>
            </a:r>
            <a:r>
              <a:rPr lang="it-IT" sz="2000" i="1" dirty="0" err="1">
                <a:effectLst/>
                <a:ea typeface="Calibri" panose="020F0502020204030204" pitchFamily="34" charset="0"/>
                <a:cs typeface="Calibri" panose="020F0502020204030204" pitchFamily="34" charset="0"/>
              </a:rPr>
              <a:t>drôles</a:t>
            </a:r>
            <a:r>
              <a:rPr lang="it-IT" sz="2000" i="1" dirty="0">
                <a:effectLst/>
                <a:ea typeface="Calibri" panose="020F0502020204030204" pitchFamily="34" charset="0"/>
                <a:cs typeface="Calibri" panose="020F0502020204030204" pitchFamily="34" charset="0"/>
              </a:rPr>
              <a:t> et </a:t>
            </a:r>
            <a:r>
              <a:rPr lang="it-IT" sz="2000" i="1" dirty="0" err="1">
                <a:effectLst/>
                <a:ea typeface="Calibri" panose="020F0502020204030204" pitchFamily="34" charset="0"/>
                <a:cs typeface="Calibri" panose="020F0502020204030204" pitchFamily="34" charset="0"/>
              </a:rPr>
              <a:t>stimulants</a:t>
            </a:r>
            <a:r>
              <a:rPr lang="it-IT" sz="2000" i="1" dirty="0">
                <a:effectLst/>
                <a:ea typeface="Calibri" panose="020F0502020204030204" pitchFamily="34" charset="0"/>
                <a:cs typeface="Calibri" panose="020F0502020204030204" pitchFamily="34" charset="0"/>
              </a:rPr>
              <a:t> pour </a:t>
            </a:r>
            <a:r>
              <a:rPr lang="it-IT" sz="2000" i="1" dirty="0" err="1">
                <a:effectLst/>
                <a:ea typeface="Calibri" panose="020F0502020204030204" pitchFamily="34" charset="0"/>
                <a:cs typeface="Calibri" panose="020F0502020204030204" pitchFamily="34" charset="0"/>
              </a:rPr>
              <a:t>améliorer</a:t>
            </a:r>
            <a:r>
              <a:rPr lang="it-IT" sz="2000" i="1" dirty="0">
                <a:effectLst/>
                <a:ea typeface="Calibri" panose="020F0502020204030204" pitchFamily="34" charset="0"/>
                <a:cs typeface="Calibri" panose="020F0502020204030204" pitchFamily="34" charset="0"/>
              </a:rPr>
              <a:t> </a:t>
            </a:r>
            <a:r>
              <a:rPr lang="it-IT" sz="2000" i="1" dirty="0" err="1">
                <a:effectLst/>
                <a:ea typeface="Calibri" panose="020F0502020204030204" pitchFamily="34" charset="0"/>
                <a:cs typeface="Calibri" panose="020F0502020204030204" pitchFamily="34" charset="0"/>
              </a:rPr>
              <a:t>vos</a:t>
            </a:r>
            <a:r>
              <a:rPr lang="it-IT" sz="2000" i="1" dirty="0">
                <a:effectLst/>
                <a:ea typeface="Calibri" panose="020F0502020204030204" pitchFamily="34" charset="0"/>
                <a:cs typeface="Calibri" panose="020F0502020204030204" pitchFamily="34" charset="0"/>
              </a:rPr>
              <a:t> </a:t>
            </a:r>
            <a:r>
              <a:rPr lang="it-IT" sz="2000" i="1" dirty="0" err="1">
                <a:effectLst/>
                <a:ea typeface="Calibri" panose="020F0502020204030204" pitchFamily="34" charset="0"/>
                <a:cs typeface="Calibri" panose="020F0502020204030204" pitchFamily="34" charset="0"/>
              </a:rPr>
              <a:t>compétences</a:t>
            </a:r>
            <a:r>
              <a:rPr lang="it-IT" sz="2000" i="1" dirty="0">
                <a:effectLst/>
                <a:ea typeface="Calibri" panose="020F0502020204030204" pitchFamily="34" charset="0"/>
                <a:cs typeface="Calibri" panose="020F0502020204030204" pitchFamily="34" charset="0"/>
              </a:rPr>
              <a:t> en </a:t>
            </a:r>
            <a:r>
              <a:rPr lang="it-IT" sz="2000" i="1" dirty="0" err="1">
                <a:effectLst/>
                <a:ea typeface="Calibri" panose="020F0502020204030204" pitchFamily="34" charset="0"/>
                <a:cs typeface="Calibri" panose="020F0502020204030204" pitchFamily="34" charset="0"/>
              </a:rPr>
              <a:t>attention</a:t>
            </a:r>
            <a:endParaRPr lang="fr-FR" sz="2000" i="1" dirty="0"/>
          </a:p>
        </p:txBody>
      </p:sp>
      <p:sp>
        <p:nvSpPr>
          <p:cNvPr id="9" name="ZoneTexte 8"/>
          <p:cNvSpPr txBox="1"/>
          <p:nvPr/>
        </p:nvSpPr>
        <p:spPr>
          <a:xfrm>
            <a:off x="6861315" y="2141576"/>
            <a:ext cx="4985360" cy="3705886"/>
          </a:xfrm>
          <a:prstGeom prst="rect">
            <a:avLst/>
          </a:prstGeom>
          <a:noFill/>
        </p:spPr>
        <p:txBody>
          <a:bodyPr wrap="square" rtlCol="0">
            <a:spAutoFit/>
          </a:bodyPr>
          <a:lstStyle/>
          <a:p>
            <a:pPr indent="-635" algn="just">
              <a:lnSpc>
                <a:spcPct val="115000"/>
              </a:lnSpc>
              <a:spcAft>
                <a:spcPts val="1000"/>
              </a:spcAft>
            </a:pPr>
            <a:r>
              <a:rPr lang="it-IT" dirty="0">
                <a:solidFill>
                  <a:srgbClr val="000000"/>
                </a:solidFill>
                <a:ea typeface="Calibri" panose="020F0502020204030204" pitchFamily="34" charset="0"/>
              </a:rPr>
              <a:t>A</a:t>
            </a:r>
            <a:r>
              <a:rPr lang="it-IT" dirty="0">
                <a:solidFill>
                  <a:srgbClr val="000000"/>
                </a:solidFill>
                <a:effectLst/>
                <a:ea typeface="Calibri" panose="020F0502020204030204" pitchFamily="34" charset="0"/>
              </a:rPr>
              <a:t> la fin de </a:t>
            </a:r>
            <a:r>
              <a:rPr lang="it-IT" dirty="0" err="1">
                <a:solidFill>
                  <a:srgbClr val="000000"/>
                </a:solidFill>
                <a:effectLst/>
                <a:ea typeface="Calibri" panose="020F0502020204030204" pitchFamily="34" charset="0"/>
              </a:rPr>
              <a:t>ce module</a:t>
            </a:r>
            <a:r>
              <a:rPr lang="it-IT" dirty="0">
                <a:solidFill>
                  <a:srgbClr val="000000"/>
                </a:solidFill>
                <a:effectLst/>
                <a:ea typeface="Calibri" panose="020F0502020204030204" pitchFamily="34" charset="0"/>
              </a:rPr>
              <a:t>, </a:t>
            </a:r>
            <a:r>
              <a:rPr lang="it-IT" dirty="0" err="1">
                <a:solidFill>
                  <a:srgbClr val="000000"/>
                </a:solidFill>
                <a:effectLst/>
                <a:ea typeface="Calibri" panose="020F0502020204030204" pitchFamily="34" charset="0"/>
              </a:rPr>
              <a:t>vous serez</a:t>
            </a:r>
            <a:r>
              <a:rPr lang="it-IT" dirty="0">
                <a:solidFill>
                  <a:srgbClr val="000000"/>
                </a:solidFill>
                <a:effectLst/>
                <a:ea typeface="Calibri" panose="020F0502020204030204" pitchFamily="34" charset="0"/>
              </a:rPr>
              <a:t> en </a:t>
            </a:r>
            <a:r>
              <a:rPr lang="it-IT" dirty="0" err="1">
                <a:solidFill>
                  <a:srgbClr val="000000"/>
                </a:solidFill>
                <a:effectLst/>
                <a:ea typeface="Calibri" panose="020F0502020204030204" pitchFamily="34" charset="0"/>
              </a:rPr>
              <a:t>mesure</a:t>
            </a:r>
            <a:r>
              <a:rPr lang="it-IT" dirty="0">
                <a:solidFill>
                  <a:srgbClr val="000000"/>
                </a:solidFill>
                <a:effectLst/>
                <a:ea typeface="Calibri" panose="020F0502020204030204" pitchFamily="34" charset="0"/>
              </a:rPr>
              <a:t> de :</a:t>
            </a:r>
          </a:p>
          <a:p>
            <a:pPr marL="342900" lvl="0" indent="-342900" algn="just">
              <a:lnSpc>
                <a:spcPct val="115000"/>
              </a:lnSpc>
              <a:buFont typeface="Symbol" panose="05050102010706020507" pitchFamily="18" charset="2"/>
              <a:buChar char=""/>
            </a:pPr>
            <a:r>
              <a:rPr lang="it-IT" spc="-35" dirty="0" err="1">
                <a:solidFill>
                  <a:srgbClr val="000000"/>
                </a:solidFill>
                <a:effectLst/>
                <a:ea typeface="Calibri" panose="020F0502020204030204" pitchFamily="34" charset="0"/>
                <a:cs typeface="Calibri" panose="020F0502020204030204" pitchFamily="34" charset="0"/>
              </a:rPr>
              <a:t>acquérir une écoute active</a:t>
            </a:r>
            <a:r>
              <a:rPr lang="it-IT" spc="-35" dirty="0">
                <a:solidFill>
                  <a:srgbClr val="000000"/>
                </a:solidFill>
                <a:effectLst/>
                <a:ea typeface="Calibri" panose="020F0502020204030204" pitchFamily="34" charset="0"/>
                <a:cs typeface="Calibri" panose="020F0502020204030204" pitchFamily="34" charset="0"/>
              </a:rPr>
              <a:t>;</a:t>
            </a:r>
            <a:endParaRPr lang="it-IT" dirty="0">
              <a:effectLst/>
              <a:ea typeface="Calibri" panose="020F0502020204030204" pitchFamily="34" charset="0"/>
            </a:endParaRPr>
          </a:p>
          <a:p>
            <a:pPr marL="342900" lvl="0" indent="-342900" algn="just">
              <a:lnSpc>
                <a:spcPct val="115000"/>
              </a:lnSpc>
              <a:buFont typeface="Symbol" panose="05050102010706020507" pitchFamily="18" charset="2"/>
              <a:buChar char=""/>
            </a:pPr>
            <a:r>
              <a:rPr lang="it-IT" spc="-35" dirty="0" err="1">
                <a:solidFill>
                  <a:srgbClr val="000000"/>
                </a:solidFill>
                <a:effectLst/>
                <a:ea typeface="Calibri" panose="020F0502020204030204" pitchFamily="34" charset="0"/>
                <a:cs typeface="Calibri" panose="020F0502020204030204" pitchFamily="34" charset="0"/>
              </a:rPr>
              <a:t>Acquérir la capacité</a:t>
            </a:r>
            <a:r>
              <a:rPr lang="it-IT" spc="-35" dirty="0">
                <a:solidFill>
                  <a:srgbClr val="000000"/>
                </a:solidFill>
                <a:effectLst/>
                <a:ea typeface="Calibri" panose="020F0502020204030204" pitchFamily="34" charset="0"/>
                <a:cs typeface="Calibri" panose="020F0502020204030204" pitchFamily="34" charset="0"/>
              </a:rPr>
              <a:t> d'</a:t>
            </a:r>
            <a:r>
              <a:rPr lang="it-IT" spc="-35" dirty="0" err="1">
                <a:solidFill>
                  <a:srgbClr val="000000"/>
                </a:solidFill>
                <a:effectLst/>
                <a:ea typeface="Calibri" panose="020F0502020204030204" pitchFamily="34" charset="0"/>
                <a:cs typeface="Calibri" panose="020F0502020204030204" pitchFamily="34" charset="0"/>
              </a:rPr>
              <a:t>inspirer</a:t>
            </a:r>
            <a:r>
              <a:rPr lang="it-IT" spc="-35" dirty="0">
                <a:solidFill>
                  <a:srgbClr val="000000"/>
                </a:solidFill>
                <a:effectLst/>
                <a:ea typeface="Calibri" panose="020F0502020204030204" pitchFamily="34" charset="0"/>
                <a:cs typeface="Calibri" panose="020F0502020204030204" pitchFamily="34" charset="0"/>
              </a:rPr>
              <a:t> la confiance et </a:t>
            </a:r>
            <a:r>
              <a:rPr lang="it-IT" spc="-35" dirty="0" err="1">
                <a:solidFill>
                  <a:srgbClr val="000000"/>
                </a:solidFill>
                <a:effectLst/>
                <a:ea typeface="Calibri" panose="020F0502020204030204" pitchFamily="34" charset="0"/>
                <a:cs typeface="Calibri" panose="020F0502020204030204" pitchFamily="34" charset="0"/>
              </a:rPr>
              <a:t>fournir</a:t>
            </a:r>
            <a:r>
              <a:rPr lang="it-IT" spc="-35" dirty="0">
                <a:solidFill>
                  <a:srgbClr val="000000"/>
                </a:solidFill>
                <a:effectLst/>
                <a:ea typeface="Calibri" panose="020F0502020204030204" pitchFamily="34" charset="0"/>
                <a:cs typeface="Calibri" panose="020F0502020204030204" pitchFamily="34" charset="0"/>
              </a:rPr>
              <a:t> une </a:t>
            </a:r>
            <a:r>
              <a:rPr lang="it-IT" spc="-35" dirty="0" err="1">
                <a:solidFill>
                  <a:srgbClr val="000000"/>
                </a:solidFill>
                <a:effectLst/>
                <a:ea typeface="Calibri" panose="020F0502020204030204" pitchFamily="34" charset="0"/>
                <a:cs typeface="Calibri" panose="020F0502020204030204" pitchFamily="34" charset="0"/>
              </a:rPr>
              <a:t>atmosphère</a:t>
            </a:r>
            <a:r>
              <a:rPr lang="it-IT" spc="-35" dirty="0">
                <a:solidFill>
                  <a:srgbClr val="000000"/>
                </a:solidFill>
                <a:effectLst/>
                <a:ea typeface="Calibri" panose="020F0502020204030204" pitchFamily="34" charset="0"/>
                <a:cs typeface="Calibri" panose="020F0502020204030204" pitchFamily="34" charset="0"/>
              </a:rPr>
              <a:t> ouverte ; </a:t>
            </a:r>
            <a:endParaRPr lang="it-IT" dirty="0">
              <a:effectLst/>
              <a:ea typeface="Calibri" panose="020F0502020204030204" pitchFamily="34" charset="0"/>
            </a:endParaRPr>
          </a:p>
          <a:p>
            <a:pPr marL="342900" lvl="0" indent="-342900" algn="just">
              <a:lnSpc>
                <a:spcPct val="115000"/>
              </a:lnSpc>
              <a:buFont typeface="Symbol" panose="05050102010706020507" pitchFamily="18" charset="2"/>
              <a:buChar char=""/>
            </a:pPr>
            <a:r>
              <a:rPr lang="it-IT" dirty="0">
                <a:solidFill>
                  <a:srgbClr val="000000"/>
                </a:solidFill>
                <a:effectLst/>
                <a:ea typeface="Times New Roman" panose="02020603050405020304" pitchFamily="18" charset="0"/>
                <a:cs typeface="Times New Roman" panose="02020603050405020304" pitchFamily="18" charset="0"/>
              </a:rPr>
              <a:t>Réduire l'anxiété, la </a:t>
            </a:r>
            <a:r>
              <a:rPr lang="it-IT" dirty="0" err="1">
                <a:solidFill>
                  <a:srgbClr val="000000"/>
                </a:solidFill>
                <a:effectLst/>
                <a:ea typeface="Times New Roman" panose="02020603050405020304" pitchFamily="18" charset="0"/>
                <a:cs typeface="Times New Roman" panose="02020603050405020304" pitchFamily="18" charset="0"/>
              </a:rPr>
              <a:t>dépression</a:t>
            </a:r>
            <a:r>
              <a:rPr lang="it-IT" dirty="0">
                <a:solidFill>
                  <a:srgbClr val="000000"/>
                </a:solidFill>
                <a:effectLst/>
                <a:ea typeface="Times New Roman" panose="02020603050405020304" pitchFamily="18" charset="0"/>
                <a:cs typeface="Times New Roman" panose="02020603050405020304" pitchFamily="18" charset="0"/>
              </a:rPr>
              <a:t> et d'</a:t>
            </a:r>
            <a:r>
              <a:rPr lang="it-IT" dirty="0" err="1">
                <a:solidFill>
                  <a:srgbClr val="000000"/>
                </a:solidFill>
                <a:effectLst/>
                <a:ea typeface="Times New Roman" panose="02020603050405020304" pitchFamily="18" charset="0"/>
                <a:cs typeface="Times New Roman" panose="02020603050405020304" pitchFamily="18" charset="0"/>
              </a:rPr>
              <a:t>autres problèmes mentaux</a:t>
            </a:r>
            <a:r>
              <a:rPr lang="it-IT" dirty="0">
                <a:solidFill>
                  <a:srgbClr val="000000"/>
                </a:solidFill>
                <a:effectLst/>
                <a:ea typeface="Times New Roman" panose="02020603050405020304" pitchFamily="18" charset="0"/>
                <a:cs typeface="Times New Roman" panose="02020603050405020304" pitchFamily="18" charset="0"/>
              </a:rPr>
              <a:t>/</a:t>
            </a:r>
            <a:r>
              <a:rPr lang="it-IT" dirty="0" err="1">
                <a:solidFill>
                  <a:srgbClr val="000000"/>
                </a:solidFill>
                <a:effectLst/>
                <a:ea typeface="Times New Roman" panose="02020603050405020304" pitchFamily="18" charset="0"/>
                <a:cs typeface="Times New Roman" panose="02020603050405020304" pitchFamily="18" charset="0"/>
              </a:rPr>
              <a:t>émotionnels</a:t>
            </a:r>
            <a:r>
              <a:rPr lang="it-IT" dirty="0">
                <a:solidFill>
                  <a:srgbClr val="000000"/>
                </a:solidFill>
                <a:effectLst/>
                <a:ea typeface="Times New Roman" panose="02020603050405020304" pitchFamily="18" charset="0"/>
                <a:cs typeface="Times New Roman" panose="02020603050405020304" pitchFamily="18" charset="0"/>
              </a:rPr>
              <a:t>;</a:t>
            </a:r>
            <a:endParaRPr lang="it-IT" dirty="0">
              <a:effectLst/>
              <a:ea typeface="Calibri" panose="020F0502020204030204" pitchFamily="34" charset="0"/>
            </a:endParaRPr>
          </a:p>
          <a:p>
            <a:pPr marL="342900" lvl="0" indent="-342900" algn="just">
              <a:lnSpc>
                <a:spcPct val="115000"/>
              </a:lnSpc>
              <a:buFont typeface="Symbol" panose="05050102010706020507" pitchFamily="18" charset="2"/>
              <a:buChar char=""/>
            </a:pPr>
            <a:r>
              <a:rPr lang="it-IT" dirty="0" err="1">
                <a:solidFill>
                  <a:srgbClr val="000000"/>
                </a:solidFill>
                <a:effectLst/>
                <a:ea typeface="Times New Roman" panose="02020603050405020304" pitchFamily="18" charset="0"/>
                <a:cs typeface="Times New Roman" panose="02020603050405020304" pitchFamily="18" charset="0"/>
              </a:rPr>
              <a:t>Prévenir la maladie mentale</a:t>
            </a:r>
            <a:r>
              <a:rPr lang="it-IT" dirty="0">
                <a:solidFill>
                  <a:srgbClr val="000000"/>
                </a:solidFill>
                <a:effectLst/>
                <a:ea typeface="Times New Roman" panose="02020603050405020304" pitchFamily="18" charset="0"/>
                <a:cs typeface="Times New Roman" panose="02020603050405020304" pitchFamily="18" charset="0"/>
              </a:rPr>
              <a:t>;</a:t>
            </a:r>
            <a:endParaRPr lang="it-IT" dirty="0">
              <a:effectLst/>
              <a:ea typeface="Calibri" panose="020F0502020204030204" pitchFamily="34" charset="0"/>
            </a:endParaRPr>
          </a:p>
          <a:p>
            <a:pPr marL="342900" lvl="0" indent="-342900" algn="just">
              <a:lnSpc>
                <a:spcPct val="115000"/>
              </a:lnSpc>
              <a:buFont typeface="Symbol" panose="05050102010706020507" pitchFamily="18" charset="2"/>
              <a:buChar char=""/>
            </a:pPr>
            <a:r>
              <a:rPr lang="it-IT" dirty="0" err="1">
                <a:solidFill>
                  <a:srgbClr val="000000"/>
                </a:solidFill>
                <a:effectLst/>
                <a:ea typeface="Times New Roman" panose="02020603050405020304" pitchFamily="18" charset="0"/>
                <a:cs typeface="Times New Roman" panose="02020603050405020304" pitchFamily="18" charset="0"/>
              </a:rPr>
              <a:t>Prévenir les difficultés</a:t>
            </a:r>
            <a:r>
              <a:rPr lang="it-IT" dirty="0">
                <a:solidFill>
                  <a:srgbClr val="000000"/>
                </a:solidFill>
                <a:effectLst/>
                <a:ea typeface="Times New Roman" panose="02020603050405020304" pitchFamily="18" charset="0"/>
                <a:cs typeface="Times New Roman" panose="02020603050405020304" pitchFamily="18" charset="0"/>
              </a:rPr>
              <a:t> sociales/</a:t>
            </a:r>
            <a:r>
              <a:rPr lang="it-IT" dirty="0" err="1">
                <a:solidFill>
                  <a:srgbClr val="000000"/>
                </a:solidFill>
                <a:effectLst/>
                <a:ea typeface="Times New Roman" panose="02020603050405020304" pitchFamily="18" charset="0"/>
                <a:cs typeface="Times New Roman" panose="02020603050405020304" pitchFamily="18" charset="0"/>
              </a:rPr>
              <a:t>émotionnelles liées</a:t>
            </a:r>
            <a:r>
              <a:rPr lang="it-IT" dirty="0">
                <a:solidFill>
                  <a:srgbClr val="000000"/>
                </a:solidFill>
                <a:effectLst/>
                <a:ea typeface="Times New Roman" panose="02020603050405020304" pitchFamily="18" charset="0"/>
                <a:cs typeface="Times New Roman" panose="02020603050405020304" pitchFamily="18" charset="0"/>
              </a:rPr>
              <a:t> à un </a:t>
            </a:r>
            <a:r>
              <a:rPr lang="it-IT" dirty="0" err="1">
                <a:solidFill>
                  <a:srgbClr val="000000"/>
                </a:solidFill>
                <a:effectLst/>
                <a:ea typeface="Times New Roman" panose="02020603050405020304" pitchFamily="18" charset="0"/>
                <a:cs typeface="Times New Roman" panose="02020603050405020304" pitchFamily="18" charset="0"/>
              </a:rPr>
              <a:t>handicap</a:t>
            </a:r>
            <a:r>
              <a:rPr lang="it-IT" dirty="0">
                <a:solidFill>
                  <a:srgbClr val="000000"/>
                </a:solidFill>
                <a:effectLst/>
                <a:ea typeface="Times New Roman" panose="02020603050405020304" pitchFamily="18" charset="0"/>
                <a:cs typeface="Times New Roman" panose="02020603050405020304" pitchFamily="18" charset="0"/>
              </a:rPr>
              <a:t> ou à une </a:t>
            </a:r>
            <a:r>
              <a:rPr lang="it-IT" dirty="0" err="1">
                <a:solidFill>
                  <a:srgbClr val="000000"/>
                </a:solidFill>
                <a:effectLst/>
                <a:ea typeface="Times New Roman" panose="02020603050405020304" pitchFamily="18" charset="0"/>
                <a:cs typeface="Times New Roman" panose="02020603050405020304" pitchFamily="18" charset="0"/>
              </a:rPr>
              <a:t>maladie</a:t>
            </a:r>
            <a:r>
              <a:rPr lang="it-IT" dirty="0">
                <a:solidFill>
                  <a:srgbClr val="000000"/>
                </a:solidFill>
                <a:effectLst/>
                <a:ea typeface="Times New Roman" panose="02020603050405020304" pitchFamily="18" charset="0"/>
                <a:cs typeface="Times New Roman" panose="02020603050405020304" pitchFamily="18" charset="0"/>
              </a:rPr>
              <a:t>;</a:t>
            </a:r>
            <a:endParaRPr lang="it-IT" dirty="0">
              <a:effectLst/>
              <a:ea typeface="Calibri" panose="020F0502020204030204" pitchFamily="34" charset="0"/>
            </a:endParaRPr>
          </a:p>
          <a:p>
            <a:pPr marL="342900" lvl="0" indent="-342900" algn="just">
              <a:lnSpc>
                <a:spcPct val="115000"/>
              </a:lnSpc>
              <a:spcAft>
                <a:spcPts val="1000"/>
              </a:spcAft>
              <a:buFont typeface="Symbol" panose="05050102010706020507" pitchFamily="18" charset="2"/>
              <a:buChar char=""/>
            </a:pPr>
            <a:r>
              <a:rPr lang="it-IT" dirty="0" err="1">
                <a:solidFill>
                  <a:srgbClr val="000000"/>
                </a:solidFill>
                <a:effectLst/>
                <a:ea typeface="Times New Roman" panose="02020603050405020304" pitchFamily="18" charset="0"/>
                <a:cs typeface="Times New Roman" panose="02020603050405020304" pitchFamily="18" charset="0"/>
              </a:rPr>
              <a:t>Prévenir les problèmes physiques</a:t>
            </a:r>
            <a:r>
              <a:rPr lang="it-IT" dirty="0">
                <a:solidFill>
                  <a:srgbClr val="000000"/>
                </a:solidFill>
                <a:effectLst/>
                <a:ea typeface="Times New Roman" panose="02020603050405020304" pitchFamily="18" charset="0"/>
                <a:cs typeface="Times New Roman" panose="02020603050405020304" pitchFamily="18" charset="0"/>
              </a:rPr>
              <a:t>, cognitifs et </a:t>
            </a:r>
            <a:r>
              <a:rPr lang="it-IT" dirty="0" err="1">
                <a:solidFill>
                  <a:srgbClr val="000000"/>
                </a:solidFill>
                <a:effectLst/>
                <a:ea typeface="Times New Roman" panose="02020603050405020304" pitchFamily="18" charset="0"/>
                <a:cs typeface="Times New Roman" panose="02020603050405020304" pitchFamily="18" charset="0"/>
              </a:rPr>
              <a:t>neurologiques</a:t>
            </a:r>
            <a:r>
              <a:rPr lang="it-IT" dirty="0">
                <a:solidFill>
                  <a:srgbClr val="000000"/>
                </a:solidFill>
                <a:effectLst/>
                <a:ea typeface="Times New Roman" panose="02020603050405020304" pitchFamily="18" charset="0"/>
                <a:cs typeface="Times New Roman" panose="02020603050405020304" pitchFamily="18" charset="0"/>
              </a:rPr>
              <a:t> ;</a:t>
            </a:r>
            <a:endParaRPr lang="it-IT" dirty="0">
              <a:effectLst/>
              <a:ea typeface="Calibri" panose="020F0502020204030204" pitchFamily="34" charset="0"/>
            </a:endParaRPr>
          </a:p>
        </p:txBody>
      </p:sp>
    </p:spTree>
    <p:extLst>
      <p:ext uri="{BB962C8B-B14F-4D97-AF65-F5344CB8AC3E}">
        <p14:creationId xmlns:p14="http://schemas.microsoft.com/office/powerpoint/2010/main" val="3458748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375764" y="312214"/>
            <a:ext cx="5774499" cy="584775"/>
          </a:xfrm>
          <a:prstGeom prst="rect">
            <a:avLst/>
          </a:prstGeom>
          <a:noFill/>
        </p:spPr>
        <p:txBody>
          <a:bodyPr wrap="square" rtlCol="0">
            <a:spAutoFit/>
          </a:bodyPr>
          <a:lstStyle/>
          <a:p>
            <a:pPr algn="ctr"/>
            <a:r>
              <a:rPr lang="fr-FR" sz="3200" b="1" dirty="0"/>
              <a:t>Introduction</a:t>
            </a:r>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Numéro du projet 2020-1-FR01-KA204-079823</a:t>
            </a:r>
          </a:p>
        </p:txBody>
      </p:sp>
      <p:sp>
        <p:nvSpPr>
          <p:cNvPr id="7" name="CasellaDiTesto 6">
            <a:extLst>
              <a:ext uri="{FF2B5EF4-FFF2-40B4-BE49-F238E27FC236}">
                <a16:creationId xmlns:a16="http://schemas.microsoft.com/office/drawing/2014/main" id="{22218AC5-71FF-4806-8252-ACEADB6FEB93}"/>
              </a:ext>
            </a:extLst>
          </p:cNvPr>
          <p:cNvSpPr txBox="1"/>
          <p:nvPr/>
        </p:nvSpPr>
        <p:spPr>
          <a:xfrm>
            <a:off x="1807161" y="1424570"/>
            <a:ext cx="9079484" cy="707886"/>
          </a:xfrm>
          <a:prstGeom prst="rect">
            <a:avLst/>
          </a:prstGeom>
          <a:noFill/>
        </p:spPr>
        <p:txBody>
          <a:bodyPr wrap="square">
            <a:spAutoFit/>
          </a:bodyPr>
          <a:lstStyle/>
          <a:p>
            <a:r>
              <a:rPr lang="fr-FR" sz="2000" b="0" i="0" dirty="0">
                <a:effectLst/>
                <a:latin typeface="Calibri" panose="020F0502020204030204" pitchFamily="34" charset="0"/>
                <a:cs typeface="Calibri" panose="020F0502020204030204" pitchFamily="34" charset="0"/>
              </a:rPr>
              <a:t>L'éducation artistique peut-elle entrainer des compétences cognitives qui semblent être sans rapport ? </a:t>
            </a:r>
            <a:endParaRPr lang="en-US" sz="2000" b="0" i="0" dirty="0">
              <a:effectLst/>
              <a:latin typeface="Calibri" panose="020F0502020204030204" pitchFamily="34" charset="0"/>
              <a:cs typeface="Calibri" panose="020F0502020204030204" pitchFamily="34" charset="0"/>
            </a:endParaRPr>
          </a:p>
        </p:txBody>
      </p:sp>
      <p:sp>
        <p:nvSpPr>
          <p:cNvPr id="9" name="CasellaDiTesto 8">
            <a:extLst>
              <a:ext uri="{FF2B5EF4-FFF2-40B4-BE49-F238E27FC236}">
                <a16:creationId xmlns:a16="http://schemas.microsoft.com/office/drawing/2014/main" id="{634B795A-E611-490C-8125-B9B0D6DAB45D}"/>
              </a:ext>
            </a:extLst>
          </p:cNvPr>
          <p:cNvSpPr txBox="1"/>
          <p:nvPr/>
        </p:nvSpPr>
        <p:spPr>
          <a:xfrm>
            <a:off x="4624432" y="2458556"/>
            <a:ext cx="8219044" cy="400110"/>
          </a:xfrm>
          <a:prstGeom prst="rect">
            <a:avLst/>
          </a:prstGeom>
          <a:noFill/>
        </p:spPr>
        <p:txBody>
          <a:bodyPr wrap="square">
            <a:spAutoFit/>
          </a:bodyPr>
          <a:lstStyle/>
          <a:p>
            <a:r>
              <a:rPr lang="en-US" sz="2000" b="1" i="0" dirty="0">
                <a:effectLst/>
                <a:latin typeface="Calibri" panose="020F0502020204030204" pitchFamily="34" charset="0"/>
                <a:cs typeface="Calibri" panose="020F0502020204030204" pitchFamily="34" charset="0"/>
              </a:rPr>
              <a:t>Les chercheurs trouvent des preuves que c'est le cas !!</a:t>
            </a:r>
            <a:endParaRPr lang="it-IT" sz="2000" b="1" dirty="0">
              <a:latin typeface="Calibri" panose="020F0502020204030204" pitchFamily="34" charset="0"/>
              <a:cs typeface="Calibri" panose="020F0502020204030204" pitchFamily="34" charset="0"/>
            </a:endParaRPr>
          </a:p>
        </p:txBody>
      </p:sp>
      <p:sp>
        <p:nvSpPr>
          <p:cNvPr id="11" name="CasellaDiTesto 10">
            <a:extLst>
              <a:ext uri="{FF2B5EF4-FFF2-40B4-BE49-F238E27FC236}">
                <a16:creationId xmlns:a16="http://schemas.microsoft.com/office/drawing/2014/main" id="{E1811B40-6BD5-4DF5-85A7-0EC1E099A059}"/>
              </a:ext>
            </a:extLst>
          </p:cNvPr>
          <p:cNvSpPr txBox="1"/>
          <p:nvPr/>
        </p:nvSpPr>
        <p:spPr>
          <a:xfrm>
            <a:off x="252301" y="5827370"/>
            <a:ext cx="6094602" cy="230832"/>
          </a:xfrm>
          <a:prstGeom prst="rect">
            <a:avLst/>
          </a:prstGeom>
          <a:noFill/>
        </p:spPr>
        <p:txBody>
          <a:bodyPr wrap="square">
            <a:spAutoFit/>
          </a:bodyPr>
          <a:lstStyle/>
          <a:p>
            <a:r>
              <a:rPr lang="en-US" sz="900" b="0" i="0" u="none" strike="noStrike" dirty="0">
                <a:solidFill>
                  <a:srgbClr val="E23600"/>
                </a:solidFill>
                <a:effectLst/>
                <a:hlinkClick r:id="rId4"/>
              </a:rPr>
              <a:t>"New Orleans Art Education Conference"</a:t>
            </a:r>
            <a:r>
              <a:rPr lang="en-US" sz="900" b="0" i="0" dirty="0">
                <a:solidFill>
                  <a:srgbClr val="333333"/>
                </a:solidFill>
                <a:effectLst/>
              </a:rPr>
              <a:t> par </a:t>
            </a:r>
            <a:r>
              <a:rPr lang="en-US" sz="900" b="0" i="0" u="none" strike="noStrike" dirty="0" err="1">
                <a:solidFill>
                  <a:srgbClr val="E23600"/>
                </a:solidFill>
                <a:effectLst/>
                <a:hlinkClick r:id="rId5"/>
              </a:rPr>
              <a:t>mbtphoto</a:t>
            </a:r>
            <a:r>
              <a:rPr lang="en-US" sz="900" b="0" i="0" u="none" strike="noStrike" dirty="0">
                <a:solidFill>
                  <a:srgbClr val="E23600"/>
                </a:solidFill>
                <a:effectLst/>
                <a:hlinkClick r:id="rId5"/>
              </a:rPr>
              <a:t> (beaucoup d'ailleurs)</a:t>
            </a:r>
            <a:r>
              <a:rPr lang="en-US" sz="900" b="0" i="0" dirty="0">
                <a:solidFill>
                  <a:srgbClr val="333333"/>
                </a:solidFill>
                <a:effectLst/>
              </a:rPr>
              <a:t> est sous licence </a:t>
            </a:r>
            <a:r>
              <a:rPr lang="en-US" sz="900" b="0" i="0" u="none" strike="noStrike" dirty="0">
                <a:solidFill>
                  <a:srgbClr val="E23600"/>
                </a:solidFill>
                <a:effectLst/>
                <a:hlinkClick r:id="rId6"/>
              </a:rPr>
              <a:t>CC BY-ND 2.0</a:t>
            </a:r>
            <a:endParaRPr lang="it-IT" sz="900" dirty="0"/>
          </a:p>
        </p:txBody>
      </p:sp>
      <p:pic>
        <p:nvPicPr>
          <p:cNvPr id="13" name="Immagine 12">
            <a:extLst>
              <a:ext uri="{FF2B5EF4-FFF2-40B4-BE49-F238E27FC236}">
                <a16:creationId xmlns:a16="http://schemas.microsoft.com/office/drawing/2014/main" id="{96250D35-2821-4CBA-A959-AA4D5E1D44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5587" y="2146791"/>
            <a:ext cx="2672797" cy="3625831"/>
          </a:xfrm>
          <a:prstGeom prst="rect">
            <a:avLst/>
          </a:prstGeom>
        </p:spPr>
      </p:pic>
      <p:sp>
        <p:nvSpPr>
          <p:cNvPr id="15" name="CasellaDiTesto 14">
            <a:extLst>
              <a:ext uri="{FF2B5EF4-FFF2-40B4-BE49-F238E27FC236}">
                <a16:creationId xmlns:a16="http://schemas.microsoft.com/office/drawing/2014/main" id="{FCCC7935-9E6A-4C81-A28F-02968F5DBECF}"/>
              </a:ext>
            </a:extLst>
          </p:cNvPr>
          <p:cNvSpPr txBox="1"/>
          <p:nvPr/>
        </p:nvSpPr>
        <p:spPr>
          <a:xfrm>
            <a:off x="4624432" y="3642161"/>
            <a:ext cx="6094602" cy="1015663"/>
          </a:xfrm>
          <a:prstGeom prst="rect">
            <a:avLst/>
          </a:prstGeom>
          <a:noFill/>
        </p:spPr>
        <p:txBody>
          <a:bodyPr wrap="square">
            <a:spAutoFit/>
          </a:bodyPr>
          <a:lstStyle/>
          <a:p>
            <a:pPr algn="just"/>
            <a:r>
              <a:rPr lang="en-US" sz="2000" dirty="0">
                <a:latin typeface="Calibri  "/>
              </a:rPr>
              <a:t>Chez l'adulte, ce type d'activité peut, libérant l'inconscient, soulager les conditions de stress et les problèmes existentiels et entraîner des compétences cognitives.</a:t>
            </a:r>
            <a:endParaRPr lang="it-IT" sz="2000" dirty="0">
              <a:latin typeface="Calibri  "/>
            </a:endParaRPr>
          </a:p>
        </p:txBody>
      </p:sp>
    </p:spTree>
    <p:extLst>
      <p:ext uri="{BB962C8B-B14F-4D97-AF65-F5344CB8AC3E}">
        <p14:creationId xmlns:p14="http://schemas.microsoft.com/office/powerpoint/2010/main" val="2928490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375764" y="312214"/>
            <a:ext cx="5774499" cy="1077218"/>
          </a:xfrm>
          <a:prstGeom prst="rect">
            <a:avLst/>
          </a:prstGeom>
          <a:noFill/>
        </p:spPr>
        <p:txBody>
          <a:bodyPr wrap="square" rtlCol="0">
            <a:spAutoFit/>
          </a:bodyPr>
          <a:lstStyle/>
          <a:p>
            <a:pPr algn="ctr"/>
            <a:r>
              <a:rPr lang="fr-FR" sz="3200" b="1" dirty="0"/>
              <a:t>LES BIENFAITS DE L'ART POUR L’ATTENTION</a:t>
            </a:r>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Numéro du projet 2020-1-FR01-KA204-079823</a:t>
            </a:r>
          </a:p>
        </p:txBody>
      </p:sp>
      <p:sp>
        <p:nvSpPr>
          <p:cNvPr id="7" name="CasellaDiTesto 6">
            <a:extLst>
              <a:ext uri="{FF2B5EF4-FFF2-40B4-BE49-F238E27FC236}">
                <a16:creationId xmlns:a16="http://schemas.microsoft.com/office/drawing/2014/main" id="{A5AADABE-3362-46DC-9A3E-4257B21E6AF6}"/>
              </a:ext>
            </a:extLst>
          </p:cNvPr>
          <p:cNvSpPr txBox="1"/>
          <p:nvPr/>
        </p:nvSpPr>
        <p:spPr>
          <a:xfrm>
            <a:off x="606104" y="1806606"/>
            <a:ext cx="6094602" cy="2554545"/>
          </a:xfrm>
          <a:prstGeom prst="rect">
            <a:avLst/>
          </a:prstGeom>
          <a:noFill/>
        </p:spPr>
        <p:txBody>
          <a:bodyPr wrap="square">
            <a:spAutoFit/>
          </a:bodyPr>
          <a:lstStyle/>
          <a:p>
            <a:pPr algn="just"/>
            <a:r>
              <a:rPr lang="en-US" sz="2000" dirty="0">
                <a:latin typeface="Calibri  "/>
              </a:rPr>
              <a:t>Les </a:t>
            </a:r>
            <a:r>
              <a:rPr lang="en-US" sz="2000" b="1" i="1" dirty="0" err="1">
                <a:latin typeface="Calibri  "/>
              </a:rPr>
              <a:t>bienfaits</a:t>
            </a:r>
            <a:r>
              <a:rPr lang="en-US" sz="2000" b="1" i="1" dirty="0">
                <a:latin typeface="Calibri  "/>
              </a:rPr>
              <a:t> de l'art </a:t>
            </a:r>
            <a:r>
              <a:rPr lang="en-US" sz="2000" dirty="0">
                <a:latin typeface="Calibri  "/>
              </a:rPr>
              <a:t>sont innombrables. Selon une étude menée par l'Université de Westminster, les participants qui ont visité une galerie d'art pendant leur pause déjeuner ont déclaré se sentir moins stressés par la suite et se sont sentis plus concentrés. Ils avaient des concentrations plus faibles de cortisol, l'hormone du stress, après seulement 35 minutes passées à itinerant la galerie.</a:t>
            </a:r>
            <a:endParaRPr lang="it-IT" sz="2000" dirty="0">
              <a:latin typeface="Calibri  "/>
            </a:endParaRPr>
          </a:p>
        </p:txBody>
      </p:sp>
      <p:pic>
        <p:nvPicPr>
          <p:cNvPr id="9" name="Immagine 8">
            <a:extLst>
              <a:ext uri="{FF2B5EF4-FFF2-40B4-BE49-F238E27FC236}">
                <a16:creationId xmlns:a16="http://schemas.microsoft.com/office/drawing/2014/main" id="{4CD3B0B1-9433-40A3-AD94-653D398659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260" y="2250962"/>
            <a:ext cx="4598588" cy="3447875"/>
          </a:xfrm>
          <a:prstGeom prst="rect">
            <a:avLst/>
          </a:prstGeom>
        </p:spPr>
      </p:pic>
    </p:spTree>
    <p:extLst>
      <p:ext uri="{BB962C8B-B14F-4D97-AF65-F5344CB8AC3E}">
        <p14:creationId xmlns:p14="http://schemas.microsoft.com/office/powerpoint/2010/main" val="2316944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375764" y="312214"/>
            <a:ext cx="5774499" cy="1077218"/>
          </a:xfrm>
          <a:prstGeom prst="rect">
            <a:avLst/>
          </a:prstGeom>
          <a:noFill/>
        </p:spPr>
        <p:txBody>
          <a:bodyPr wrap="square" rtlCol="0">
            <a:spAutoFit/>
          </a:bodyPr>
          <a:lstStyle/>
          <a:p>
            <a:pPr algn="ctr"/>
            <a:r>
              <a:rPr lang="fr-FR" sz="3200" b="1" dirty="0"/>
              <a:t>LES BIENFAITS DE L'ART POUR L’ATTENTION</a:t>
            </a:r>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Numéro du projet 2020-1-FR01-KA204-079823</a:t>
            </a:r>
          </a:p>
        </p:txBody>
      </p:sp>
      <p:sp>
        <p:nvSpPr>
          <p:cNvPr id="7" name="CasellaDiTesto 6">
            <a:extLst>
              <a:ext uri="{FF2B5EF4-FFF2-40B4-BE49-F238E27FC236}">
                <a16:creationId xmlns:a16="http://schemas.microsoft.com/office/drawing/2014/main" id="{A5AADABE-3362-46DC-9A3E-4257B21E6AF6}"/>
              </a:ext>
            </a:extLst>
          </p:cNvPr>
          <p:cNvSpPr txBox="1"/>
          <p:nvPr/>
        </p:nvSpPr>
        <p:spPr>
          <a:xfrm>
            <a:off x="5733806" y="2628727"/>
            <a:ext cx="6094602" cy="2554545"/>
          </a:xfrm>
          <a:prstGeom prst="rect">
            <a:avLst/>
          </a:prstGeom>
          <a:noFill/>
        </p:spPr>
        <p:txBody>
          <a:bodyPr wrap="square">
            <a:spAutoFit/>
          </a:bodyPr>
          <a:lstStyle/>
          <a:p>
            <a:pPr algn="just"/>
            <a:r>
              <a:rPr lang="en-US" sz="2000" b="1" i="1" dirty="0">
                <a:latin typeface="Calibri  "/>
              </a:rPr>
              <a:t>L'art-thérapie </a:t>
            </a:r>
            <a:r>
              <a:rPr lang="en-US" sz="2000" dirty="0">
                <a:latin typeface="Calibri  "/>
              </a:rPr>
              <a:t>améliore également la qualité de vie des patients atteints de démence et allège le fardeau des personnes atteintes de maladies chroniques. Pour les patients atteints de démence, la création artistique améliore les capacités cognitives et l'attention, en plus d'aider les symptômes de la dépression et de l'anxiété. Le médecin Dr Arnold </a:t>
            </a:r>
            <a:r>
              <a:rPr lang="en-US" sz="2000" dirty="0" err="1">
                <a:latin typeface="Calibri  "/>
              </a:rPr>
              <a:t>Bresky</a:t>
            </a:r>
            <a:r>
              <a:rPr lang="en-US" sz="2000" dirty="0">
                <a:latin typeface="Calibri  "/>
              </a:rPr>
              <a:t> a utilisé l’art-thérapie pour aider les personnes atteintes de démence et d’Alzheimer, citant un taux de succès de 70 % pour améliorer la mémoire de ses patients.</a:t>
            </a:r>
            <a:endParaRPr lang="it-IT" sz="2000" dirty="0">
              <a:latin typeface="Calibri  "/>
            </a:endParaRPr>
          </a:p>
        </p:txBody>
      </p:sp>
      <p:pic>
        <p:nvPicPr>
          <p:cNvPr id="4" name="Immagine 3">
            <a:extLst>
              <a:ext uri="{FF2B5EF4-FFF2-40B4-BE49-F238E27FC236}">
                <a16:creationId xmlns:a16="http://schemas.microsoft.com/office/drawing/2014/main" id="{D69DF8DD-B03B-4CC8-8385-AC07005195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722" y="1961314"/>
            <a:ext cx="4020926" cy="2670146"/>
          </a:xfrm>
          <a:prstGeom prst="rect">
            <a:avLst/>
          </a:prstGeom>
        </p:spPr>
      </p:pic>
      <p:sp>
        <p:nvSpPr>
          <p:cNvPr id="11" name="CasellaDiTesto 10">
            <a:extLst>
              <a:ext uri="{FF2B5EF4-FFF2-40B4-BE49-F238E27FC236}">
                <a16:creationId xmlns:a16="http://schemas.microsoft.com/office/drawing/2014/main" id="{66835FF5-2AE9-40A4-820E-32EB2B871959}"/>
              </a:ext>
            </a:extLst>
          </p:cNvPr>
          <p:cNvSpPr txBox="1"/>
          <p:nvPr/>
        </p:nvSpPr>
        <p:spPr>
          <a:xfrm>
            <a:off x="572749" y="4677844"/>
            <a:ext cx="6094602" cy="230832"/>
          </a:xfrm>
          <a:prstGeom prst="rect">
            <a:avLst/>
          </a:prstGeom>
          <a:noFill/>
        </p:spPr>
        <p:txBody>
          <a:bodyPr wrap="square">
            <a:spAutoFit/>
          </a:bodyPr>
          <a:lstStyle/>
          <a:p>
            <a:r>
              <a:rPr lang="en-US" sz="900" b="0" i="0" u="none" strike="noStrike" dirty="0">
                <a:solidFill>
                  <a:srgbClr val="E23600"/>
                </a:solidFill>
                <a:effectLst/>
                <a:latin typeface="Calibri  "/>
                <a:hlinkClick r:id="rId5"/>
              </a:rPr>
              <a:t>"Art Therapy"</a:t>
            </a:r>
            <a:r>
              <a:rPr lang="en-US" sz="900" b="0" i="0" dirty="0">
                <a:solidFill>
                  <a:srgbClr val="333333"/>
                </a:solidFill>
                <a:effectLst/>
                <a:latin typeface="Calibri  "/>
              </a:rPr>
              <a:t> par </a:t>
            </a:r>
            <a:r>
              <a:rPr lang="en-US" sz="900" b="0" i="0" u="none" strike="noStrike" dirty="0" err="1">
                <a:solidFill>
                  <a:srgbClr val="E23600"/>
                </a:solidFill>
                <a:effectLst/>
                <a:latin typeface="Calibri  "/>
                <a:hlinkClick r:id="rId6"/>
              </a:rPr>
              <a:t>stuart mcalpine</a:t>
            </a:r>
            <a:r>
              <a:rPr lang="en-US" sz="900" b="0" i="0" u="none" strike="noStrike" dirty="0">
                <a:solidFill>
                  <a:srgbClr val="E23600"/>
                </a:solidFill>
                <a:effectLst/>
                <a:latin typeface="Calibri  "/>
                <a:hlinkClick r:id="rId6"/>
              </a:rPr>
              <a:t>.</a:t>
            </a:r>
            <a:r>
              <a:rPr lang="en-US" sz="900" b="0" i="0" dirty="0">
                <a:solidFill>
                  <a:srgbClr val="333333"/>
                </a:solidFill>
                <a:effectLst/>
                <a:latin typeface="Calibri  "/>
              </a:rPr>
              <a:t> est sous licence </a:t>
            </a:r>
            <a:r>
              <a:rPr lang="en-US" sz="900" b="0" i="0" u="none" strike="noStrike" dirty="0">
                <a:solidFill>
                  <a:srgbClr val="E23600"/>
                </a:solidFill>
                <a:effectLst/>
                <a:latin typeface="Calibri  "/>
                <a:hlinkClick r:id="rId7"/>
              </a:rPr>
              <a:t>CC BY 2.0</a:t>
            </a:r>
            <a:endParaRPr lang="it-IT" sz="900" dirty="0">
              <a:latin typeface="Calibri  "/>
            </a:endParaRPr>
          </a:p>
        </p:txBody>
      </p:sp>
    </p:spTree>
    <p:extLst>
      <p:ext uri="{BB962C8B-B14F-4D97-AF65-F5344CB8AC3E}">
        <p14:creationId xmlns:p14="http://schemas.microsoft.com/office/powerpoint/2010/main" val="393958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375764" y="312214"/>
            <a:ext cx="5774499" cy="1077218"/>
          </a:xfrm>
          <a:prstGeom prst="rect">
            <a:avLst/>
          </a:prstGeom>
          <a:noFill/>
        </p:spPr>
        <p:txBody>
          <a:bodyPr wrap="square" rtlCol="0">
            <a:spAutoFit/>
          </a:bodyPr>
          <a:lstStyle/>
          <a:p>
            <a:pPr algn="ctr"/>
            <a:r>
              <a:rPr lang="fr-FR" sz="3200" b="1" dirty="0"/>
              <a:t>LES BIENFAITS DE L'ART POUR L’ATTENTION</a:t>
            </a:r>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Numéro du projet 2020-1-FR01-KA204-079823</a:t>
            </a:r>
          </a:p>
        </p:txBody>
      </p:sp>
      <p:sp>
        <p:nvSpPr>
          <p:cNvPr id="10" name="CasellaDiTesto 9">
            <a:extLst>
              <a:ext uri="{FF2B5EF4-FFF2-40B4-BE49-F238E27FC236}">
                <a16:creationId xmlns:a16="http://schemas.microsoft.com/office/drawing/2014/main" id="{892D05B1-5878-4CF5-9367-332961C68287}"/>
              </a:ext>
            </a:extLst>
          </p:cNvPr>
          <p:cNvSpPr txBox="1"/>
          <p:nvPr/>
        </p:nvSpPr>
        <p:spPr>
          <a:xfrm>
            <a:off x="1767504" y="1883551"/>
            <a:ext cx="8405768" cy="1785104"/>
          </a:xfrm>
          <a:prstGeom prst="rect">
            <a:avLst/>
          </a:prstGeom>
          <a:noFill/>
        </p:spPr>
        <p:txBody>
          <a:bodyPr wrap="square">
            <a:spAutoFit/>
          </a:bodyPr>
          <a:lstStyle/>
          <a:p>
            <a:r>
              <a:rPr lang="en-US" sz="2200" dirty="0">
                <a:latin typeface="Cailbri  "/>
              </a:rPr>
              <a:t>Il a été découvert que l'Art Therapy contrecarre le processus de vieillissement neuropsychologique chez les patients souffrant d'Alzheimer ou d'autres formes de </a:t>
            </a:r>
            <a:r>
              <a:rPr lang="en-US" sz="2200" dirty="0" err="1">
                <a:latin typeface="Cailbri  "/>
              </a:rPr>
              <a:t>démence</a:t>
            </a:r>
            <a:r>
              <a:rPr lang="en-US" sz="2200" dirty="0">
                <a:latin typeface="Cailbri  "/>
              </a:rPr>
              <a:t>. </a:t>
            </a:r>
          </a:p>
          <a:p>
            <a:endParaRPr lang="en-US" sz="2200" dirty="0">
              <a:latin typeface="Cailbri  "/>
            </a:endParaRPr>
          </a:p>
          <a:p>
            <a:r>
              <a:rPr lang="it-IT" sz="2200" dirty="0">
                <a:latin typeface="Cailbri  "/>
              </a:rPr>
              <a:t>L'art-thérapie aide à réduire :</a:t>
            </a:r>
          </a:p>
        </p:txBody>
      </p:sp>
      <p:graphicFrame>
        <p:nvGraphicFramePr>
          <p:cNvPr id="9" name="Diagramma 8">
            <a:extLst>
              <a:ext uri="{FF2B5EF4-FFF2-40B4-BE49-F238E27FC236}">
                <a16:creationId xmlns:a16="http://schemas.microsoft.com/office/drawing/2014/main" id="{C04AF114-D1D6-4F67-A721-245B453B64C2}"/>
              </a:ext>
            </a:extLst>
          </p:cNvPr>
          <p:cNvGraphicFramePr/>
          <p:nvPr>
            <p:extLst>
              <p:ext uri="{D42A27DB-BD31-4B8C-83A1-F6EECF244321}">
                <p14:modId xmlns:p14="http://schemas.microsoft.com/office/powerpoint/2010/main" val="660780145"/>
              </p:ext>
            </p:extLst>
          </p:nvPr>
        </p:nvGraphicFramePr>
        <p:xfrm>
          <a:off x="3537114" y="2849301"/>
          <a:ext cx="4866547" cy="34328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6626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375764" y="312214"/>
            <a:ext cx="5774499" cy="1077218"/>
          </a:xfrm>
          <a:prstGeom prst="rect">
            <a:avLst/>
          </a:prstGeom>
          <a:noFill/>
        </p:spPr>
        <p:txBody>
          <a:bodyPr wrap="square" rtlCol="0">
            <a:spAutoFit/>
          </a:bodyPr>
          <a:lstStyle/>
          <a:p>
            <a:pPr algn="ctr"/>
            <a:r>
              <a:rPr lang="fr-FR" sz="3200" b="1" dirty="0"/>
              <a:t>LES BIENFAITS DE L'ART POUR L’ATTENTION</a:t>
            </a:r>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Numéro du projet 2020-1-FR01-KA204-079823</a:t>
            </a:r>
          </a:p>
        </p:txBody>
      </p:sp>
      <p:sp>
        <p:nvSpPr>
          <p:cNvPr id="10" name="CasellaDiTesto 9">
            <a:extLst>
              <a:ext uri="{FF2B5EF4-FFF2-40B4-BE49-F238E27FC236}">
                <a16:creationId xmlns:a16="http://schemas.microsoft.com/office/drawing/2014/main" id="{892D05B1-5878-4CF5-9367-332961C68287}"/>
              </a:ext>
            </a:extLst>
          </p:cNvPr>
          <p:cNvSpPr txBox="1"/>
          <p:nvPr/>
        </p:nvSpPr>
        <p:spPr>
          <a:xfrm>
            <a:off x="1767504" y="1883551"/>
            <a:ext cx="9071072" cy="1877437"/>
          </a:xfrm>
          <a:prstGeom prst="rect">
            <a:avLst/>
          </a:prstGeom>
          <a:noFill/>
        </p:spPr>
        <p:txBody>
          <a:bodyPr wrap="square">
            <a:spAutoFit/>
          </a:bodyPr>
          <a:lstStyle/>
          <a:p>
            <a:pPr algn="just"/>
            <a:r>
              <a:rPr lang="it-IT" sz="2400" spc="10" dirty="0">
                <a:solidFill>
                  <a:srgbClr val="000000"/>
                </a:solidFill>
                <a:effectLst/>
                <a:latin typeface="Calibri  "/>
                <a:ea typeface="Calibri" panose="020F0502020204030204" pitchFamily="34" charset="0"/>
              </a:rPr>
              <a:t>Les formes d'art </a:t>
            </a:r>
            <a:r>
              <a:rPr lang="it-IT" sz="2400" spc="10" dirty="0" err="1">
                <a:solidFill>
                  <a:srgbClr val="000000"/>
                </a:solidFill>
                <a:effectLst/>
                <a:latin typeface="Calibri  "/>
                <a:ea typeface="Calibri" panose="020F0502020204030204" pitchFamily="34" charset="0"/>
              </a:rPr>
              <a:t>principalement utilisées</a:t>
            </a:r>
            <a:r>
              <a:rPr lang="it-IT" sz="2400" spc="10" dirty="0">
                <a:solidFill>
                  <a:srgbClr val="000000"/>
                </a:solidFill>
                <a:effectLst/>
                <a:latin typeface="Calibri  "/>
                <a:ea typeface="Calibri" panose="020F0502020204030204" pitchFamily="34" charset="0"/>
              </a:rPr>
              <a:t> en art-thérapie peuvent être </a:t>
            </a:r>
            <a:r>
              <a:rPr lang="it-IT" sz="2400" spc="10" dirty="0" err="1">
                <a:solidFill>
                  <a:srgbClr val="000000"/>
                </a:solidFill>
                <a:effectLst/>
                <a:latin typeface="Calibri  "/>
                <a:ea typeface="Calibri" panose="020F0502020204030204" pitchFamily="34" charset="0"/>
              </a:rPr>
              <a:t>mentionnées dans tous</a:t>
            </a:r>
            <a:r>
              <a:rPr lang="it-IT" sz="2400" spc="10" dirty="0">
                <a:solidFill>
                  <a:srgbClr val="000000"/>
                </a:solidFill>
                <a:effectLst/>
                <a:latin typeface="Calibri  "/>
                <a:ea typeface="Calibri" panose="020F0502020204030204" pitchFamily="34" charset="0"/>
              </a:rPr>
              <a:t> les </a:t>
            </a:r>
            <a:r>
              <a:rPr lang="it-IT" sz="2400" spc="10" dirty="0" err="1">
                <a:solidFill>
                  <a:srgbClr val="000000"/>
                </a:solidFill>
                <a:effectLst/>
                <a:latin typeface="Calibri  "/>
                <a:ea typeface="Calibri" panose="020F0502020204030204" pitchFamily="34" charset="0"/>
              </a:rPr>
              <a:t>arts</a:t>
            </a:r>
            <a:r>
              <a:rPr lang="it-IT" sz="2400" spc="10" dirty="0">
                <a:solidFill>
                  <a:srgbClr val="000000"/>
                </a:solidFill>
                <a:effectLst/>
                <a:latin typeface="Calibri  "/>
                <a:ea typeface="Calibri" panose="020F0502020204030204" pitchFamily="34" charset="0"/>
              </a:rPr>
              <a:t> graphiques, du </a:t>
            </a:r>
            <a:r>
              <a:rPr lang="it-IT" sz="2400" spc="10" dirty="0" err="1">
                <a:solidFill>
                  <a:srgbClr val="000000"/>
                </a:solidFill>
                <a:effectLst/>
                <a:latin typeface="Calibri  "/>
                <a:ea typeface="Calibri" panose="020F0502020204030204" pitchFamily="34" charset="0"/>
              </a:rPr>
              <a:t>dessin</a:t>
            </a:r>
            <a:r>
              <a:rPr lang="it-IT" sz="2400" spc="10" dirty="0">
                <a:solidFill>
                  <a:srgbClr val="000000"/>
                </a:solidFill>
                <a:effectLst/>
                <a:latin typeface="Calibri  "/>
                <a:ea typeface="Calibri" panose="020F0502020204030204" pitchFamily="34" charset="0"/>
              </a:rPr>
              <a:t> à l'écriture ; danse ; la musique ; théâtre et </a:t>
            </a:r>
            <a:r>
              <a:rPr lang="it-IT" sz="2400" spc="10" dirty="0" err="1">
                <a:solidFill>
                  <a:srgbClr val="000000"/>
                </a:solidFill>
                <a:effectLst/>
                <a:latin typeface="Calibri  "/>
                <a:ea typeface="Calibri" panose="020F0502020204030204" pitchFamily="34" charset="0"/>
              </a:rPr>
              <a:t>cinématographie</a:t>
            </a:r>
            <a:endParaRPr lang="it-IT" sz="2400" dirty="0">
              <a:effectLst/>
              <a:latin typeface="Calibri  "/>
              <a:ea typeface="Calibri" panose="020F0502020204030204" pitchFamily="34" charset="0"/>
            </a:endParaRPr>
          </a:p>
          <a:p>
            <a:endParaRPr lang="en-US" sz="2200" dirty="0">
              <a:latin typeface="Cailbri  "/>
            </a:endParaRPr>
          </a:p>
          <a:p>
            <a:endParaRPr lang="en-US" sz="2200" dirty="0">
              <a:latin typeface="Cailbri  "/>
            </a:endParaRPr>
          </a:p>
        </p:txBody>
      </p:sp>
      <p:pic>
        <p:nvPicPr>
          <p:cNvPr id="4" name="Immagine 3">
            <a:extLst>
              <a:ext uri="{FF2B5EF4-FFF2-40B4-BE49-F238E27FC236}">
                <a16:creationId xmlns:a16="http://schemas.microsoft.com/office/drawing/2014/main" id="{8093B318-55C1-44FE-AB7C-0C0716DEF3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680" y="3183364"/>
            <a:ext cx="2094746" cy="2794764"/>
          </a:xfrm>
          <a:prstGeom prst="rect">
            <a:avLst/>
          </a:prstGeom>
        </p:spPr>
      </p:pic>
      <p:pic>
        <p:nvPicPr>
          <p:cNvPr id="11" name="Immagine 10">
            <a:extLst>
              <a:ext uri="{FF2B5EF4-FFF2-40B4-BE49-F238E27FC236}">
                <a16:creationId xmlns:a16="http://schemas.microsoft.com/office/drawing/2014/main" id="{0FEF331E-5A34-4200-999E-65C3260E04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3434" y="3355596"/>
            <a:ext cx="3008852" cy="2256639"/>
          </a:xfrm>
          <a:prstGeom prst="rect">
            <a:avLst/>
          </a:prstGeom>
        </p:spPr>
      </p:pic>
      <p:pic>
        <p:nvPicPr>
          <p:cNvPr id="13" name="Immagine 12">
            <a:extLst>
              <a:ext uri="{FF2B5EF4-FFF2-40B4-BE49-F238E27FC236}">
                <a16:creationId xmlns:a16="http://schemas.microsoft.com/office/drawing/2014/main" id="{F066AFC7-6DB6-47DF-A8BB-56F3930FBF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1593" y="3355596"/>
            <a:ext cx="3384959" cy="2256639"/>
          </a:xfrm>
          <a:prstGeom prst="rect">
            <a:avLst/>
          </a:prstGeom>
        </p:spPr>
      </p:pic>
    </p:spTree>
    <p:extLst>
      <p:ext uri="{BB962C8B-B14F-4D97-AF65-F5344CB8AC3E}">
        <p14:creationId xmlns:p14="http://schemas.microsoft.com/office/powerpoint/2010/main" val="743466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375764" y="312214"/>
            <a:ext cx="5774499" cy="1077218"/>
          </a:xfrm>
          <a:prstGeom prst="rect">
            <a:avLst/>
          </a:prstGeom>
          <a:noFill/>
        </p:spPr>
        <p:txBody>
          <a:bodyPr wrap="square" rtlCol="0">
            <a:spAutoFit/>
          </a:bodyPr>
          <a:lstStyle/>
          <a:p>
            <a:pPr algn="ctr"/>
            <a:r>
              <a:rPr lang="fr-FR" sz="3200" b="1" dirty="0"/>
              <a:t>LES BIENFAITS DE LA MEDITATION POUR L’ATTENTION</a:t>
            </a:r>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Numéro du projet 2020-1-FR01-KA204-079823</a:t>
            </a:r>
          </a:p>
        </p:txBody>
      </p:sp>
      <p:sp>
        <p:nvSpPr>
          <p:cNvPr id="7" name="CasellaDiTesto 6">
            <a:extLst>
              <a:ext uri="{FF2B5EF4-FFF2-40B4-BE49-F238E27FC236}">
                <a16:creationId xmlns:a16="http://schemas.microsoft.com/office/drawing/2014/main" id="{C57FAC73-4632-41D6-A0D7-53B878C34919}"/>
              </a:ext>
            </a:extLst>
          </p:cNvPr>
          <p:cNvSpPr txBox="1"/>
          <p:nvPr/>
        </p:nvSpPr>
        <p:spPr>
          <a:xfrm>
            <a:off x="786168" y="2226235"/>
            <a:ext cx="6094602" cy="2405530"/>
          </a:xfrm>
          <a:prstGeom prst="rect">
            <a:avLst/>
          </a:prstGeom>
          <a:noFill/>
        </p:spPr>
        <p:txBody>
          <a:bodyPr wrap="square">
            <a:spAutoFit/>
          </a:bodyPr>
          <a:lstStyle/>
          <a:p>
            <a:pPr indent="-635" algn="just">
              <a:lnSpc>
                <a:spcPct val="115000"/>
              </a:lnSpc>
              <a:spcAft>
                <a:spcPts val="1000"/>
              </a:spcAft>
            </a:pPr>
            <a:r>
              <a:rPr lang="it-IT" sz="2200" spc="10" dirty="0">
                <a:solidFill>
                  <a:srgbClr val="000000"/>
                </a:solidFill>
                <a:effectLst/>
                <a:ea typeface="Calibri" panose="020F0502020204030204" pitchFamily="34" charset="0"/>
              </a:rPr>
              <a:t>Faire de l'art </a:t>
            </a:r>
            <a:r>
              <a:rPr lang="it-IT" sz="2200" spc="10" dirty="0" err="1">
                <a:solidFill>
                  <a:srgbClr val="000000"/>
                </a:solidFill>
                <a:effectLst/>
                <a:ea typeface="Calibri" panose="020F0502020204030204" pitchFamily="34" charset="0"/>
              </a:rPr>
              <a:t>réduit</a:t>
            </a:r>
            <a:r>
              <a:rPr lang="it-IT" sz="2200" spc="10" dirty="0">
                <a:solidFill>
                  <a:srgbClr val="000000"/>
                </a:solidFill>
                <a:effectLst/>
                <a:ea typeface="Calibri" panose="020F0502020204030204" pitchFamily="34" charset="0"/>
              </a:rPr>
              <a:t> également</a:t>
            </a:r>
            <a:r>
              <a:rPr lang="it-IT" sz="2200" spc="10" dirty="0" err="1">
                <a:solidFill>
                  <a:srgbClr val="000000"/>
                </a:solidFill>
                <a:effectLst/>
                <a:ea typeface="Calibri" panose="020F0502020204030204" pitchFamily="34" charset="0"/>
              </a:rPr>
              <a:t> le stress et les émotions négatives, créant</a:t>
            </a:r>
            <a:r>
              <a:rPr lang="it-IT" sz="2200" spc="10" dirty="0">
                <a:solidFill>
                  <a:srgbClr val="000000"/>
                </a:solidFill>
                <a:effectLst/>
                <a:ea typeface="Calibri" panose="020F0502020204030204" pitchFamily="34" charset="0"/>
              </a:rPr>
              <a:t> une </a:t>
            </a:r>
            <a:r>
              <a:rPr lang="it-IT" sz="2200" spc="10" dirty="0" err="1">
                <a:solidFill>
                  <a:srgbClr val="000000"/>
                </a:solidFill>
                <a:effectLst/>
                <a:ea typeface="Calibri" panose="020F0502020204030204" pitchFamily="34" charset="0"/>
              </a:rPr>
              <a:t>expérience semblable</a:t>
            </a:r>
            <a:r>
              <a:rPr lang="it-IT" sz="2200" spc="10" dirty="0">
                <a:solidFill>
                  <a:srgbClr val="000000"/>
                </a:solidFill>
                <a:effectLst/>
                <a:ea typeface="Calibri" panose="020F0502020204030204" pitchFamily="34" charset="0"/>
              </a:rPr>
              <a:t> à la </a:t>
            </a:r>
            <a:r>
              <a:rPr lang="it-IT" sz="2200" spc="10" dirty="0" err="1">
                <a:solidFill>
                  <a:srgbClr val="000000"/>
                </a:solidFill>
                <a:effectLst/>
                <a:ea typeface="Calibri" panose="020F0502020204030204" pitchFamily="34" charset="0"/>
              </a:rPr>
              <a:t>méditation</a:t>
            </a:r>
            <a:r>
              <a:rPr lang="it-IT" sz="2200" spc="10" dirty="0">
                <a:solidFill>
                  <a:srgbClr val="000000"/>
                </a:solidFill>
                <a:effectLst/>
                <a:ea typeface="Calibri" panose="020F0502020204030204" pitchFamily="34" charset="0"/>
              </a:rPr>
              <a:t>. </a:t>
            </a:r>
            <a:r>
              <a:rPr lang="it-IT" sz="2200" spc="10" dirty="0" err="1">
                <a:solidFill>
                  <a:srgbClr val="000000"/>
                </a:solidFill>
                <a:effectLst/>
                <a:ea typeface="Calibri" panose="020F0502020204030204" pitchFamily="34" charset="0"/>
              </a:rPr>
              <a:t>Tout comme la méditation, l’art attire l’attention des gens sur les détails et l’environnement, qui créent une distraction des pensées quotidiennes</a:t>
            </a:r>
            <a:r>
              <a:rPr lang="it-IT" sz="2200" spc="10" dirty="0">
                <a:solidFill>
                  <a:srgbClr val="000000"/>
                </a:solidFill>
                <a:effectLst/>
                <a:ea typeface="Calibri" panose="020F0502020204030204" pitchFamily="34" charset="0"/>
              </a:rPr>
              <a:t>.</a:t>
            </a:r>
            <a:endParaRPr lang="it-IT" sz="2200" dirty="0">
              <a:effectLst/>
              <a:ea typeface="Calibri" panose="020F0502020204030204" pitchFamily="34" charset="0"/>
            </a:endParaRPr>
          </a:p>
        </p:txBody>
      </p:sp>
      <p:pic>
        <p:nvPicPr>
          <p:cNvPr id="9" name="Immagine 8">
            <a:extLst>
              <a:ext uri="{FF2B5EF4-FFF2-40B4-BE49-F238E27FC236}">
                <a16:creationId xmlns:a16="http://schemas.microsoft.com/office/drawing/2014/main" id="{CC6974DC-AAF0-4B4B-9BD7-7FA2754639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3966" y="1552183"/>
            <a:ext cx="3487708" cy="2615781"/>
          </a:xfrm>
          <a:prstGeom prst="rect">
            <a:avLst/>
          </a:prstGeom>
        </p:spPr>
      </p:pic>
      <p:sp>
        <p:nvSpPr>
          <p:cNvPr id="11" name="CasellaDiTesto 10">
            <a:extLst>
              <a:ext uri="{FF2B5EF4-FFF2-40B4-BE49-F238E27FC236}">
                <a16:creationId xmlns:a16="http://schemas.microsoft.com/office/drawing/2014/main" id="{4D88845C-A3BF-4687-8583-9D1C7B1DE7D1}"/>
              </a:ext>
            </a:extLst>
          </p:cNvPr>
          <p:cNvSpPr txBox="1"/>
          <p:nvPr/>
        </p:nvSpPr>
        <p:spPr>
          <a:xfrm>
            <a:off x="7359242" y="4271969"/>
            <a:ext cx="6094602" cy="276999"/>
          </a:xfrm>
          <a:prstGeom prst="rect">
            <a:avLst/>
          </a:prstGeom>
          <a:noFill/>
        </p:spPr>
        <p:txBody>
          <a:bodyPr wrap="square">
            <a:spAutoFit/>
          </a:bodyPr>
          <a:lstStyle/>
          <a:p>
            <a:r>
              <a:rPr lang="en-US" sz="1200" b="0" i="0" u="none" strike="noStrike" dirty="0">
                <a:solidFill>
                  <a:srgbClr val="E23600"/>
                </a:solidFill>
                <a:effectLst/>
                <a:latin typeface="Calibri  "/>
                <a:hlinkClick r:id="rId5"/>
              </a:rPr>
              <a:t>"meditation"</a:t>
            </a:r>
            <a:r>
              <a:rPr lang="en-US" sz="1200" b="0" i="0" dirty="0">
                <a:solidFill>
                  <a:srgbClr val="333333"/>
                </a:solidFill>
                <a:effectLst/>
                <a:latin typeface="Calibri  "/>
              </a:rPr>
              <a:t> de </a:t>
            </a:r>
            <a:r>
              <a:rPr lang="en-US" sz="1200" b="0" i="0" u="none" strike="noStrike" dirty="0" err="1">
                <a:solidFill>
                  <a:srgbClr val="E23600"/>
                </a:solidFill>
                <a:effectLst/>
                <a:latin typeface="Calibri  "/>
                <a:hlinkClick r:id="rId6"/>
              </a:rPr>
              <a:t>HaPe_Gera</a:t>
            </a:r>
            <a:r>
              <a:rPr lang="en-US" sz="1200" b="0" i="0" dirty="0">
                <a:solidFill>
                  <a:srgbClr val="333333"/>
                </a:solidFill>
                <a:effectLst/>
                <a:latin typeface="Calibri  "/>
              </a:rPr>
              <a:t> est sous licence </a:t>
            </a:r>
            <a:r>
              <a:rPr lang="en-US" sz="1200" b="0" i="0" u="none" strike="noStrike" dirty="0">
                <a:solidFill>
                  <a:srgbClr val="E23600"/>
                </a:solidFill>
                <a:effectLst/>
                <a:latin typeface="Calibri  "/>
                <a:hlinkClick r:id="rId7"/>
              </a:rPr>
              <a:t>CC BY 2.0</a:t>
            </a:r>
            <a:endParaRPr lang="it-IT" sz="1200" dirty="0">
              <a:latin typeface="Calibri  "/>
            </a:endParaRPr>
          </a:p>
        </p:txBody>
      </p:sp>
    </p:spTree>
    <p:extLst>
      <p:ext uri="{BB962C8B-B14F-4D97-AF65-F5344CB8AC3E}">
        <p14:creationId xmlns:p14="http://schemas.microsoft.com/office/powerpoint/2010/main" val="370326693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852</Words>
  <Application>Microsoft Office PowerPoint</Application>
  <PresentationFormat>Grand écran</PresentationFormat>
  <Paragraphs>66</Paragraphs>
  <Slides>13</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13</vt:i4>
      </vt:variant>
    </vt:vector>
  </HeadingPairs>
  <TitlesOfParts>
    <vt:vector size="22" baseType="lpstr">
      <vt:lpstr>Arial</vt:lpstr>
      <vt:lpstr>Cailbri  </vt:lpstr>
      <vt:lpstr>Calibri</vt:lpstr>
      <vt:lpstr>Calibri  </vt:lpstr>
      <vt:lpstr>Calibri   </vt:lpstr>
      <vt:lpstr>Calibri Light</vt:lpstr>
      <vt:lpstr>Symbol</vt:lpstr>
      <vt:lpstr>Trebuchet MS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Noémie Govindin</dc:creator>
  <cp:lastModifiedBy>Jutta Faller</cp:lastModifiedBy>
  <cp:revision>71</cp:revision>
  <dcterms:created xsi:type="dcterms:W3CDTF">2021-04-29T13:43:45Z</dcterms:created>
  <dcterms:modified xsi:type="dcterms:W3CDTF">2022-03-09T15:53:26Z</dcterms:modified>
</cp:coreProperties>
</file>