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Merriweather Sans"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E6OFEEvkaCc0rGdVuGFG9cui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E6459-464F-4E73-9AC3-FF885A2BC8D0}">
  <a:tblStyle styleId="{634E6459-464F-4E73-9AC3-FF885A2BC8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643f517a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643f517a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0643f517a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643f517a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643f517a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0643f517a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643f517a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643f517a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0643f517a4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88c6376e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88c6376e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088c6376e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643f517a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643f517a4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643f517a4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43f517a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43f517a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0643f517a4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88c6376e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88c6376e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088c6376e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43f517a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643f517a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643f517a4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643f517a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643f517a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0643f517a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643f517a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643f517a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0643f517a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88c6376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88c6376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088c6376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643f517a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643f517a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0643f517a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iskproject.e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5" y="3662624"/>
            <a:ext cx="6138000" cy="19976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rgbClr val="1155CC"/>
                </a:solidFill>
                <a:latin typeface="Calibri"/>
                <a:ea typeface="Calibri"/>
                <a:cs typeface="Calibri"/>
                <a:sym typeface="Calibri"/>
              </a:rPr>
              <a:t>Digital Skills for an Ageing Europe</a:t>
            </a:r>
            <a:br>
              <a:rPr lang="fr-FR" sz="2800" b="1" i="0" u="none" strike="noStrike" cap="none" dirty="0">
                <a:solidFill>
                  <a:srgbClr val="00B84F"/>
                </a:solidFill>
                <a:latin typeface="Calibri"/>
                <a:ea typeface="Calibri"/>
                <a:cs typeface="Calibri"/>
                <a:sym typeface="Calibri"/>
              </a:rPr>
            </a:br>
            <a:r>
              <a:rPr lang="it-IT" sz="1800" dirty="0">
                <a:solidFill>
                  <a:schemeClr val="dk1"/>
                </a:solidFill>
                <a:latin typeface="Calibri"/>
                <a:ea typeface="Calibri"/>
                <a:cs typeface="Calibri"/>
                <a:sym typeface="Calibri"/>
              </a:rPr>
              <a:t>Percezione</a:t>
            </a:r>
          </a:p>
          <a:p>
            <a:pPr marL="0" lvl="0" indent="0" algn="ctr" rtl="0">
              <a:lnSpc>
                <a:spcPct val="107916"/>
              </a:lnSpc>
              <a:spcBef>
                <a:spcPts val="0"/>
              </a:spcBef>
              <a:spcAft>
                <a:spcPts val="0"/>
              </a:spcAft>
              <a:buClr>
                <a:schemeClr val="dk1"/>
              </a:buClr>
              <a:buSzPts val="1100"/>
              <a:buFont typeface="Arial"/>
              <a:buNone/>
            </a:pPr>
            <a:r>
              <a:rPr lang="it-IT" sz="1800" dirty="0">
                <a:solidFill>
                  <a:schemeClr val="dk1"/>
                </a:solidFill>
                <a:latin typeface="Calibri"/>
                <a:ea typeface="Calibri"/>
                <a:cs typeface="Calibri"/>
                <a:sym typeface="Calibri"/>
              </a:rPr>
              <a:t>Diversi tipi di percezione e modi per migliorare le proprie abilità </a:t>
            </a:r>
            <a:r>
              <a:rPr lang="fr-FR" sz="1800" dirty="0">
                <a:solidFill>
                  <a:schemeClr val="dk1"/>
                </a:solidFill>
                <a:latin typeface="Calibri"/>
                <a:ea typeface="Calibri"/>
                <a:cs typeface="Calibri"/>
                <a:sym typeface="Calibri"/>
              </a:rPr>
              <a:t>di </a:t>
            </a:r>
            <a:r>
              <a:rPr lang="it-IT" sz="1800" dirty="0">
                <a:solidFill>
                  <a:schemeClr val="dk1"/>
                </a:solidFill>
                <a:latin typeface="Calibri"/>
                <a:ea typeface="Calibri"/>
                <a:cs typeface="Calibri"/>
                <a:sym typeface="Calibri"/>
              </a:rPr>
              <a:t>interazione</a:t>
            </a:r>
          </a:p>
          <a:p>
            <a:pPr marL="0" lvl="0" indent="0" algn="ctr" rtl="0">
              <a:lnSpc>
                <a:spcPct val="107916"/>
              </a:lnSpc>
              <a:spcBef>
                <a:spcPts val="800"/>
              </a:spcBef>
              <a:spcAft>
                <a:spcPts val="800"/>
              </a:spcAft>
              <a:buClr>
                <a:schemeClr val="dk1"/>
              </a:buClr>
              <a:buSzPts val="1100"/>
              <a:buFont typeface="Arial"/>
              <a:buNone/>
            </a:pPr>
            <a:r>
              <a:rPr lang="fr-FR" sz="2000" b="1" dirty="0">
                <a:solidFill>
                  <a:schemeClr val="dk1"/>
                </a:solidFill>
                <a:latin typeface="Calibri"/>
                <a:ea typeface="Calibri"/>
                <a:cs typeface="Calibri"/>
                <a:sym typeface="Calibri"/>
              </a:rPr>
              <a:t> CDI</a:t>
            </a:r>
            <a:endParaRPr sz="2000" b="1"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Project number 2020-1-FR01-KA204-079823</a:t>
            </a:r>
            <a:endParaRPr sz="1800" b="0" i="0" u="none" strike="noStrike" cap="none">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643f517a4_0_26"/>
          <p:cNvSpPr txBox="1">
            <a:spLocks noGrp="1"/>
          </p:cNvSpPr>
          <p:nvPr>
            <p:ph type="body" idx="1"/>
          </p:nvPr>
        </p:nvSpPr>
        <p:spPr>
          <a:xfrm>
            <a:off x="415225" y="904175"/>
            <a:ext cx="6034800" cy="47454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800" b="1" dirty="0"/>
              <a:t>Percezione tattile</a:t>
            </a:r>
            <a:r>
              <a:rPr lang="it-IT" sz="1800" dirty="0"/>
              <a:t>: chiamata anche percezione tattile, è la capacità del cervello di comprendere (percepire) le informazioni provenienti dalla pelle, in particolare la pelle delle mani. Le mani vengono utilizzate per registrare le informazioni sensoriali e poi il cervello usa queste informazioni per guidare le mani durante un'attività.</a:t>
            </a:r>
          </a:p>
          <a:p>
            <a:pPr marL="0" lvl="0" indent="0" algn="just" rtl="0">
              <a:lnSpc>
                <a:spcPct val="100000"/>
              </a:lnSpc>
              <a:spcBef>
                <a:spcPts val="0"/>
              </a:spcBef>
              <a:spcAft>
                <a:spcPts val="0"/>
              </a:spcAft>
              <a:buClr>
                <a:schemeClr val="dk1"/>
              </a:buClr>
              <a:buSzPts val="1100"/>
              <a:buFont typeface="Arial"/>
              <a:buNone/>
            </a:pPr>
            <a:endParaRPr lang="it-IT" sz="1800" dirty="0"/>
          </a:p>
          <a:p>
            <a:pPr marL="0" indent="0" algn="just">
              <a:lnSpc>
                <a:spcPct val="100000"/>
              </a:lnSpc>
              <a:spcBef>
                <a:spcPts val="0"/>
              </a:spcBef>
              <a:buSzPts val="1100"/>
              <a:buNone/>
            </a:pPr>
            <a:r>
              <a:rPr lang="it-IT" sz="1800" b="1" dirty="0">
                <a:highlight>
                  <a:srgbClr val="FFFFFF"/>
                </a:highlight>
              </a:rPr>
              <a:t>Percezione olfattiva</a:t>
            </a:r>
            <a:r>
              <a:rPr lang="it-IT" sz="1800" dirty="0">
                <a:highlight>
                  <a:srgbClr val="FFFFFF"/>
                </a:highlight>
              </a:rPr>
              <a:t>: è il tipo di percezione che usiamo per differenziare gli odori dal nostro ambiente e dare loro un significato specifico utilizzando il nostro sistema olfattivo. </a:t>
            </a:r>
            <a:r>
              <a:rPr lang="it-IT" sz="1800" i="1" dirty="0">
                <a:highlight>
                  <a:srgbClr val="FFFFFF"/>
                </a:highlight>
              </a:rPr>
              <a:t>Avete mai notato che, se avete un raffreddore e il vostro naso è bloccato, il cibo sembra avere tutti lo stesso sapore? Si riferisce alla percezione olfattiva.</a:t>
            </a:r>
            <a:endParaRPr lang="it-IT" sz="1800" i="1" dirty="0">
              <a:solidFill>
                <a:srgbClr val="202124"/>
              </a:solidFill>
              <a:highlight>
                <a:srgbClr val="FFFFFF"/>
              </a:highlight>
            </a:endParaRPr>
          </a:p>
          <a:p>
            <a:pPr marL="0" lvl="0" indent="0" algn="just" rtl="0">
              <a:lnSpc>
                <a:spcPct val="100000"/>
              </a:lnSpc>
              <a:spcBef>
                <a:spcPts val="1000"/>
              </a:spcBef>
              <a:spcAft>
                <a:spcPts val="1000"/>
              </a:spcAft>
              <a:buClr>
                <a:schemeClr val="dk1"/>
              </a:buClr>
              <a:buSzPts val="1100"/>
              <a:buFont typeface="Arial"/>
              <a:buNone/>
            </a:pPr>
            <a:r>
              <a:rPr lang="it-IT" sz="1800" b="1" dirty="0">
                <a:highlight>
                  <a:srgbClr val="FFFFFF"/>
                </a:highlight>
              </a:rPr>
              <a:t>Percezione gustativa:</a:t>
            </a:r>
            <a:r>
              <a:rPr lang="it-IT" sz="1800" dirty="0">
                <a:highlight>
                  <a:srgbClr val="FFFFFF"/>
                </a:highlight>
              </a:rPr>
              <a:t> gusto (formalmente noto come gustativo) è l’abilità del percepire il </a:t>
            </a:r>
            <a:r>
              <a:rPr lang="it-IT" sz="1800" dirty="0">
                <a:solidFill>
                  <a:srgbClr val="0070C0"/>
                </a:solidFill>
                <a:highlight>
                  <a:srgbClr val="FFFFFF"/>
                </a:highlight>
              </a:rPr>
              <a:t>sapore </a:t>
            </a:r>
            <a:r>
              <a:rPr lang="it-IT" sz="1800" dirty="0">
                <a:solidFill>
                  <a:schemeClr val="tx1"/>
                </a:solidFill>
                <a:highlight>
                  <a:srgbClr val="FFFFFF"/>
                </a:highlight>
              </a:rPr>
              <a:t>di qualcosa</a:t>
            </a:r>
            <a:r>
              <a:rPr lang="it-IT" sz="1800" dirty="0">
                <a:highlight>
                  <a:srgbClr val="FFFFFF"/>
                </a:highlight>
              </a:rPr>
              <a:t>, includendo, ma non limitando al </a:t>
            </a:r>
            <a:r>
              <a:rPr lang="it-IT" sz="1800" dirty="0">
                <a:solidFill>
                  <a:srgbClr val="0070C0"/>
                </a:solidFill>
                <a:highlight>
                  <a:srgbClr val="FFFFFF"/>
                </a:highlight>
              </a:rPr>
              <a:t>cibo</a:t>
            </a:r>
            <a:r>
              <a:rPr lang="it-IT" sz="1800" dirty="0">
                <a:highlight>
                  <a:srgbClr val="FFFFFF"/>
                </a:highlight>
              </a:rPr>
              <a:t>. Gli Umani percepiscono i gusti attraverso gli organi sensoriali sulla parte superiore della </a:t>
            </a:r>
            <a:r>
              <a:rPr lang="it-IT" sz="1800" dirty="0">
                <a:solidFill>
                  <a:srgbClr val="0070C0"/>
                </a:solidFill>
                <a:highlight>
                  <a:srgbClr val="FFFFFF"/>
                </a:highlight>
              </a:rPr>
              <a:t>lingua</a:t>
            </a:r>
            <a:r>
              <a:rPr lang="it-IT" sz="1800" dirty="0">
                <a:highlight>
                  <a:srgbClr val="FFFFFF"/>
                </a:highlight>
              </a:rPr>
              <a:t>, chiamati </a:t>
            </a:r>
            <a:r>
              <a:rPr lang="it-IT" sz="1800" dirty="0">
                <a:solidFill>
                  <a:srgbClr val="0070C0"/>
                </a:solidFill>
                <a:highlight>
                  <a:srgbClr val="FFFFFF"/>
                </a:highlight>
              </a:rPr>
              <a:t>papille gustative</a:t>
            </a:r>
            <a:r>
              <a:rPr lang="it-IT" sz="1800" dirty="0">
                <a:highlight>
                  <a:srgbClr val="FFFFFF"/>
                </a:highlight>
              </a:rPr>
              <a:t>. Tradizionalmente, ci sono quattro gusti primari: </a:t>
            </a:r>
            <a:r>
              <a:rPr lang="it-IT" sz="1800" dirty="0">
                <a:solidFill>
                  <a:srgbClr val="0070C0"/>
                </a:solidFill>
                <a:highlight>
                  <a:srgbClr val="FFFFFF"/>
                </a:highlight>
              </a:rPr>
              <a:t>dolcezza</a:t>
            </a:r>
            <a:r>
              <a:rPr lang="it-IT" sz="1800" dirty="0">
                <a:highlight>
                  <a:srgbClr val="FFFFFF"/>
                </a:highlight>
              </a:rPr>
              <a:t>, </a:t>
            </a:r>
            <a:r>
              <a:rPr lang="it-IT" sz="1800" dirty="0">
                <a:solidFill>
                  <a:srgbClr val="0070C0"/>
                </a:solidFill>
                <a:highlight>
                  <a:srgbClr val="FFFFFF"/>
                </a:highlight>
              </a:rPr>
              <a:t>amaro</a:t>
            </a:r>
            <a:r>
              <a:rPr lang="it-IT" sz="1800" dirty="0">
                <a:highlight>
                  <a:srgbClr val="FFFFFF"/>
                </a:highlight>
              </a:rPr>
              <a:t>, </a:t>
            </a:r>
            <a:r>
              <a:rPr lang="it-IT" sz="1800" dirty="0">
                <a:solidFill>
                  <a:srgbClr val="0070C0"/>
                </a:solidFill>
                <a:highlight>
                  <a:srgbClr val="FFFFFF"/>
                </a:highlight>
              </a:rPr>
              <a:t>asprezza</a:t>
            </a:r>
            <a:r>
              <a:rPr lang="it-IT" sz="1800" dirty="0">
                <a:highlight>
                  <a:srgbClr val="FFFFFF"/>
                </a:highlight>
              </a:rPr>
              <a:t>, </a:t>
            </a:r>
            <a:r>
              <a:rPr lang="it-IT" sz="1800" dirty="0">
                <a:solidFill>
                  <a:srgbClr val="0070C0"/>
                </a:solidFill>
                <a:highlight>
                  <a:srgbClr val="FFFFFF"/>
                </a:highlight>
              </a:rPr>
              <a:t>salato</a:t>
            </a:r>
            <a:r>
              <a:rPr lang="it-IT" sz="1800" dirty="0">
                <a:highlight>
                  <a:srgbClr val="FFFFFF"/>
                </a:highlight>
              </a:rPr>
              <a:t>. </a:t>
            </a:r>
            <a:endParaRPr lang="it-IT" sz="1800" dirty="0"/>
          </a:p>
        </p:txBody>
      </p:sp>
      <p:pic>
        <p:nvPicPr>
          <p:cNvPr id="167" name="Google Shape;167;g10643f517a4_0_26"/>
          <p:cNvPicPr preferRelativeResize="0"/>
          <p:nvPr/>
        </p:nvPicPr>
        <p:blipFill rotWithShape="1">
          <a:blip r:embed="rId3">
            <a:alphaModFix/>
          </a:blip>
          <a:srcRect b="3716"/>
          <a:stretch/>
        </p:blipFill>
        <p:spPr>
          <a:xfrm>
            <a:off x="7241775" y="1244075"/>
            <a:ext cx="3993074" cy="393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643f517a4_0_33"/>
          <p:cNvSpPr txBox="1">
            <a:spLocks noGrp="1"/>
          </p:cNvSpPr>
          <p:nvPr>
            <p:ph type="body" idx="1"/>
          </p:nvPr>
        </p:nvSpPr>
        <p:spPr>
          <a:xfrm>
            <a:off x="6155425" y="725075"/>
            <a:ext cx="5823300" cy="5604300"/>
          </a:xfrm>
          <a:prstGeom prst="rect">
            <a:avLst/>
          </a:prstGeom>
        </p:spPr>
        <p:txBody>
          <a:bodyPr spcFirstLastPara="1" wrap="square" lIns="91425" tIns="45700" rIns="91425" bIns="45700" anchor="t" anchorCtr="0">
            <a:normAutofit fontScale="92500"/>
          </a:bodyPr>
          <a:lstStyle/>
          <a:p>
            <a:pPr marL="0" lvl="0" indent="0" algn="just" rtl="0">
              <a:lnSpc>
                <a:spcPct val="100000"/>
              </a:lnSpc>
              <a:spcBef>
                <a:spcPts val="0"/>
              </a:spcBef>
              <a:spcAft>
                <a:spcPts val="0"/>
              </a:spcAft>
              <a:buClr>
                <a:schemeClr val="dk1"/>
              </a:buClr>
              <a:buSzPts val="1100"/>
              <a:buFont typeface="Arial"/>
              <a:buNone/>
            </a:pPr>
            <a:r>
              <a:rPr lang="it-IT" sz="1800" i="1" dirty="0">
                <a:highlight>
                  <a:srgbClr val="FFFFFF"/>
                </a:highlight>
              </a:rPr>
              <a:t>Ci sono anche altri sensi che ci permettono di percepire cose come l'equilibrio, il tempo, la posizione del corpo, l'accelerazione e la percezione di stati interni. Molti di questi sono multimodali e coinvolgono più di una modalità sensoriale. </a:t>
            </a:r>
          </a:p>
          <a:p>
            <a:pPr marL="0" lvl="0" indent="0" algn="just" rtl="0">
              <a:lnSpc>
                <a:spcPct val="100000"/>
              </a:lnSpc>
              <a:spcBef>
                <a:spcPts val="0"/>
              </a:spcBef>
              <a:spcAft>
                <a:spcPts val="0"/>
              </a:spcAft>
              <a:buClr>
                <a:schemeClr val="dk1"/>
              </a:buClr>
              <a:buSzPts val="1100"/>
              <a:buFont typeface="Arial"/>
              <a:buNone/>
            </a:pPr>
            <a:endParaRPr lang="it-IT" sz="1800" i="1" dirty="0">
              <a:highlight>
                <a:srgbClr val="FFFFFF"/>
              </a:highlight>
            </a:endParaRPr>
          </a:p>
          <a:p>
            <a:pPr marL="0" lvl="0" indent="0" algn="just" rtl="0">
              <a:lnSpc>
                <a:spcPct val="100000"/>
              </a:lnSpc>
              <a:spcBef>
                <a:spcPts val="0"/>
              </a:spcBef>
              <a:spcAft>
                <a:spcPts val="0"/>
              </a:spcAft>
              <a:buClr>
                <a:schemeClr val="dk1"/>
              </a:buClr>
              <a:buSzPts val="1100"/>
              <a:buFont typeface="Arial"/>
              <a:buNone/>
            </a:pPr>
            <a:r>
              <a:rPr lang="it-IT" sz="1800" dirty="0">
                <a:solidFill>
                  <a:srgbClr val="0070C0"/>
                </a:solidFill>
                <a:highlight>
                  <a:srgbClr val="FFFFFF"/>
                </a:highlight>
              </a:rPr>
              <a:t>Percezione sociale</a:t>
            </a:r>
            <a:r>
              <a:rPr lang="it-IT" sz="1800" dirty="0">
                <a:highlight>
                  <a:srgbClr val="FFFFFF"/>
                </a:highlight>
              </a:rPr>
              <a:t>: è un altro importante tipo di percezione o la capacità di identificare e utilizzare le interazioni sociali su persone e relazioni. È un modo di come le persone formano impressioni e opinioni per le personalità uniche di altre persone, quindi, è un elemento della cognizione sociale.</a:t>
            </a:r>
          </a:p>
          <a:p>
            <a:pPr marL="0" lvl="0" indent="0" algn="just" rtl="0">
              <a:lnSpc>
                <a:spcPct val="100000"/>
              </a:lnSpc>
              <a:spcBef>
                <a:spcPts val="0"/>
              </a:spcBef>
              <a:spcAft>
                <a:spcPts val="0"/>
              </a:spcAft>
              <a:buClr>
                <a:schemeClr val="dk1"/>
              </a:buClr>
              <a:buSzPts val="1100"/>
              <a:buFont typeface="Arial"/>
              <a:buNone/>
            </a:pPr>
            <a:r>
              <a:rPr lang="it-IT" sz="1800" dirty="0">
                <a:highlight>
                  <a:srgbClr val="FFFFFF"/>
                </a:highlight>
              </a:rPr>
              <a:t>La percezione sociale è una componente importante della competenza sociale e del successo sociale, compresa l'accettazione tra pari e l'amicizia). Oltre alla percezione sociale, le persone socialmente competenti devono avere conoscenza delle regole sociali, dei ruoli, delle routine e dei copioni nella loro </a:t>
            </a:r>
            <a:r>
              <a:rPr lang="it-IT" sz="1800" dirty="0">
                <a:solidFill>
                  <a:srgbClr val="0070C0"/>
                </a:solidFill>
                <a:highlight>
                  <a:srgbClr val="FFFFFF"/>
                </a:highlight>
              </a:rPr>
              <a:t>vita sociale</a:t>
            </a:r>
            <a:r>
              <a:rPr lang="it-IT" sz="1800" dirty="0">
                <a:highlight>
                  <a:srgbClr val="FFFFFF"/>
                </a:highlight>
              </a:rPr>
              <a:t>.</a:t>
            </a:r>
          </a:p>
          <a:p>
            <a:pPr marL="0" lvl="0" indent="0" algn="just" rtl="0">
              <a:lnSpc>
                <a:spcPct val="100000"/>
              </a:lnSpc>
              <a:spcBef>
                <a:spcPts val="0"/>
              </a:spcBef>
              <a:spcAft>
                <a:spcPts val="0"/>
              </a:spcAft>
              <a:buClr>
                <a:schemeClr val="dk1"/>
              </a:buClr>
              <a:buSzPts val="1100"/>
              <a:buFont typeface="Arial"/>
              <a:buNone/>
            </a:pPr>
            <a:endParaRPr lang="it-IT" sz="1800" dirty="0">
              <a:highlight>
                <a:srgbClr val="FFFFFF"/>
              </a:highlight>
            </a:endParaRPr>
          </a:p>
          <a:p>
            <a:pPr marL="0" lvl="0" indent="0" algn="just" rtl="0">
              <a:lnSpc>
                <a:spcPct val="100000"/>
              </a:lnSpc>
              <a:spcBef>
                <a:spcPts val="0"/>
              </a:spcBef>
              <a:spcAft>
                <a:spcPts val="0"/>
              </a:spcAft>
              <a:buClr>
                <a:schemeClr val="dk1"/>
              </a:buClr>
              <a:buSzPts val="1100"/>
              <a:buFont typeface="Arial"/>
              <a:buNone/>
            </a:pPr>
            <a:r>
              <a:rPr lang="it-IT" sz="1800" dirty="0">
                <a:highlight>
                  <a:srgbClr val="FFFFFF"/>
                </a:highlight>
              </a:rPr>
              <a:t>La percezione sociale include molti processi, combinazioni di vari tipi di percezione, azioni/reazioni, sensi che mirano a un'interazione di successo e alla costruzione di relazioni sociali con altre persone nell'ambiente sociale.</a:t>
            </a:r>
            <a:endParaRPr sz="1800" dirty="0"/>
          </a:p>
        </p:txBody>
      </p:sp>
      <p:pic>
        <p:nvPicPr>
          <p:cNvPr id="174" name="Google Shape;174;g10643f517a4_0_33"/>
          <p:cNvPicPr preferRelativeResize="0"/>
          <p:nvPr/>
        </p:nvPicPr>
        <p:blipFill rotWithShape="1">
          <a:blip r:embed="rId3">
            <a:alphaModFix/>
          </a:blip>
          <a:srcRect l="3651" r="7515"/>
          <a:stretch/>
        </p:blipFill>
        <p:spPr>
          <a:xfrm>
            <a:off x="453175" y="1284850"/>
            <a:ext cx="5173226"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643f517a4_0_40"/>
          <p:cNvSpPr txBox="1">
            <a:spLocks noGrp="1"/>
          </p:cNvSpPr>
          <p:nvPr>
            <p:ph type="body" idx="1"/>
          </p:nvPr>
        </p:nvSpPr>
        <p:spPr>
          <a:xfrm>
            <a:off x="445450" y="405700"/>
            <a:ext cx="10838400" cy="4548900"/>
          </a:xfrm>
          <a:prstGeom prst="rect">
            <a:avLst/>
          </a:prstGeom>
        </p:spPr>
        <p:txBody>
          <a:bodyPr spcFirstLastPara="1" wrap="square" lIns="91425" tIns="45700" rIns="91425" bIns="45700" anchor="t" anchorCtr="0">
            <a:normAutofit fontScale="70000" lnSpcReduction="20000"/>
          </a:bodyPr>
          <a:lstStyle/>
          <a:p>
            <a:pPr marL="0" lvl="0" indent="0" algn="just" rtl="0">
              <a:lnSpc>
                <a:spcPct val="100000"/>
              </a:lnSpc>
              <a:spcBef>
                <a:spcPts val="0"/>
              </a:spcBef>
              <a:spcAft>
                <a:spcPts val="0"/>
              </a:spcAft>
              <a:buClr>
                <a:schemeClr val="dk1"/>
              </a:buClr>
              <a:buSzPct val="49044"/>
              <a:buFont typeface="Arial"/>
              <a:buNone/>
            </a:pPr>
            <a:r>
              <a:rPr lang="fr-FR" sz="2242" b="1" dirty="0"/>
              <a:t>3. </a:t>
            </a:r>
            <a:r>
              <a:rPr lang="it-IT" sz="2242" b="1" dirty="0"/>
              <a:t>L’importanza delle abilità di percezione</a:t>
            </a:r>
            <a:endParaRPr sz="2242" b="1" dirty="0"/>
          </a:p>
          <a:p>
            <a:pPr marL="0" lvl="0" indent="0" algn="just" rtl="0">
              <a:lnSpc>
                <a:spcPct val="100000"/>
              </a:lnSpc>
              <a:spcBef>
                <a:spcPts val="0"/>
              </a:spcBef>
              <a:spcAft>
                <a:spcPts val="0"/>
              </a:spcAft>
              <a:buClr>
                <a:schemeClr val="dk1"/>
              </a:buClr>
              <a:buSzPct val="49044"/>
              <a:buFont typeface="Arial"/>
              <a:buNone/>
            </a:pPr>
            <a:endParaRPr sz="2242" b="1" dirty="0">
              <a:solidFill>
                <a:srgbClr val="212529"/>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Clr>
                <a:schemeClr val="dk1"/>
              </a:buClr>
              <a:buSzPct val="49044"/>
              <a:buFont typeface="Arial"/>
              <a:buNone/>
            </a:pPr>
            <a:r>
              <a:rPr lang="it-IT" sz="2242" dirty="0">
                <a:highlight>
                  <a:srgbClr val="FFFFFF"/>
                </a:highlight>
              </a:rPr>
              <a:t>Molti fattori influenzano il modo in cui percepiamo il mondo e le persone in esso. I nostri diversi background culturali, le esperienze di vita e i valori personali influenzano le nostre interazioni e relazioni con gli altri, così come le nostre personalità, le nostre abilità sociali e i nostri stili e approcci nell'affrontare le persone e le sfide</a:t>
            </a:r>
            <a:r>
              <a:rPr lang="fr-FR" sz="2242" dirty="0">
                <a:highlight>
                  <a:srgbClr val="FFFFFF"/>
                </a:highlight>
              </a:rPr>
              <a:t>. </a:t>
            </a:r>
            <a:br>
              <a:rPr lang="fr-FR" sz="2242" dirty="0">
                <a:highlight>
                  <a:srgbClr val="FFFFFF"/>
                </a:highlight>
              </a:rPr>
            </a:br>
            <a:endParaRPr sz="2242" dirty="0">
              <a:highlight>
                <a:srgbClr val="FFFFFF"/>
              </a:highlight>
            </a:endParaRPr>
          </a:p>
          <a:p>
            <a:pPr marL="457200" lvl="0" indent="-328295" algn="just" rtl="0">
              <a:lnSpc>
                <a:spcPct val="100000"/>
              </a:lnSpc>
              <a:spcBef>
                <a:spcPts val="0"/>
              </a:spcBef>
              <a:spcAft>
                <a:spcPts val="0"/>
              </a:spcAft>
              <a:buSzPct val="100000"/>
              <a:buFont typeface="Calibri"/>
              <a:buChar char="-"/>
            </a:pPr>
            <a:r>
              <a:rPr lang="it-IT" sz="2242" dirty="0"/>
              <a:t>La percezione crea la nostra esperienza del mondo che ci circonda e ci permette di agire nel nostro ambiente. </a:t>
            </a:r>
          </a:p>
          <a:p>
            <a:pPr marL="457200" lvl="0" indent="-328295" algn="just" rtl="0">
              <a:lnSpc>
                <a:spcPct val="100000"/>
              </a:lnSpc>
              <a:spcBef>
                <a:spcPts val="0"/>
              </a:spcBef>
              <a:spcAft>
                <a:spcPts val="0"/>
              </a:spcAft>
              <a:buSzPct val="100000"/>
              <a:buFont typeface="Calibri"/>
              <a:buChar char="-"/>
            </a:pPr>
            <a:r>
              <a:rPr lang="it-IT" sz="2242" dirty="0"/>
              <a:t>La percezione è molto importante per </a:t>
            </a:r>
            <a:r>
              <a:rPr lang="it-IT" sz="2242" dirty="0">
                <a:solidFill>
                  <a:srgbClr val="0070C0"/>
                </a:solidFill>
              </a:rPr>
              <a:t>capire il comportamento </a:t>
            </a:r>
            <a:r>
              <a:rPr lang="it-IT" sz="2242" dirty="0"/>
              <a:t>umano perché ogni persona percepisce il mondo, reagisce e crea opinioni in modo diverso. </a:t>
            </a:r>
          </a:p>
          <a:p>
            <a:pPr marL="457200" lvl="0" indent="-328295" algn="just" rtl="0">
              <a:lnSpc>
                <a:spcPct val="100000"/>
              </a:lnSpc>
              <a:spcBef>
                <a:spcPts val="0"/>
              </a:spcBef>
              <a:spcAft>
                <a:spcPts val="0"/>
              </a:spcAft>
              <a:buSzPct val="100000"/>
              <a:buFont typeface="Calibri"/>
              <a:buChar char="-"/>
            </a:pPr>
            <a:r>
              <a:rPr lang="it-IT" sz="2242" dirty="0"/>
              <a:t>Questa importante capacità cognitiva è essenziale per la nostra vita quotidiana, perché rende possibile la comprensione di ciò che ci circonda. </a:t>
            </a:r>
          </a:p>
          <a:p>
            <a:pPr marL="457200" lvl="0" indent="-328295" algn="just" rtl="0">
              <a:lnSpc>
                <a:spcPct val="100000"/>
              </a:lnSpc>
              <a:spcBef>
                <a:spcPts val="0"/>
              </a:spcBef>
              <a:spcAft>
                <a:spcPts val="0"/>
              </a:spcAft>
              <a:buSzPct val="100000"/>
              <a:buFont typeface="Calibri"/>
              <a:buChar char="-"/>
            </a:pPr>
            <a:r>
              <a:rPr lang="it-IT" sz="2242" dirty="0"/>
              <a:t>La percezione non solo crea la nostra esperienza del mondo che ci circonda, ma ci permette di agire nel nostro ambiente.</a:t>
            </a:r>
          </a:p>
          <a:p>
            <a:pPr marL="457200" lvl="0" indent="-328295" algn="just" rtl="0">
              <a:lnSpc>
                <a:spcPct val="100000"/>
              </a:lnSpc>
              <a:spcBef>
                <a:spcPts val="0"/>
              </a:spcBef>
              <a:spcAft>
                <a:spcPts val="0"/>
              </a:spcAft>
              <a:buSzPct val="100000"/>
              <a:buFont typeface="Calibri"/>
              <a:buChar char="-"/>
            </a:pPr>
            <a:r>
              <a:rPr lang="it-IT" sz="2242" dirty="0"/>
              <a:t>La percezione è importante perché ci tiene connessi al mondo. </a:t>
            </a:r>
          </a:p>
          <a:p>
            <a:pPr marL="457200" lvl="0" indent="-328295" algn="just" rtl="0">
              <a:lnSpc>
                <a:spcPct val="100000"/>
              </a:lnSpc>
              <a:spcBef>
                <a:spcPts val="0"/>
              </a:spcBef>
              <a:spcAft>
                <a:spcPts val="0"/>
              </a:spcAft>
              <a:buSzPct val="100000"/>
              <a:buFont typeface="Calibri"/>
              <a:buChar char="-"/>
            </a:pPr>
            <a:r>
              <a:rPr lang="it-IT" sz="2242" dirty="0"/>
              <a:t>La percezione aiuta a tenerci in vita. Siamo in grado di percepire il pericolo grazie a un costante mediatore chiave tra stimolo e risposta. La percezione ci permette di vedere il pericolo da lontano, ci aiuta a discriminare e identificare gli oggetti che incontriamo ogni giorno.</a:t>
            </a:r>
          </a:p>
          <a:p>
            <a:pPr marL="457200" lvl="0" indent="-328295" algn="just" rtl="0">
              <a:lnSpc>
                <a:spcPct val="100000"/>
              </a:lnSpc>
              <a:spcBef>
                <a:spcPts val="0"/>
              </a:spcBef>
              <a:spcAft>
                <a:spcPts val="0"/>
              </a:spcAft>
              <a:buSzPct val="100000"/>
              <a:buFont typeface="Calibri"/>
              <a:buChar char="-"/>
            </a:pPr>
            <a:r>
              <a:rPr lang="it-IT" sz="2242" dirty="0"/>
              <a:t>La nostra conoscenza del mondo deriva dalle nostre percezioni, e la capacità di un individuo di navigare nei suoi dintorni o di impegnarsi in attività della vita quotidiana come camminare, leggere, guardare la TV e guidare, si basa naturalmente sulla sua capacità di elaborare informazioni sensoriali.</a:t>
            </a:r>
          </a:p>
          <a:p>
            <a:pPr marL="457200" lvl="0" indent="-328295" algn="just" rtl="0">
              <a:lnSpc>
                <a:spcPct val="100000"/>
              </a:lnSpc>
              <a:spcBef>
                <a:spcPts val="0"/>
              </a:spcBef>
              <a:spcAft>
                <a:spcPts val="0"/>
              </a:spcAft>
              <a:buSzPct val="100000"/>
              <a:buFont typeface="Calibri"/>
              <a:buChar char="-"/>
            </a:pPr>
            <a:r>
              <a:rPr lang="it-IT" sz="2242" dirty="0"/>
              <a:t>Più sviluppate sono le vostre capacità di percezione sociale, meglio sarete in grado di mettervi nei panni degli altri, aiutandovi a comunicare efficacemente con loro. </a:t>
            </a:r>
            <a:endParaRPr sz="2942" dirty="0"/>
          </a:p>
        </p:txBody>
      </p:sp>
      <p:pic>
        <p:nvPicPr>
          <p:cNvPr id="181" name="Google Shape;181;g10643f517a4_0_40"/>
          <p:cNvPicPr preferRelativeResize="0"/>
          <p:nvPr/>
        </p:nvPicPr>
        <p:blipFill>
          <a:blip r:embed="rId3">
            <a:alphaModFix/>
          </a:blip>
          <a:stretch>
            <a:fillRect/>
          </a:stretch>
        </p:blipFill>
        <p:spPr>
          <a:xfrm>
            <a:off x="3956725" y="4667000"/>
            <a:ext cx="4278545" cy="196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88c6376ed_0_6"/>
          <p:cNvSpPr txBox="1">
            <a:spLocks noGrp="1"/>
          </p:cNvSpPr>
          <p:nvPr>
            <p:ph type="body" idx="1"/>
          </p:nvPr>
        </p:nvSpPr>
        <p:spPr>
          <a:xfrm>
            <a:off x="511575" y="405700"/>
            <a:ext cx="10838400" cy="45489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100"/>
              <a:buFont typeface="Arial"/>
              <a:buNone/>
            </a:pPr>
            <a:r>
              <a:rPr lang="fr-FR" sz="2242" b="1" dirty="0"/>
              <a:t>3. L’</a:t>
            </a:r>
            <a:r>
              <a:rPr lang="it-IT" sz="2242" b="1" dirty="0"/>
              <a:t>importanza </a:t>
            </a:r>
            <a:r>
              <a:rPr lang="fr-FR" sz="2242" b="1" dirty="0"/>
              <a:t>delle </a:t>
            </a:r>
            <a:r>
              <a:rPr lang="it-IT" sz="2242" b="1" dirty="0"/>
              <a:t>abilità percettive </a:t>
            </a:r>
          </a:p>
          <a:p>
            <a:pPr marL="0" lvl="0" indent="0" algn="just" rtl="0">
              <a:lnSpc>
                <a:spcPct val="100000"/>
              </a:lnSpc>
              <a:spcBef>
                <a:spcPts val="0"/>
              </a:spcBef>
              <a:spcAft>
                <a:spcPts val="0"/>
              </a:spcAft>
              <a:buClr>
                <a:schemeClr val="dk1"/>
              </a:buClr>
              <a:buSzPts val="1100"/>
              <a:buFont typeface="Arial"/>
              <a:buNone/>
            </a:pPr>
            <a:endParaRPr sz="2242" b="1" dirty="0">
              <a:solidFill>
                <a:srgbClr val="212529"/>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Clr>
                <a:schemeClr val="dk1"/>
              </a:buClr>
              <a:buSzPts val="1100"/>
              <a:buFont typeface="Arial"/>
              <a:buNone/>
            </a:pPr>
            <a:r>
              <a:rPr lang="it-IT" sz="1500" dirty="0">
                <a:solidFill>
                  <a:srgbClr val="212121"/>
                </a:solidFill>
                <a:highlight>
                  <a:srgbClr val="FFFFFF"/>
                </a:highlight>
              </a:rPr>
              <a:t>Riserva un momento per pensare a tutte le cose che percepisci quotidianamente. In un dato momento, potreste vedere oggetti familiari nel vostro ambiente, sentire il tocco di oggetti e persone sulla vostra pelle, sentire l'aroma di un pasto cucinato in casa, e sentire il suono della musica che suona nell'appartamento del vostro vicino. Tutte queste cose contribuiscono a formare la tua esperienza cosciente e ti permettono di interagire con le persone e gli oggetti intorno a te.</a:t>
            </a:r>
            <a:endParaRPr sz="1500" dirty="0">
              <a:highlight>
                <a:srgbClr val="FFFFFF"/>
              </a:highlight>
            </a:endParaRPr>
          </a:p>
          <a:p>
            <a:pPr marL="457200" lvl="0" indent="0" algn="just" rtl="0">
              <a:lnSpc>
                <a:spcPct val="100000"/>
              </a:lnSpc>
              <a:spcBef>
                <a:spcPts val="1000"/>
              </a:spcBef>
              <a:spcAft>
                <a:spcPts val="1000"/>
              </a:spcAft>
              <a:buNone/>
            </a:pPr>
            <a:endParaRPr sz="2242" dirty="0">
              <a:highlight>
                <a:srgbClr val="FFFFFF"/>
              </a:highlight>
            </a:endParaRPr>
          </a:p>
        </p:txBody>
      </p:sp>
      <p:pic>
        <p:nvPicPr>
          <p:cNvPr id="188" name="Google Shape;188;g1088c6376ed_0_6"/>
          <p:cNvPicPr preferRelativeResize="0"/>
          <p:nvPr/>
        </p:nvPicPr>
        <p:blipFill>
          <a:blip r:embed="rId3">
            <a:alphaModFix/>
          </a:blip>
          <a:stretch>
            <a:fillRect/>
          </a:stretch>
        </p:blipFill>
        <p:spPr>
          <a:xfrm>
            <a:off x="6352900" y="2696125"/>
            <a:ext cx="4278545" cy="196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643f517a4_0_47"/>
          <p:cNvSpPr txBox="1">
            <a:spLocks noGrp="1"/>
          </p:cNvSpPr>
          <p:nvPr>
            <p:ph type="title"/>
          </p:nvPr>
        </p:nvSpPr>
        <p:spPr>
          <a:xfrm>
            <a:off x="475649" y="319800"/>
            <a:ext cx="5929199" cy="76770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fr-FR" sz="2400" b="1" dirty="0"/>
              <a:t>4. </a:t>
            </a:r>
            <a:r>
              <a:rPr lang="it-IT" sz="2400" b="1" dirty="0"/>
              <a:t>Come migliorare le proprie abilità percettive </a:t>
            </a:r>
            <a:r>
              <a:rPr lang="fr-FR" sz="2400" b="1" dirty="0"/>
              <a:t>?</a:t>
            </a:r>
            <a:endParaRPr sz="5300" dirty="0"/>
          </a:p>
        </p:txBody>
      </p:sp>
      <p:sp>
        <p:nvSpPr>
          <p:cNvPr id="195" name="Google Shape;195;g10643f517a4_0_47"/>
          <p:cNvSpPr txBox="1">
            <a:spLocks noGrp="1"/>
          </p:cNvSpPr>
          <p:nvPr>
            <p:ph type="body" idx="1"/>
          </p:nvPr>
        </p:nvSpPr>
        <p:spPr>
          <a:xfrm>
            <a:off x="475650" y="995850"/>
            <a:ext cx="5929200" cy="5620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500" b="1" dirty="0">
                <a:highlight>
                  <a:srgbClr val="FFFFFF"/>
                </a:highlight>
              </a:rPr>
              <a:t>4.1 </a:t>
            </a:r>
            <a:r>
              <a:rPr lang="it-IT" sz="1500" b="1" dirty="0">
                <a:highlight>
                  <a:srgbClr val="FFFFFF"/>
                </a:highlight>
              </a:rPr>
              <a:t>Uso di differenti strategie </a:t>
            </a:r>
            <a:r>
              <a:rPr lang="fr-FR" sz="1500" b="1" dirty="0">
                <a:highlight>
                  <a:srgbClr val="FFFFFF"/>
                </a:highlight>
              </a:rPr>
              <a:t>di </a:t>
            </a:r>
            <a:r>
              <a:rPr lang="it-IT" sz="1500" b="1" dirty="0">
                <a:highlight>
                  <a:srgbClr val="FFFFFF"/>
                </a:highlight>
              </a:rPr>
              <a:t>percezione</a:t>
            </a:r>
          </a:p>
          <a:p>
            <a:pPr marL="0" lvl="0" indent="0" algn="l" rtl="0">
              <a:lnSpc>
                <a:spcPct val="100000"/>
              </a:lnSpc>
              <a:spcBef>
                <a:spcPts val="0"/>
              </a:spcBef>
              <a:spcAft>
                <a:spcPts val="0"/>
              </a:spcAft>
              <a:buClr>
                <a:schemeClr val="dk1"/>
              </a:buClr>
              <a:buSzPts val="1100"/>
              <a:buFont typeface="Arial"/>
              <a:buNone/>
            </a:pPr>
            <a:endParaRPr sz="1600" b="1" dirty="0"/>
          </a:p>
          <a:p>
            <a:pPr marL="0" lvl="0" indent="0" algn="just" rtl="0">
              <a:lnSpc>
                <a:spcPct val="100000"/>
              </a:lnSpc>
              <a:spcBef>
                <a:spcPts val="0"/>
              </a:spcBef>
              <a:spcAft>
                <a:spcPts val="0"/>
              </a:spcAft>
              <a:buClr>
                <a:schemeClr val="dk1"/>
              </a:buClr>
              <a:buSzPts val="1100"/>
              <a:buFont typeface="Arial"/>
              <a:buNone/>
            </a:pPr>
            <a:r>
              <a:rPr lang="it-IT" sz="1600" dirty="0">
                <a:highlight>
                  <a:srgbClr val="FFFFFF"/>
                </a:highlight>
              </a:rPr>
              <a:t>Questa importante capacità cognitiva è essenziale per la nostra vita quotidiana ed è possibile allenare e migliorare la percezione con stimoli cognitivi e usando diverse strategie:</a:t>
            </a:r>
          </a:p>
          <a:p>
            <a:pPr marL="0" lvl="0" indent="0" algn="just" rtl="0">
              <a:lnSpc>
                <a:spcPct val="100000"/>
              </a:lnSpc>
              <a:spcBef>
                <a:spcPts val="0"/>
              </a:spcBef>
              <a:spcAft>
                <a:spcPts val="0"/>
              </a:spcAft>
              <a:buClr>
                <a:schemeClr val="dk1"/>
              </a:buClr>
              <a:buSzPts val="1100"/>
              <a:buFont typeface="Arial"/>
              <a:buNone/>
            </a:pPr>
            <a:endParaRPr lang="it-IT" sz="1600" dirty="0">
              <a:highlight>
                <a:srgbClr val="FFFFFF"/>
              </a:highlight>
            </a:endParaRPr>
          </a:p>
          <a:p>
            <a:pPr marL="0" lvl="0" indent="0" algn="just" rtl="0">
              <a:lnSpc>
                <a:spcPct val="100000"/>
              </a:lnSpc>
              <a:spcBef>
                <a:spcPts val="0"/>
              </a:spcBef>
              <a:spcAft>
                <a:spcPts val="0"/>
              </a:spcAft>
              <a:buClr>
                <a:schemeClr val="dk1"/>
              </a:buClr>
              <a:buSzPts val="1100"/>
              <a:buNone/>
            </a:pPr>
            <a:r>
              <a:rPr lang="it-IT" sz="1600" dirty="0">
                <a:highlight>
                  <a:srgbClr val="FFFFFF"/>
                </a:highlight>
              </a:rPr>
              <a:t>- </a:t>
            </a:r>
            <a:r>
              <a:rPr lang="it-IT" sz="1600" b="1" dirty="0">
                <a:highlight>
                  <a:srgbClr val="FFFFFF"/>
                </a:highlight>
              </a:rPr>
              <a:t>Conoscere accuratamente se stessi</a:t>
            </a:r>
            <a:r>
              <a:rPr lang="it-IT" sz="1600" dirty="0">
                <a:highlight>
                  <a:srgbClr val="FFFFFF"/>
                </a:highlight>
              </a:rPr>
              <a:t>. Uno dei modi potenti per minimizzare le distorsioni percettive è conoscere se stessi. Si dovrebbe essere consapevoli dei propri valori, credenze e pregiudizi. Più accuratamente una persona capisce se stessa, più accuratamente può percepire gli altri. </a:t>
            </a:r>
          </a:p>
          <a:p>
            <a:pPr marL="0" lvl="0" indent="0" algn="just" rtl="0">
              <a:lnSpc>
                <a:spcPct val="100000"/>
              </a:lnSpc>
              <a:spcBef>
                <a:spcPts val="0"/>
              </a:spcBef>
              <a:spcAft>
                <a:spcPts val="0"/>
              </a:spcAft>
              <a:buClr>
                <a:schemeClr val="dk1"/>
              </a:buClr>
              <a:buSzPts val="1100"/>
              <a:buNone/>
            </a:pPr>
            <a:r>
              <a:rPr lang="it-IT" sz="1600" dirty="0">
                <a:highlight>
                  <a:srgbClr val="FFFFFF"/>
                </a:highlight>
              </a:rPr>
              <a:t>- </a:t>
            </a:r>
            <a:r>
              <a:rPr lang="it-IT" sz="1600" b="1" dirty="0">
                <a:highlight>
                  <a:srgbClr val="FFFFFF"/>
                </a:highlight>
              </a:rPr>
              <a:t>Essere empatici con gli altri</a:t>
            </a:r>
            <a:r>
              <a:rPr lang="it-IT" sz="1600" dirty="0">
                <a:highlight>
                  <a:srgbClr val="FFFFFF"/>
                </a:highlight>
              </a:rPr>
              <a:t>. L'empatia si riferisce alla capacità di una persona di capire ed essere sensibile ai sentimenti degli altri. L'empatia è un fenomeno naturale e si sviluppa all'interno di un individuo da solo. Enfatizzando con un'altra persona, si può percepire l'altro individuo in modo più adeguato.</a:t>
            </a:r>
          </a:p>
          <a:p>
            <a:pPr marL="0" lvl="0" indent="0" algn="just" rtl="0">
              <a:lnSpc>
                <a:spcPct val="100000"/>
              </a:lnSpc>
              <a:spcBef>
                <a:spcPts val="0"/>
              </a:spcBef>
              <a:spcAft>
                <a:spcPts val="0"/>
              </a:spcAft>
              <a:buClr>
                <a:schemeClr val="dk1"/>
              </a:buClr>
              <a:buSzPts val="1100"/>
              <a:buNone/>
            </a:pPr>
            <a:r>
              <a:rPr lang="it-IT" sz="1600" dirty="0">
                <a:highlight>
                  <a:srgbClr val="FFFFFF"/>
                </a:highlight>
              </a:rPr>
              <a:t>- </a:t>
            </a:r>
            <a:r>
              <a:rPr lang="it-IT" sz="1600" b="1" dirty="0">
                <a:highlight>
                  <a:srgbClr val="FFFFFF"/>
                </a:highlight>
              </a:rPr>
              <a:t>Avere un atteggiamento positivo</a:t>
            </a:r>
            <a:r>
              <a:rPr lang="it-IT" sz="1600" dirty="0">
                <a:highlight>
                  <a:srgbClr val="FFFFFF"/>
                </a:highlight>
              </a:rPr>
              <a:t>. Gli atteggiamenti hanno un effetto forte e duraturo sulla percezione. Se si ha un atteggiamento negativo verso qualcuno o qualcosa, la nostra percezione sarà senza dubbio distorta. Dovremmo sforzarci di avere un atteggiamento positivo e non lasciare che i nostri pregiudizi personali si insinuino e ostacolino i poteri percettivi.</a:t>
            </a:r>
            <a:endParaRPr sz="1600" dirty="0"/>
          </a:p>
        </p:txBody>
      </p:sp>
      <p:pic>
        <p:nvPicPr>
          <p:cNvPr id="196" name="Google Shape;196;g10643f517a4_0_47"/>
          <p:cNvPicPr preferRelativeResize="0"/>
          <p:nvPr/>
        </p:nvPicPr>
        <p:blipFill>
          <a:blip r:embed="rId3">
            <a:alphaModFix/>
          </a:blip>
          <a:stretch>
            <a:fillRect/>
          </a:stretch>
        </p:blipFill>
        <p:spPr>
          <a:xfrm>
            <a:off x="7481450" y="1717350"/>
            <a:ext cx="4065175" cy="342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0643f517a4_0_54"/>
          <p:cNvSpPr txBox="1">
            <a:spLocks noGrp="1"/>
          </p:cNvSpPr>
          <p:nvPr>
            <p:ph type="body" idx="1"/>
          </p:nvPr>
        </p:nvSpPr>
        <p:spPr>
          <a:xfrm>
            <a:off x="516150" y="487550"/>
            <a:ext cx="11159700" cy="5289300"/>
          </a:xfrm>
          <a:prstGeom prst="rect">
            <a:avLst/>
          </a:prstGeom>
        </p:spPr>
        <p:txBody>
          <a:bodyPr spcFirstLastPara="1" wrap="square" lIns="91425" tIns="45700" rIns="91425" bIns="45700" anchor="t" anchorCtr="0">
            <a:normAutofit/>
          </a:bodyPr>
          <a:lstStyle/>
          <a:p>
            <a:pPr marL="285750" lvl="0" indent="-285750" algn="just" rtl="0">
              <a:lnSpc>
                <a:spcPct val="100000"/>
              </a:lnSpc>
              <a:spcBef>
                <a:spcPts val="0"/>
              </a:spcBef>
              <a:spcAft>
                <a:spcPts val="500"/>
              </a:spcAft>
              <a:buClr>
                <a:schemeClr val="dk1"/>
              </a:buClr>
              <a:buSzPts val="1100"/>
              <a:buFontTx/>
              <a:buChar char="-"/>
            </a:pPr>
            <a:r>
              <a:rPr lang="it-IT" sz="1600" b="1" dirty="0">
                <a:highlight>
                  <a:srgbClr val="FFFFFF"/>
                </a:highlight>
              </a:rPr>
              <a:t>Confrontare la propria percezione con quella degli altri</a:t>
            </a:r>
            <a:r>
              <a:rPr lang="it-IT" sz="1600" dirty="0">
                <a:highlight>
                  <a:srgbClr val="FFFFFF"/>
                </a:highlight>
              </a:rPr>
              <a:t>. Un'altra strategia utile per ridurre gli errori percettivi è confrontare la propria percezione con quella di un'altra persona sullo stesso oggetto. Condividendo le percezioni ci si imbatte in diversi punti di vista e potenzialmente si ottiene una comprensione molto migliore della situazione e dell'oggetto.</a:t>
            </a:r>
          </a:p>
          <a:p>
            <a:pPr marL="285750" lvl="0" indent="-285750" algn="just" rtl="0">
              <a:lnSpc>
                <a:spcPct val="100000"/>
              </a:lnSpc>
              <a:spcBef>
                <a:spcPts val="0"/>
              </a:spcBef>
              <a:spcAft>
                <a:spcPts val="500"/>
              </a:spcAft>
              <a:buClr>
                <a:schemeClr val="dk1"/>
              </a:buClr>
              <a:buSzPts val="1100"/>
              <a:buFontTx/>
              <a:buChar char="-"/>
            </a:pPr>
            <a:r>
              <a:rPr lang="it-IT" sz="1600" b="1" dirty="0">
                <a:highlight>
                  <a:srgbClr val="FFFFFF"/>
                </a:highlight>
              </a:rPr>
              <a:t>Introdurre programmi di gestione della diversità</a:t>
            </a:r>
            <a:r>
              <a:rPr lang="it-IT" sz="1600" dirty="0">
                <a:highlight>
                  <a:srgbClr val="FFFFFF"/>
                </a:highlight>
              </a:rPr>
              <a:t>. Se parliamo delle organizzazioni di oggi, esse sono molto diverse ed eterogenee. La forza lavoro è così varia con differenze linguistiche, religiose e culturali che diventa davvero difficile far lavorare insieme i dipendenti in modo efficace. A questo scopo, una strategia importante è quella di usare programmi di formazione che possono aiutare a comunicare il valore della diversità da un lato e aiutare i partecipanti a conoscersi l'un l'altro e fornire loro spazio per mescolarsi con un altro con diversi background. Puoi imparare a migliorare la percezione se metti attivamente in discussione l'accuratezza delle tue percezioni, cerchi più informazioni per verificare le percezioni, parli con le persone sulle quali ti stai formando delle percezioni, ti rendi conto che le percezioni delle persone devono cambiare nel tempo e controlli verbalmente le percezioni prima di reagire.</a:t>
            </a:r>
            <a:endParaRPr sz="3200" dirty="0"/>
          </a:p>
        </p:txBody>
      </p:sp>
      <p:pic>
        <p:nvPicPr>
          <p:cNvPr id="203" name="Google Shape;203;g10643f517a4_0_54"/>
          <p:cNvPicPr preferRelativeResize="0"/>
          <p:nvPr/>
        </p:nvPicPr>
        <p:blipFill>
          <a:blip r:embed="rId3">
            <a:alphaModFix/>
          </a:blip>
          <a:stretch>
            <a:fillRect/>
          </a:stretch>
        </p:blipFill>
        <p:spPr>
          <a:xfrm>
            <a:off x="3616550" y="4412800"/>
            <a:ext cx="4958901" cy="210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088c6376ed_0_12"/>
          <p:cNvSpPr txBox="1">
            <a:spLocks noGrp="1"/>
          </p:cNvSpPr>
          <p:nvPr>
            <p:ph type="body" idx="1"/>
          </p:nvPr>
        </p:nvSpPr>
        <p:spPr>
          <a:xfrm>
            <a:off x="516150" y="264400"/>
            <a:ext cx="11159700" cy="55125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100"/>
              <a:buFont typeface="Arial"/>
              <a:buNone/>
            </a:pPr>
            <a:r>
              <a:rPr lang="fr-FR" sz="1500" b="1" dirty="0">
                <a:highlight>
                  <a:srgbClr val="FFFFFF"/>
                </a:highlight>
              </a:rPr>
              <a:t>4.2 </a:t>
            </a:r>
            <a:r>
              <a:rPr lang="it-IT" sz="1500" b="1" dirty="0">
                <a:solidFill>
                  <a:srgbClr val="212121"/>
                </a:solidFill>
                <a:highlight>
                  <a:srgbClr val="FFFFFF"/>
                </a:highlight>
              </a:rPr>
              <a:t>Consigli per migliorare le abilità percettive</a:t>
            </a:r>
          </a:p>
          <a:p>
            <a:pPr marL="0" lvl="0" indent="0" algn="just" rtl="0">
              <a:lnSpc>
                <a:spcPct val="100000"/>
              </a:lnSpc>
              <a:spcBef>
                <a:spcPts val="500"/>
              </a:spcBef>
              <a:spcAft>
                <a:spcPts val="0"/>
              </a:spcAft>
              <a:buClr>
                <a:schemeClr val="dk1"/>
              </a:buClr>
              <a:buSzPts val="1100"/>
              <a:buFont typeface="Arial"/>
              <a:buNone/>
            </a:pPr>
            <a:endParaRPr sz="1500" b="1" dirty="0">
              <a:solidFill>
                <a:srgbClr val="212121"/>
              </a:solidFill>
              <a:highlight>
                <a:srgbClr val="FFFFFF"/>
              </a:highlight>
            </a:endParaRPr>
          </a:p>
          <a:p>
            <a:pPr marL="0" lvl="0" indent="0" algn="just" rtl="0">
              <a:lnSpc>
                <a:spcPct val="100000"/>
              </a:lnSpc>
              <a:spcBef>
                <a:spcPts val="500"/>
              </a:spcBef>
              <a:spcAft>
                <a:spcPts val="0"/>
              </a:spcAft>
              <a:buClr>
                <a:schemeClr val="dk1"/>
              </a:buClr>
              <a:buSzPts val="1100"/>
              <a:buFont typeface="Arial"/>
              <a:buNone/>
            </a:pPr>
            <a:r>
              <a:rPr lang="fr-FR" sz="1500" b="1" dirty="0">
                <a:solidFill>
                  <a:srgbClr val="1D1D1D"/>
                </a:solidFill>
                <a:highlight>
                  <a:srgbClr val="FFFFFF"/>
                </a:highlight>
              </a:rPr>
              <a:t>PENSACI SU</a:t>
            </a:r>
            <a:endParaRPr sz="1500" b="1" dirty="0">
              <a:solidFill>
                <a:srgbClr val="1D1D1D"/>
              </a:solidFill>
              <a:highlight>
                <a:srgbClr val="FFFFFF"/>
              </a:highlight>
            </a:endParaRPr>
          </a:p>
          <a:p>
            <a:pPr marL="0" lvl="0" indent="0" algn="just" rtl="0">
              <a:lnSpc>
                <a:spcPct val="115000"/>
              </a:lnSpc>
              <a:spcBef>
                <a:spcPts val="500"/>
              </a:spcBef>
              <a:spcAft>
                <a:spcPts val="0"/>
              </a:spcAft>
              <a:buClr>
                <a:schemeClr val="dk1"/>
              </a:buClr>
              <a:buSzPts val="1100"/>
              <a:buFont typeface="Arial"/>
              <a:buNone/>
            </a:pPr>
            <a:r>
              <a:rPr lang="it-IT" sz="1500" dirty="0">
                <a:solidFill>
                  <a:srgbClr val="373D3F"/>
                </a:solidFill>
                <a:highlight>
                  <a:srgbClr val="EEEEEE"/>
                </a:highlight>
              </a:rPr>
              <a:t>Pensa a una volta in cui non hai notato qualcosa intorno a te perché la tua attenzione era concentrata altrove. Se qualcuno te l'ha fatto notare, sei rimasto sorpreso di non averlo notato subito</a:t>
            </a:r>
            <a:r>
              <a:rPr lang="fr-FR" sz="1500" dirty="0">
                <a:solidFill>
                  <a:srgbClr val="373D3F"/>
                </a:solidFill>
                <a:highlight>
                  <a:srgbClr val="EEEEEE"/>
                </a:highlight>
              </a:rPr>
              <a:t>?</a:t>
            </a:r>
            <a:endParaRPr sz="1500" dirty="0">
              <a:solidFill>
                <a:srgbClr val="212121"/>
              </a:solidFill>
              <a:highlight>
                <a:srgbClr val="FFFFFF"/>
              </a:highlight>
            </a:endParaRPr>
          </a:p>
          <a:p>
            <a:pPr marL="0" lvl="0" indent="0" algn="just" rtl="0">
              <a:lnSpc>
                <a:spcPct val="100000"/>
              </a:lnSpc>
              <a:spcBef>
                <a:spcPts val="1400"/>
              </a:spcBef>
              <a:spcAft>
                <a:spcPts val="0"/>
              </a:spcAft>
              <a:buClr>
                <a:schemeClr val="dk1"/>
              </a:buClr>
              <a:buSzPts val="1100"/>
              <a:buFont typeface="Arial"/>
              <a:buNone/>
            </a:pPr>
            <a:r>
              <a:rPr lang="it-IT" sz="1500" dirty="0">
                <a:solidFill>
                  <a:srgbClr val="212121"/>
                </a:solidFill>
                <a:highlight>
                  <a:srgbClr val="FFFFFF"/>
                </a:highlight>
              </a:rPr>
              <a:t>Ci sono alcune cose che puoi fare che potrebbero aiutarti a percepire di più nel mondo che ti circonda - o almeno a concentrarti sulle cose che sono importanti:</a:t>
            </a:r>
          </a:p>
          <a:p>
            <a:pPr marL="0" lvl="0" indent="0" algn="just" rtl="0">
              <a:lnSpc>
                <a:spcPct val="100000"/>
              </a:lnSpc>
              <a:spcBef>
                <a:spcPts val="1400"/>
              </a:spcBef>
              <a:spcAft>
                <a:spcPts val="0"/>
              </a:spcAft>
              <a:buClr>
                <a:schemeClr val="dk1"/>
              </a:buClr>
              <a:buSzPts val="1100"/>
              <a:buFont typeface="Arial"/>
              <a:buNone/>
            </a:pPr>
            <a:r>
              <a:rPr lang="it-IT" sz="1500" b="1" dirty="0">
                <a:solidFill>
                  <a:srgbClr val="212121"/>
                </a:solidFill>
                <a:highlight>
                  <a:srgbClr val="FFFFFF"/>
                </a:highlight>
              </a:rPr>
              <a:t>Prestare attenzione</a:t>
            </a:r>
            <a:r>
              <a:rPr lang="it-IT" sz="1500" dirty="0">
                <a:solidFill>
                  <a:srgbClr val="212121"/>
                </a:solidFill>
                <a:highlight>
                  <a:srgbClr val="FFFFFF"/>
                </a:highlight>
              </a:rPr>
              <a:t>. La percezione richiede di prestare attenzione al mondo che vi circonda. Questo potrebbe includere tutto ciò che può essere visto, toccato, assaggiato, annusato o sentito. Potrebbe anche coinvolgere il senso di propriocezione, come i movimenti delle braccia e delle gambe o il cambiamento di posizione del corpo in relazione agli oggetti nell'ambiente.</a:t>
            </a:r>
          </a:p>
          <a:p>
            <a:pPr marL="0" lvl="0" indent="0" algn="just" rtl="0">
              <a:lnSpc>
                <a:spcPct val="100000"/>
              </a:lnSpc>
              <a:spcBef>
                <a:spcPts val="1400"/>
              </a:spcBef>
              <a:spcAft>
                <a:spcPts val="0"/>
              </a:spcAft>
              <a:buClr>
                <a:schemeClr val="dk1"/>
              </a:buClr>
              <a:buSzPts val="1100"/>
              <a:buFont typeface="Arial"/>
              <a:buNone/>
            </a:pPr>
            <a:r>
              <a:rPr lang="it-IT" sz="1500" b="1" dirty="0">
                <a:solidFill>
                  <a:srgbClr val="212121"/>
                </a:solidFill>
                <a:highlight>
                  <a:srgbClr val="FFFFFF"/>
                </a:highlight>
              </a:rPr>
              <a:t>Dare un significato a ciò che si percepisce</a:t>
            </a:r>
            <a:r>
              <a:rPr lang="it-IT" sz="1500" dirty="0">
                <a:solidFill>
                  <a:srgbClr val="212121"/>
                </a:solidFill>
                <a:highlight>
                  <a:srgbClr val="FFFFFF"/>
                </a:highlight>
              </a:rPr>
              <a:t>. La fase di riconoscimento è una parte essenziale della percezione poiché permette di dare un senso al mondo che ci circonda. Inserendo gli oggetti in categorie significative, si è in grado di capire e reagire in modo appropriato.</a:t>
            </a:r>
          </a:p>
          <a:p>
            <a:pPr marL="0" lvl="0" indent="0" algn="just" rtl="0">
              <a:lnSpc>
                <a:spcPct val="100000"/>
              </a:lnSpc>
              <a:spcBef>
                <a:spcPts val="1400"/>
              </a:spcBef>
              <a:spcAft>
                <a:spcPts val="0"/>
              </a:spcAft>
              <a:buClr>
                <a:schemeClr val="dk1"/>
              </a:buClr>
              <a:buSzPts val="1100"/>
              <a:buFont typeface="Arial"/>
              <a:buNone/>
            </a:pPr>
            <a:r>
              <a:rPr lang="it-IT" sz="1500" b="1" dirty="0">
                <a:solidFill>
                  <a:srgbClr val="212121"/>
                </a:solidFill>
                <a:highlight>
                  <a:srgbClr val="FFFFFF"/>
                </a:highlight>
              </a:rPr>
              <a:t>Agire</a:t>
            </a:r>
            <a:r>
              <a:rPr lang="it-IT" sz="1500" dirty="0">
                <a:solidFill>
                  <a:srgbClr val="212121"/>
                </a:solidFill>
                <a:highlight>
                  <a:srgbClr val="FFFFFF"/>
                </a:highlight>
              </a:rPr>
              <a:t>. La fase finale del processo percettivo comporta una sorta di azione in risposta allo stimolo ambientale. Questo potrebbe comportare una varietà di azioni, come girare la testa per guardare più da vicino o voltarsi per guardare qualcos'altro.</a:t>
            </a:r>
          </a:p>
          <a:p>
            <a:pPr marL="0" lvl="0" indent="0" algn="just" rtl="0">
              <a:lnSpc>
                <a:spcPct val="100000"/>
              </a:lnSpc>
              <a:spcBef>
                <a:spcPts val="1500"/>
              </a:spcBef>
              <a:spcAft>
                <a:spcPts val="500"/>
              </a:spcAft>
              <a:buClr>
                <a:schemeClr val="dk1"/>
              </a:buClr>
              <a:buSzPts val="1100"/>
              <a:buFont typeface="Arial"/>
              <a:buNone/>
            </a:pPr>
            <a:endParaRPr sz="1200" b="1" dirty="0">
              <a:highlight>
                <a:srgbClr val="FFFFFF"/>
              </a:highlight>
            </a:endParaRPr>
          </a:p>
        </p:txBody>
      </p:sp>
      <p:pic>
        <p:nvPicPr>
          <p:cNvPr id="210" name="Google Shape;210;g1088c6376ed_0_12"/>
          <p:cNvPicPr preferRelativeResize="0"/>
          <p:nvPr/>
        </p:nvPicPr>
        <p:blipFill>
          <a:blip r:embed="rId3">
            <a:alphaModFix/>
          </a:blip>
          <a:stretch>
            <a:fillRect/>
          </a:stretch>
        </p:blipFill>
        <p:spPr>
          <a:xfrm>
            <a:off x="3354625" y="4696425"/>
            <a:ext cx="3783126" cy="1603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643f517a4_0_61"/>
          <p:cNvSpPr txBox="1">
            <a:spLocks noGrp="1"/>
          </p:cNvSpPr>
          <p:nvPr>
            <p:ph type="title"/>
          </p:nvPr>
        </p:nvSpPr>
        <p:spPr>
          <a:xfrm>
            <a:off x="4886550" y="365150"/>
            <a:ext cx="2183100" cy="61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it-IT" sz="3400" dirty="0"/>
              <a:t>In breve</a:t>
            </a:r>
          </a:p>
        </p:txBody>
      </p:sp>
      <p:sp>
        <p:nvSpPr>
          <p:cNvPr id="217" name="Google Shape;217;g10643f517a4_0_61"/>
          <p:cNvSpPr txBox="1">
            <a:spLocks noGrp="1"/>
          </p:cNvSpPr>
          <p:nvPr>
            <p:ph type="body" idx="1"/>
          </p:nvPr>
        </p:nvSpPr>
        <p:spPr>
          <a:xfrm>
            <a:off x="551175" y="1253400"/>
            <a:ext cx="10914000" cy="43512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600" dirty="0"/>
              <a:t>La percezione comprende tutti quei processi attraverso i quali un individuo riceve informazioni sul suo ambiente: vedere, sentire, sentire, assaggiare e odorare. Lo studio di questi processi percettivi mostra che il loro funzionamento è influenzato da tre classi di variabili: gli oggetti o gli eventi percepiti, l'ambiente in cui avviene la percezione e l'individuo che percepisce.</a:t>
            </a:r>
            <a:endParaRPr sz="1600" dirty="0"/>
          </a:p>
          <a:p>
            <a:pPr marL="0" lvl="0" indent="0" algn="just" rtl="0">
              <a:lnSpc>
                <a:spcPct val="100000"/>
              </a:lnSpc>
              <a:spcBef>
                <a:spcPts val="0"/>
              </a:spcBef>
              <a:spcAft>
                <a:spcPts val="0"/>
              </a:spcAft>
              <a:buClr>
                <a:schemeClr val="dk1"/>
              </a:buClr>
              <a:buSzPts val="1100"/>
              <a:buFont typeface="Arial"/>
              <a:buNone/>
            </a:pPr>
            <a:endParaRPr sz="1600" dirty="0"/>
          </a:p>
          <a:p>
            <a:pPr marL="0" lvl="0" indent="0" algn="just" rtl="0">
              <a:lnSpc>
                <a:spcPct val="100000"/>
              </a:lnSpc>
              <a:spcBef>
                <a:spcPts val="0"/>
              </a:spcBef>
              <a:spcAft>
                <a:spcPts val="0"/>
              </a:spcAft>
              <a:buClr>
                <a:schemeClr val="dk1"/>
              </a:buClr>
              <a:buSzPts val="1100"/>
              <a:buFont typeface="Arial"/>
              <a:buNone/>
            </a:pPr>
            <a:r>
              <a:rPr lang="it-IT" sz="1600" dirty="0"/>
              <a:t>In parole semplici possiamo dire che la percezione è l'atto di vedere ciò che è lì per essere visto. Ma ciò che viene visto è influenzato da chi lo percepisce, dall'oggetto e dal suo ambiente. Il significato di percezione sottolinea tutti questi tre punti.</a:t>
            </a:r>
            <a:endParaRPr sz="1600" dirty="0"/>
          </a:p>
          <a:p>
            <a:pPr marL="0" lvl="0" indent="0" algn="just" rtl="0">
              <a:lnSpc>
                <a:spcPct val="100000"/>
              </a:lnSpc>
              <a:spcBef>
                <a:spcPts val="0"/>
              </a:spcBef>
              <a:spcAft>
                <a:spcPts val="0"/>
              </a:spcAft>
              <a:buClr>
                <a:schemeClr val="dk1"/>
              </a:buClr>
              <a:buSzPts val="1100"/>
              <a:buFont typeface="Arial"/>
              <a:buNone/>
            </a:pPr>
            <a:endParaRPr sz="1600" dirty="0">
              <a:solidFill>
                <a:srgbClr val="274E13"/>
              </a:solidFill>
              <a:latin typeface="Georgia"/>
              <a:ea typeface="Georgia"/>
              <a:cs typeface="Georgia"/>
              <a:sym typeface="Georgia"/>
            </a:endParaRPr>
          </a:p>
          <a:p>
            <a:pPr marL="0" lvl="0" indent="0" algn="just" rtl="0">
              <a:lnSpc>
                <a:spcPct val="100000"/>
              </a:lnSpc>
              <a:spcBef>
                <a:spcPts val="0"/>
              </a:spcBef>
              <a:spcAft>
                <a:spcPts val="0"/>
              </a:spcAft>
              <a:buClr>
                <a:schemeClr val="dk1"/>
              </a:buClr>
              <a:buSzPts val="1100"/>
              <a:buFont typeface="Arial"/>
              <a:buNone/>
            </a:pPr>
            <a:r>
              <a:rPr lang="it-IT" sz="1600" dirty="0">
                <a:highlight>
                  <a:srgbClr val="FFFFFF"/>
                </a:highlight>
              </a:rPr>
              <a:t>La percezione include i </a:t>
            </a:r>
            <a:r>
              <a:rPr lang="it-IT" sz="1600" u="sng" dirty="0">
                <a:solidFill>
                  <a:srgbClr val="0070C0"/>
                </a:solidFill>
                <a:highlight>
                  <a:srgbClr val="FFFFFF"/>
                </a:highlight>
              </a:rPr>
              <a:t>cinque sensi</a:t>
            </a:r>
            <a:r>
              <a:rPr lang="it-IT" sz="1600" dirty="0">
                <a:highlight>
                  <a:srgbClr val="FFFFFF"/>
                </a:highlight>
              </a:rPr>
              <a:t>: tatto, vista, suono, odore e gusto. Include anche ciò che è noto come propriocezione, un insieme di sensi che coinvolge la capacità di rilevare i cambiamenti nelle posizioni e nei movimenti del corpo</a:t>
            </a:r>
            <a:endParaRPr sz="1600" dirty="0">
              <a:highlight>
                <a:srgbClr val="FFFFFF"/>
              </a:highlight>
            </a:endParaRPr>
          </a:p>
          <a:p>
            <a:pPr marL="0" lvl="0" indent="0" algn="just" rtl="0">
              <a:lnSpc>
                <a:spcPct val="100000"/>
              </a:lnSpc>
              <a:spcBef>
                <a:spcPts val="1000"/>
              </a:spcBef>
              <a:spcAft>
                <a:spcPts val="0"/>
              </a:spcAft>
              <a:buClr>
                <a:schemeClr val="dk1"/>
              </a:buClr>
              <a:buSzPts val="1100"/>
              <a:buFont typeface="Arial"/>
              <a:buNone/>
            </a:pPr>
            <a:r>
              <a:rPr lang="it-IT" sz="1600" dirty="0">
                <a:highlight>
                  <a:srgbClr val="FFFFFF"/>
                </a:highlight>
              </a:rPr>
              <a:t>Ci sono 5 diversi tipi di percezione: visiva, uditiva, olfattiva, tattile e gustativa. La percezione sociale è anche un tipo di percezione molto importante che comprende molti processi, la combinazione di vari tipi di percezione, azioni/reazioni, sensi finalizzati a un'interazione di successo e alla costruzione di relazioni sociali con altre persone nell'ambiente sociale.</a:t>
            </a:r>
            <a:endParaRPr sz="1600" dirty="0">
              <a:highlight>
                <a:srgbClr val="FFFFFF"/>
              </a:highlight>
            </a:endParaRPr>
          </a:p>
          <a:p>
            <a:pPr marL="0" lvl="0" indent="0" algn="just" rtl="0">
              <a:lnSpc>
                <a:spcPct val="115000"/>
              </a:lnSpc>
              <a:spcBef>
                <a:spcPts val="1000"/>
              </a:spcBef>
              <a:spcAft>
                <a:spcPts val="0"/>
              </a:spcAft>
              <a:buClr>
                <a:schemeClr val="dk1"/>
              </a:buClr>
              <a:buSzPts val="1100"/>
              <a:buFont typeface="Arial"/>
              <a:buNone/>
            </a:pPr>
            <a:r>
              <a:rPr lang="it-IT" sz="1600" dirty="0">
                <a:highlight>
                  <a:srgbClr val="FFFFFF"/>
                </a:highlight>
              </a:rPr>
              <a:t>Puoi imparare a migliorare la percezione se metti attivamente in discussione l'accuratezza delle tue percezioni, cerchi più informazioni per verificare le percezioni, parli con le persone sulle quali ti stai formando delle percezioni, ti rendi conto che le percezioni delle persone devono cambiare nel tempo e controlli verbalmente le percezioni prima di reagire.</a:t>
            </a:r>
            <a:endParaRPr sz="1600" dirty="0">
              <a:highlight>
                <a:srgbClr val="FFFFFF"/>
              </a:highlight>
            </a:endParaRPr>
          </a:p>
          <a:p>
            <a:pPr marL="0" lvl="0" indent="0" algn="just" rtl="0">
              <a:lnSpc>
                <a:spcPct val="100000"/>
              </a:lnSpc>
              <a:spcBef>
                <a:spcPts val="1000"/>
              </a:spcBef>
              <a:spcAft>
                <a:spcPts val="1000"/>
              </a:spcAft>
              <a:buClr>
                <a:schemeClr val="dk1"/>
              </a:buClr>
              <a:buSzPts val="1100"/>
              <a:buFont typeface="Arial"/>
              <a:buNone/>
            </a:pPr>
            <a:r>
              <a:rPr lang="it-IT" sz="1600" dirty="0">
                <a:highlight>
                  <a:srgbClr val="FFFFFF"/>
                </a:highlight>
              </a:rPr>
              <a:t>La percezione è il processo attraverso il quale le informazioni provenienti da un ambiente esterno sono selezionate, ricevute, organizzate e interpretate per renderle significative per voi. Questo input di informazioni significative si traduce in decisioni e azioni.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223" name="Google Shape;223;p5"/>
          <p:cNvGrpSpPr/>
          <p:nvPr/>
        </p:nvGrpSpPr>
        <p:grpSpPr>
          <a:xfrm>
            <a:off x="756206" y="2457229"/>
            <a:ext cx="5339793" cy="1609362"/>
            <a:chOff x="2700401" y="2189779"/>
            <a:chExt cx="5339793" cy="1609362"/>
          </a:xfrm>
        </p:grpSpPr>
        <p:sp>
          <p:nvSpPr>
            <p:cNvPr id="224" name="Google Shape;224;p5"/>
            <p:cNvSpPr txBox="1"/>
            <p:nvPr/>
          </p:nvSpPr>
          <p:spPr>
            <a:xfrm>
              <a:off x="3377077" y="3258408"/>
              <a:ext cx="4663117" cy="44809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it-IT" sz="1800" dirty="0">
                  <a:latin typeface="Calibri"/>
                  <a:ea typeface="Calibri"/>
                  <a:cs typeface="Calibri"/>
                  <a:sym typeface="Calibri"/>
                </a:rPr>
                <a:t>Visitate il nostro sito web e fate dei mini giochi</a:t>
              </a:r>
              <a:r>
                <a:rPr lang="fr-FR" sz="1800" b="0" i="0" u="none" strike="noStrike" cap="none" dirty="0">
                  <a:solidFill>
                    <a:srgbClr val="000000"/>
                  </a:solidFill>
                  <a:latin typeface="Calibri"/>
                  <a:ea typeface="Calibri"/>
                  <a:cs typeface="Calibri"/>
                  <a:sym typeface="Calibri"/>
                </a:rPr>
                <a:t>: </a:t>
              </a:r>
              <a:r>
                <a:rPr lang="fr-FR" sz="18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dirty="0">
                <a:solidFill>
                  <a:srgbClr val="000000"/>
                </a:solidFill>
                <a:latin typeface="Calibri"/>
                <a:ea typeface="Calibri"/>
                <a:cs typeface="Calibri"/>
                <a:sym typeface="Calibri"/>
              </a:endParaRPr>
            </a:p>
          </p:txBody>
        </p:sp>
        <p:sp>
          <p:nvSpPr>
            <p:cNvPr id="225" name="Google Shape;225;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6" name="Google Shape;226;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227" name="Google Shape;227;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8" name="Google Shape;228;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229" name="Google Shape;229;p5"/>
          <p:cNvSpPr txBox="1"/>
          <p:nvPr/>
        </p:nvSpPr>
        <p:spPr>
          <a:xfrm>
            <a:off x="2329046" y="254303"/>
            <a:ext cx="79755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it-IT" sz="2800" b="1" dirty="0">
                <a:solidFill>
                  <a:srgbClr val="046EAE"/>
                </a:solidFill>
                <a:latin typeface="Calibri"/>
                <a:ea typeface="Calibri"/>
                <a:cs typeface="Calibri"/>
                <a:sym typeface="Calibri"/>
              </a:rPr>
              <a:t>Siete arrivati alla fine di questo corso, congratulazioni</a:t>
            </a:r>
            <a:r>
              <a:rPr lang="fr-FR" sz="2800" b="1" i="0" u="none" strike="noStrike" cap="none" dirty="0">
                <a:solidFill>
                  <a:srgbClr val="046EAE"/>
                </a:solidFill>
                <a:latin typeface="Calibri"/>
                <a:ea typeface="Calibri"/>
                <a:cs typeface="Calibri"/>
                <a:sym typeface="Calibri"/>
              </a:rPr>
              <a:t>!</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it-IT" sz="2000" b="1" dirty="0">
                <a:solidFill>
                  <a:schemeClr val="dk1"/>
                </a:solidFill>
                <a:latin typeface="Calibri"/>
                <a:ea typeface="Calibri"/>
                <a:cs typeface="Calibri"/>
                <a:sym typeface="Calibri"/>
              </a:rPr>
              <a:t>Teniamoci in contatto</a:t>
            </a:r>
            <a:r>
              <a:rPr lang="fr-FR" sz="2000" b="1" i="0" u="none" strike="noStrike" cap="none" dirty="0">
                <a:solidFill>
                  <a:schemeClr val="dk1"/>
                </a:solidFill>
                <a:latin typeface="Calibri"/>
                <a:ea typeface="Calibri"/>
                <a:cs typeface="Calibri"/>
                <a:sym typeface="Calibri"/>
              </a:rPr>
              <a:t>!</a:t>
            </a:r>
            <a:endParaRPr sz="3200" b="1" i="0" u="none" strike="noStrike" cap="none" dirty="0">
              <a:solidFill>
                <a:srgbClr val="00B84F"/>
              </a:solidFill>
              <a:latin typeface="Calibri"/>
              <a:ea typeface="Calibri"/>
              <a:cs typeface="Calibri"/>
              <a:sym typeface="Calibri"/>
            </a:endParaRPr>
          </a:p>
        </p:txBody>
      </p:sp>
      <p:pic>
        <p:nvPicPr>
          <p:cNvPr id="230" name="Google Shape;230;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231" name="Google Shape;231;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32" name="Google Shape;232;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t-IT" sz="1800" dirty="0">
                <a:solidFill>
                  <a:schemeClr val="dk1"/>
                </a:solidFill>
                <a:latin typeface="Calibri"/>
                <a:ea typeface="Calibri"/>
                <a:cs typeface="Calibri"/>
                <a:sym typeface="Calibri"/>
              </a:rPr>
              <a:t>Scriveteci una mail</a:t>
            </a:r>
            <a:r>
              <a:rPr lang="fr-FR" sz="1800" b="0" i="0" u="none" strike="noStrike" cap="none" dirty="0">
                <a:solidFill>
                  <a:schemeClr val="dk1"/>
                </a:solidFill>
                <a:latin typeface="Calibri"/>
                <a:ea typeface="Calibri"/>
                <a:cs typeface="Calibri"/>
                <a:sym typeface="Calibri"/>
              </a:rPr>
              <a:t>: </a:t>
            </a:r>
            <a:r>
              <a:rPr lang="fr-FR" sz="1800" b="0" i="0"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3"/>
          <p:cNvPicPr preferRelativeResize="0"/>
          <p:nvPr/>
        </p:nvPicPr>
        <p:blipFill rotWithShape="1">
          <a:blip r:embed="rId4">
            <a:alphaModFix/>
          </a:blip>
          <a:srcRect l="26346" t="4798"/>
          <a:stretch/>
        </p:blipFill>
        <p:spPr>
          <a:xfrm>
            <a:off x="8999220" y="5978128"/>
            <a:ext cx="3017520" cy="853440"/>
          </a:xfrm>
          <a:prstGeom prst="rect">
            <a:avLst/>
          </a:prstGeom>
          <a:noFill/>
          <a:ln>
            <a:noFill/>
          </a:ln>
        </p:spPr>
      </p:pic>
      <p:sp>
        <p:nvSpPr>
          <p:cNvPr id="100" name="Google Shape;100;p3"/>
          <p:cNvSpPr txBox="1"/>
          <p:nvPr/>
        </p:nvSpPr>
        <p:spPr>
          <a:xfrm>
            <a:off x="3971900" y="315628"/>
            <a:ext cx="5198400" cy="585000"/>
          </a:xfrm>
          <a:prstGeom prst="rect">
            <a:avLst/>
          </a:prstGeom>
          <a:noFill/>
          <a:ln>
            <a:noFill/>
          </a:ln>
        </p:spPr>
        <p:txBody>
          <a:bodyPr spcFirstLastPara="1" wrap="square" lIns="91425" tIns="45700" rIns="91425" bIns="45700" anchor="t" anchorCtr="0">
            <a:spAutoFit/>
          </a:bodyPr>
          <a:lstStyle/>
          <a:p>
            <a:pPr marL="1828800" lvl="0" indent="0" algn="just" rtl="0">
              <a:spcBef>
                <a:spcPts val="0"/>
              </a:spcBef>
              <a:spcAft>
                <a:spcPts val="0"/>
              </a:spcAft>
              <a:buClr>
                <a:schemeClr val="dk1"/>
              </a:buClr>
              <a:buSzPts val="1100"/>
              <a:buFont typeface="Arial"/>
              <a:buNone/>
            </a:pPr>
            <a:r>
              <a:rPr lang="it-IT" sz="3200" b="1" dirty="0">
                <a:solidFill>
                  <a:schemeClr val="dk1"/>
                </a:solidFill>
                <a:latin typeface="Calibri"/>
                <a:ea typeface="Calibri"/>
                <a:cs typeface="Calibri"/>
                <a:sym typeface="Calibri"/>
              </a:rPr>
              <a:t>Riassunto</a:t>
            </a:r>
          </a:p>
        </p:txBody>
      </p:sp>
      <p:sp>
        <p:nvSpPr>
          <p:cNvPr id="101" name="Google Shape;101;p3"/>
          <p:cNvSpPr txBox="1"/>
          <p:nvPr/>
        </p:nvSpPr>
        <p:spPr>
          <a:xfrm>
            <a:off x="1767500" y="1071025"/>
            <a:ext cx="9607200" cy="22467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it-IT" sz="2000" dirty="0">
                <a:solidFill>
                  <a:schemeClr val="dk1"/>
                </a:solidFill>
                <a:latin typeface="Calibri"/>
                <a:ea typeface="Calibri"/>
                <a:cs typeface="Calibri"/>
                <a:sym typeface="Calibri"/>
              </a:rPr>
              <a:t>La percezione influenza il modo in cui vediamo tutto ciò che ci circonda, ma come funziona in realtà? Cosa ci fa vedere le cose in modo diverso dagli altri? Come influisce la percezione sui nostri processi comportamentali? Mettere in relazione la percezione con la nostra vita quotidiana è più importante di quanto si possa pensare, il modo in cui vediamo il mondo e tutto ciò che ci circonda ha un effetto diretto sui nostri pensieri, azioni e comportamenti. Ci aiuta a mettere in relazione le cose tra loro e ad essere in grado di riconoscere situazioni, oggetti e modelli.</a:t>
            </a:r>
            <a:endParaRPr sz="2000" dirty="0"/>
          </a:p>
        </p:txBody>
      </p:sp>
      <p:sp>
        <p:nvSpPr>
          <p:cNvPr id="102" name="Google Shape;102;p3"/>
          <p:cNvSpPr txBox="1"/>
          <p:nvPr/>
        </p:nvSpPr>
        <p:spPr>
          <a:xfrm>
            <a:off x="5599125" y="3075850"/>
            <a:ext cx="6123000" cy="22467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it-IT" sz="2000" dirty="0">
                <a:solidFill>
                  <a:schemeClr val="dk1"/>
                </a:solidFill>
                <a:latin typeface="Calibri"/>
                <a:ea typeface="Calibri"/>
                <a:cs typeface="Calibri"/>
                <a:sym typeface="Calibri"/>
              </a:rPr>
              <a:t>La percezione comprende tutti quei processi attraverso i quali un individuo riceve informazioni sul suo ambiente: vedere, sentire, sentire, assaggiare e odorare. Lo studio di questi processi percettivi mostra che il loro funzionamento è influenzato da tre classi di variabili: gli oggetti o gli eventi percepiti, l'ambiente in cui avviene la percezione e l'individuo che percepisce.</a:t>
            </a:r>
            <a:endParaRPr sz="2000" dirty="0">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5">
            <a:alphaModFix/>
          </a:blip>
          <a:srcRect l="5302" t="7187" r="4672" b="4183"/>
          <a:stretch/>
        </p:blipFill>
        <p:spPr>
          <a:xfrm>
            <a:off x="1287450" y="3339275"/>
            <a:ext cx="2849576" cy="302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09" name="Google Shape;10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0" name="Google Shape;110;p2"/>
          <p:cNvSpPr txBox="1"/>
          <p:nvPr/>
        </p:nvSpPr>
        <p:spPr>
          <a:xfrm>
            <a:off x="3800820" y="474883"/>
            <a:ext cx="5198400" cy="1077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it-IT" sz="3200" b="1" dirty="0">
                <a:solidFill>
                  <a:schemeClr val="dk1"/>
                </a:solidFill>
                <a:latin typeface="Calibri"/>
                <a:ea typeface="Calibri"/>
                <a:cs typeface="Calibri"/>
                <a:sym typeface="Calibri"/>
              </a:rPr>
              <a:t>Descrizione</a:t>
            </a:r>
            <a:r>
              <a:rPr lang="fr-FR" sz="3200" b="1" dirty="0">
                <a:solidFill>
                  <a:schemeClr val="dk1"/>
                </a:solidFill>
                <a:latin typeface="Calibri"/>
                <a:ea typeface="Calibri"/>
                <a:cs typeface="Calibri"/>
                <a:sym typeface="Calibri"/>
              </a:rPr>
              <a:t> e </a:t>
            </a:r>
            <a:r>
              <a:rPr lang="it-IT" sz="3200" b="1" dirty="0">
                <a:solidFill>
                  <a:schemeClr val="dk1"/>
                </a:solidFill>
                <a:latin typeface="Calibri"/>
                <a:ea typeface="Calibri"/>
                <a:cs typeface="Calibri"/>
                <a:sym typeface="Calibri"/>
              </a:rPr>
              <a:t>obiettivi</a:t>
            </a:r>
          </a:p>
          <a:p>
            <a:pPr marL="0" lvl="0" indent="0" algn="ctr" rtl="0">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p:txBody>
      </p:sp>
      <p:sp>
        <p:nvSpPr>
          <p:cNvPr id="111" name="Google Shape;111;p2"/>
          <p:cNvSpPr txBox="1"/>
          <p:nvPr/>
        </p:nvSpPr>
        <p:spPr>
          <a:xfrm>
            <a:off x="593175" y="1438901"/>
            <a:ext cx="6760500" cy="555789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it-IT" sz="1500" dirty="0">
                <a:solidFill>
                  <a:schemeClr val="dk1"/>
                </a:solidFill>
                <a:latin typeface="Calibri"/>
                <a:ea typeface="Calibri"/>
                <a:cs typeface="Calibri"/>
                <a:sym typeface="Calibri"/>
              </a:rPr>
              <a:t>La percezione influenza il modo in cui vediamo tutto ciò che ci circonda, ma come funziona in realtà? Cosa ci fa vedere le cose in modo diverso dagli altri? Come influisce la percezione sui nostri processi comportamentali? Mettere in relazione la percezione con la nostra vita quotidiana è più importante di quanto si possa pensare, il modo in cui vediamo il mondo e tutto ciò che ci circonda ha un effetto diretto sui nostri pensieri, azioni e comportamenti. Ci aiuta a mettere in relazione le cose tra loro e a riconoscere situazioni, oggetti e modelli.</a:t>
            </a:r>
          </a:p>
          <a:p>
            <a:pPr marL="0" lvl="0" indent="0" algn="just" rtl="0">
              <a:spcBef>
                <a:spcPts val="0"/>
              </a:spcBef>
              <a:spcAft>
                <a:spcPts val="0"/>
              </a:spcAft>
              <a:buClr>
                <a:schemeClr val="dk1"/>
              </a:buClr>
              <a:buSzPts val="1100"/>
              <a:buFont typeface="Arial"/>
              <a:buNone/>
            </a:pPr>
            <a:r>
              <a:rPr lang="it-IT" sz="1500" dirty="0">
                <a:solidFill>
                  <a:schemeClr val="dk1"/>
                </a:solidFill>
                <a:latin typeface="Calibri"/>
                <a:ea typeface="Calibri"/>
                <a:cs typeface="Calibri"/>
                <a:sym typeface="Calibri"/>
              </a:rPr>
              <a:t>La percezione è il processo attraverso il quale le informazioni da un ambiente esterno sono selezionate, ricevute, organizzate e interpretate per renderle significative per voi. Questo input di informazioni significative si traduce in decisioni e azioni. In breve, la percezione è la capacità di vedere, sentire o diventare consapevoli di qualcosa attraverso i sensi, ed è anche il modo in cui qualcosa viene considerato, compreso o interpretato.</a:t>
            </a:r>
          </a:p>
          <a:p>
            <a:pPr marL="0" lvl="0" indent="0" algn="just" rtl="0">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1270" algn="just" rtl="0">
              <a:lnSpc>
                <a:spcPct val="60000"/>
              </a:lnSpc>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Alla fine di </a:t>
            </a:r>
            <a:r>
              <a:rPr lang="it-IT" sz="1500" dirty="0">
                <a:solidFill>
                  <a:schemeClr val="dk1"/>
                </a:solidFill>
                <a:latin typeface="Calibri"/>
                <a:ea typeface="Calibri"/>
                <a:cs typeface="Calibri"/>
                <a:sym typeface="Calibri"/>
              </a:rPr>
              <a:t>questo modulo, conoscerete</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0" lvl="0" indent="-1270" algn="just" rtl="0">
              <a:lnSpc>
                <a:spcPct val="60000"/>
              </a:lnSpc>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it-IT" sz="1500" dirty="0">
                <a:solidFill>
                  <a:schemeClr val="dk1"/>
                </a:solidFill>
                <a:latin typeface="Calibri"/>
                <a:ea typeface="Calibri"/>
                <a:cs typeface="Calibri"/>
                <a:sym typeface="Calibri"/>
              </a:rPr>
              <a:t>Cos’è la percezione</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57200" lvl="0" indent="0" algn="just" rtl="0">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1.1  Come si manifesta </a:t>
            </a:r>
            <a:r>
              <a:rPr lang="it-IT" sz="1500" dirty="0">
                <a:solidFill>
                  <a:schemeClr val="dk1"/>
                </a:solidFill>
                <a:latin typeface="Calibri"/>
                <a:ea typeface="Calibri"/>
                <a:cs typeface="Calibri"/>
                <a:sym typeface="Calibri"/>
              </a:rPr>
              <a:t>la percezione, e come funziona</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Tipi di </a:t>
            </a:r>
            <a:r>
              <a:rPr lang="it-IT" sz="1500" dirty="0">
                <a:solidFill>
                  <a:schemeClr val="dk1"/>
                </a:solidFill>
                <a:latin typeface="Calibri"/>
                <a:ea typeface="Calibri"/>
                <a:cs typeface="Calibri"/>
                <a:sym typeface="Calibri"/>
              </a:rPr>
              <a:t>percezione</a:t>
            </a:r>
          </a:p>
          <a:p>
            <a:pPr marL="457200" lvl="0" indent="-323850" algn="just" rtl="0">
              <a:spcBef>
                <a:spcPts val="0"/>
              </a:spcBef>
              <a:spcAft>
                <a:spcPts val="0"/>
              </a:spcAft>
              <a:buClr>
                <a:schemeClr val="dk1"/>
              </a:buClr>
              <a:buSzPts val="1500"/>
              <a:buFont typeface="Calibri"/>
              <a:buAutoNum type="arabicPeriod"/>
            </a:pPr>
            <a:r>
              <a:rPr lang="it-IT" sz="1500" dirty="0">
                <a:solidFill>
                  <a:schemeClr val="dk1"/>
                </a:solidFill>
                <a:latin typeface="Calibri"/>
                <a:ea typeface="Calibri"/>
                <a:cs typeface="Calibri"/>
                <a:sym typeface="Calibri"/>
              </a:rPr>
              <a:t>L’importanza della percezione</a:t>
            </a: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Come </a:t>
            </a:r>
            <a:r>
              <a:rPr lang="it-IT" sz="1500" dirty="0">
                <a:solidFill>
                  <a:schemeClr val="dk1"/>
                </a:solidFill>
                <a:latin typeface="Calibri"/>
                <a:ea typeface="Calibri"/>
                <a:cs typeface="Calibri"/>
                <a:sym typeface="Calibri"/>
              </a:rPr>
              <a:t>migliorare</a:t>
            </a:r>
            <a:r>
              <a:rPr lang="fr-FR" sz="1500" dirty="0">
                <a:solidFill>
                  <a:schemeClr val="dk1"/>
                </a:solidFill>
                <a:latin typeface="Calibri"/>
                <a:ea typeface="Calibri"/>
                <a:cs typeface="Calibri"/>
                <a:sym typeface="Calibri"/>
              </a:rPr>
              <a:t> le </a:t>
            </a:r>
            <a:r>
              <a:rPr lang="it-IT" sz="1500" dirty="0">
                <a:solidFill>
                  <a:schemeClr val="dk1"/>
                </a:solidFill>
                <a:latin typeface="Calibri"/>
                <a:ea typeface="Calibri"/>
                <a:cs typeface="Calibri"/>
                <a:sym typeface="Calibri"/>
              </a:rPr>
              <a:t>proprie abilità percettive</a:t>
            </a:r>
            <a:r>
              <a:rPr lang="fr-FR"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4.1 </a:t>
            </a:r>
            <a:r>
              <a:rPr lang="it-IT" sz="1500" dirty="0">
                <a:solidFill>
                  <a:schemeClr val="dk1"/>
                </a:solidFill>
                <a:highlight>
                  <a:srgbClr val="FFFFFF"/>
                </a:highlight>
                <a:latin typeface="Calibri"/>
                <a:ea typeface="Calibri"/>
                <a:cs typeface="Calibri"/>
                <a:sym typeface="Calibri"/>
              </a:rPr>
              <a:t>Uso </a:t>
            </a:r>
            <a:r>
              <a:rPr lang="fr-FR" sz="1500" dirty="0">
                <a:solidFill>
                  <a:schemeClr val="dk1"/>
                </a:solidFill>
                <a:highlight>
                  <a:srgbClr val="FFFFFF"/>
                </a:highlight>
                <a:latin typeface="Calibri"/>
                <a:ea typeface="Calibri"/>
                <a:cs typeface="Calibri"/>
                <a:sym typeface="Calibri"/>
              </a:rPr>
              <a:t>di </a:t>
            </a:r>
            <a:r>
              <a:rPr lang="it-IT" sz="1500" dirty="0">
                <a:solidFill>
                  <a:schemeClr val="dk1"/>
                </a:solidFill>
                <a:highlight>
                  <a:srgbClr val="FFFFFF"/>
                </a:highlight>
                <a:latin typeface="Calibri"/>
                <a:ea typeface="Calibri"/>
                <a:cs typeface="Calibri"/>
                <a:sym typeface="Calibri"/>
              </a:rPr>
              <a:t>differenti strategie </a:t>
            </a:r>
            <a:r>
              <a:rPr lang="fr-FR" sz="1500" dirty="0">
                <a:solidFill>
                  <a:schemeClr val="dk1"/>
                </a:solidFill>
                <a:highlight>
                  <a:srgbClr val="FFFFFF"/>
                </a:highlight>
                <a:latin typeface="Calibri"/>
                <a:ea typeface="Calibri"/>
                <a:cs typeface="Calibri"/>
                <a:sym typeface="Calibri"/>
              </a:rPr>
              <a:t>di </a:t>
            </a:r>
            <a:r>
              <a:rPr lang="it-IT" sz="1500" dirty="0">
                <a:solidFill>
                  <a:schemeClr val="dk1"/>
                </a:solidFill>
                <a:highlight>
                  <a:srgbClr val="FFFFFF"/>
                </a:highlight>
                <a:latin typeface="Calibri"/>
                <a:ea typeface="Calibri"/>
                <a:cs typeface="Calibri"/>
                <a:sym typeface="Calibri"/>
              </a:rPr>
              <a:t>percezione</a:t>
            </a:r>
          </a:p>
          <a:p>
            <a:pPr marL="0" lvl="0" indent="0" algn="just" rtl="0">
              <a:spcBef>
                <a:spcPts val="0"/>
              </a:spcBef>
              <a:spcAft>
                <a:spcPts val="0"/>
              </a:spcAft>
              <a:buClr>
                <a:schemeClr val="dk1"/>
              </a:buClr>
              <a:buSzPts val="1100"/>
              <a:buFont typeface="Arial"/>
              <a:buNone/>
            </a:pP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4.2 </a:t>
            </a:r>
            <a:r>
              <a:rPr lang="it-IT" sz="1500" dirty="0">
                <a:solidFill>
                  <a:srgbClr val="212121"/>
                </a:solidFill>
                <a:highlight>
                  <a:srgbClr val="FFFFFF"/>
                </a:highlight>
                <a:latin typeface="Calibri"/>
                <a:ea typeface="Calibri"/>
                <a:cs typeface="Calibri"/>
                <a:sym typeface="Calibri"/>
              </a:rPr>
              <a:t>Consigli </a:t>
            </a:r>
            <a:r>
              <a:rPr lang="fr-FR" sz="1500" dirty="0">
                <a:solidFill>
                  <a:srgbClr val="212121"/>
                </a:solidFill>
                <a:highlight>
                  <a:srgbClr val="FFFFFF"/>
                </a:highlight>
                <a:latin typeface="Calibri"/>
                <a:ea typeface="Calibri"/>
                <a:cs typeface="Calibri"/>
                <a:sym typeface="Calibri"/>
              </a:rPr>
              <a:t>e </a:t>
            </a:r>
            <a:r>
              <a:rPr lang="it-IT" sz="1500" dirty="0">
                <a:solidFill>
                  <a:srgbClr val="212121"/>
                </a:solidFill>
                <a:highlight>
                  <a:srgbClr val="FFFFFF"/>
                </a:highlight>
                <a:latin typeface="Calibri"/>
                <a:ea typeface="Calibri"/>
                <a:cs typeface="Calibri"/>
                <a:sym typeface="Calibri"/>
              </a:rPr>
              <a:t>suggerimenti</a:t>
            </a:r>
            <a:r>
              <a:rPr lang="fr-FR" sz="1500" dirty="0">
                <a:solidFill>
                  <a:srgbClr val="212121"/>
                </a:solidFill>
                <a:highlight>
                  <a:srgbClr val="FFFFFF"/>
                </a:highlight>
                <a:latin typeface="Calibri"/>
                <a:ea typeface="Calibri"/>
                <a:cs typeface="Calibri"/>
                <a:sym typeface="Calibri"/>
              </a:rPr>
              <a:t> per </a:t>
            </a:r>
            <a:r>
              <a:rPr lang="it-IT" sz="1500" dirty="0">
                <a:solidFill>
                  <a:srgbClr val="212121"/>
                </a:solidFill>
                <a:highlight>
                  <a:srgbClr val="FFFFFF"/>
                </a:highlight>
                <a:latin typeface="Calibri"/>
                <a:ea typeface="Calibri"/>
                <a:cs typeface="Calibri"/>
                <a:sym typeface="Calibri"/>
              </a:rPr>
              <a:t>migliorare</a:t>
            </a:r>
            <a:r>
              <a:rPr lang="fr-FR" sz="1500" dirty="0">
                <a:solidFill>
                  <a:srgbClr val="212121"/>
                </a:solidFill>
                <a:highlight>
                  <a:srgbClr val="FFFFFF"/>
                </a:highlight>
                <a:latin typeface="Calibri"/>
                <a:ea typeface="Calibri"/>
                <a:cs typeface="Calibri"/>
                <a:sym typeface="Calibri"/>
              </a:rPr>
              <a:t> le </a:t>
            </a:r>
            <a:r>
              <a:rPr lang="it-IT" sz="1500" dirty="0">
                <a:solidFill>
                  <a:srgbClr val="212121"/>
                </a:solidFill>
                <a:highlight>
                  <a:srgbClr val="FFFFFF"/>
                </a:highlight>
                <a:latin typeface="Calibri"/>
                <a:ea typeface="Calibri"/>
                <a:cs typeface="Calibri"/>
                <a:sym typeface="Calibri"/>
              </a:rPr>
              <a:t>abilità percettive</a:t>
            </a:r>
          </a:p>
          <a:p>
            <a:pPr marL="457200" lvl="0" indent="0" algn="just" rtl="0">
              <a:lnSpc>
                <a:spcPct val="60000"/>
              </a:lnSpc>
              <a:spcBef>
                <a:spcPts val="500"/>
              </a:spcBef>
              <a:spcAft>
                <a:spcPts val="0"/>
              </a:spcAft>
              <a:buNone/>
            </a:pPr>
            <a:endParaRPr sz="1500" dirty="0">
              <a:solidFill>
                <a:schemeClr val="dk1"/>
              </a:solidFill>
              <a:latin typeface="Calibri"/>
              <a:ea typeface="Calibri"/>
              <a:cs typeface="Calibri"/>
              <a:sym typeface="Calibri"/>
            </a:endParaRPr>
          </a:p>
        </p:txBody>
      </p:sp>
      <p:pic>
        <p:nvPicPr>
          <p:cNvPr id="112" name="Google Shape;112;p2"/>
          <p:cNvPicPr preferRelativeResize="0"/>
          <p:nvPr/>
        </p:nvPicPr>
        <p:blipFill rotWithShape="1">
          <a:blip r:embed="rId5">
            <a:alphaModFix/>
          </a:blip>
          <a:srcRect l="11787" r="8569"/>
          <a:stretch/>
        </p:blipFill>
        <p:spPr>
          <a:xfrm>
            <a:off x="7853250" y="1833950"/>
            <a:ext cx="4048325" cy="335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8" name="Google Shape;118;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9" name="Google Shape;119;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0" u="none" strike="noStrike" cap="none" dirty="0">
                <a:solidFill>
                  <a:schemeClr val="dk1"/>
                </a:solidFill>
                <a:latin typeface="Calibri"/>
                <a:ea typeface="Calibri"/>
                <a:cs typeface="Calibri"/>
                <a:sym typeface="Calibri"/>
              </a:rPr>
              <a:t>Glossario</a:t>
            </a:r>
          </a:p>
        </p:txBody>
      </p:sp>
      <p:sp>
        <p:nvSpPr>
          <p:cNvPr id="120"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aphicFrame>
        <p:nvGraphicFramePr>
          <p:cNvPr id="121" name="Google Shape;121;p4"/>
          <p:cNvGraphicFramePr/>
          <p:nvPr>
            <p:extLst>
              <p:ext uri="{D42A27DB-BD31-4B8C-83A1-F6EECF244321}">
                <p14:modId xmlns:p14="http://schemas.microsoft.com/office/powerpoint/2010/main" val="938995835"/>
              </p:ext>
            </p:extLst>
          </p:nvPr>
        </p:nvGraphicFramePr>
        <p:xfrm>
          <a:off x="1205138" y="1997893"/>
          <a:ext cx="10115650" cy="4149295"/>
        </p:xfrm>
        <a:graphic>
          <a:graphicData uri="http://schemas.openxmlformats.org/drawingml/2006/table">
            <a:tbl>
              <a:tblPr>
                <a:noFill/>
                <a:tableStyleId>{634E6459-464F-4E73-9AC3-FF885A2BC8D0}</a:tableStyleId>
              </a:tblPr>
              <a:tblGrid>
                <a:gridCol w="2886216">
                  <a:extLst>
                    <a:ext uri="{9D8B030D-6E8A-4147-A177-3AD203B41FA5}">
                      <a16:colId xmlns:a16="http://schemas.microsoft.com/office/drawing/2014/main" val="20000"/>
                    </a:ext>
                  </a:extLst>
                </a:gridCol>
                <a:gridCol w="7229434">
                  <a:extLst>
                    <a:ext uri="{9D8B030D-6E8A-4147-A177-3AD203B41FA5}">
                      <a16:colId xmlns:a16="http://schemas.microsoft.com/office/drawing/2014/main" val="20001"/>
                    </a:ext>
                  </a:extLst>
                </a:gridCol>
              </a:tblGrid>
              <a:tr h="381700">
                <a:tc>
                  <a:txBody>
                    <a:bodyPr/>
                    <a:lstStyle/>
                    <a:p>
                      <a:pPr marL="0" marR="0" lvl="0" indent="0" algn="ctr" rtl="0">
                        <a:lnSpc>
                          <a:spcPct val="100000"/>
                        </a:lnSpc>
                        <a:spcBef>
                          <a:spcPts val="0"/>
                        </a:spcBef>
                        <a:spcAft>
                          <a:spcPts val="0"/>
                        </a:spcAft>
                        <a:buClr>
                          <a:srgbClr val="000000"/>
                        </a:buClr>
                        <a:buSzPts val="1700"/>
                        <a:buFont typeface="Arial"/>
                        <a:buNone/>
                      </a:pPr>
                      <a:r>
                        <a:rPr lang="it-IT" sz="1700" b="1" u="none" strike="noStrike" cap="none" noProof="0" dirty="0">
                          <a:solidFill>
                            <a:schemeClr val="lt1"/>
                          </a:solidFill>
                        </a:rPr>
                        <a:t>Parola</a:t>
                      </a:r>
                    </a:p>
                  </a:txBody>
                  <a:tcPr marL="91425" marR="91425" marT="91425" marB="91425" anchor="ctr">
                    <a:solidFill>
                      <a:srgbClr val="046EAE"/>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it-IT" sz="1700" b="1" u="none" strike="noStrike" cap="none" noProof="0" dirty="0">
                          <a:solidFill>
                            <a:schemeClr val="lt1"/>
                          </a:solidFill>
                        </a:rPr>
                        <a:t>Definizione</a:t>
                      </a:r>
                    </a:p>
                  </a:txBody>
                  <a:tcPr marL="91425" marR="91425" marT="91425" marB="91425" anchor="ctr">
                    <a:solidFill>
                      <a:srgbClr val="046EAE"/>
                    </a:solidFill>
                  </a:tcPr>
                </a:tc>
                <a:extLst>
                  <a:ext uri="{0D108BD9-81ED-4DB2-BD59-A6C34878D82A}">
                    <a16:rowId xmlns:a16="http://schemas.microsoft.com/office/drawing/2014/main" val="10000"/>
                  </a:ext>
                </a:extLst>
              </a:tr>
              <a:tr h="827125">
                <a:tc>
                  <a:txBody>
                    <a:bodyPr/>
                    <a:lstStyle/>
                    <a:p>
                      <a:pPr marL="457200" lvl="0" indent="0" algn="just" rtl="0">
                        <a:spcBef>
                          <a:spcPts val="0"/>
                        </a:spcBef>
                        <a:spcAft>
                          <a:spcPts val="0"/>
                        </a:spcAft>
                        <a:buClr>
                          <a:schemeClr val="dk1"/>
                        </a:buClr>
                        <a:buSzPts val="1100"/>
                        <a:buFont typeface="Arial"/>
                        <a:buNone/>
                      </a:pPr>
                      <a:r>
                        <a:rPr lang="it-IT" sz="2100" b="1" noProof="0">
                          <a:solidFill>
                            <a:schemeClr val="dk1"/>
                          </a:solidFill>
                          <a:latin typeface="Calibri"/>
                          <a:ea typeface="Calibri"/>
                          <a:cs typeface="Calibri"/>
                          <a:sym typeface="Calibri"/>
                        </a:rPr>
                        <a:t>Percezione</a:t>
                      </a:r>
                      <a:endParaRPr lang="it-IT" sz="2300" u="none" strike="noStrike" cap="none" noProof="0"/>
                    </a:p>
                  </a:txBody>
                  <a:tcPr marL="91425" marR="91425" marT="91425" marB="91425"/>
                </a:tc>
                <a:tc>
                  <a:txBody>
                    <a:bodyPr/>
                    <a:lstStyle/>
                    <a:p>
                      <a:pPr marL="0" lvl="0" indent="0" algn="just" rtl="0">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La percezione è l'esperienza sensoriale del mondo. Attraverso il processo percettivo, otteniamo informazioni sulle proprietà e sugli elementi dell'ambiente che sono fondamentali per la nostra sopravvivenza. La percezione non solo crea la nostra esperienza del mondo che ci circonda, ma ci permette di agire nel nostro ambiente </a:t>
                      </a:r>
                      <a:endParaRPr sz="1200" u="none" strike="noStrike" cap="none" dirty="0"/>
                    </a:p>
                  </a:txBody>
                  <a:tcPr marL="91425" marR="91425" marT="91425" marB="91425"/>
                </a:tc>
                <a:extLst>
                  <a:ext uri="{0D108BD9-81ED-4DB2-BD59-A6C34878D82A}">
                    <a16:rowId xmlns:a16="http://schemas.microsoft.com/office/drawing/2014/main" val="10001"/>
                  </a:ext>
                </a:extLst>
              </a:tr>
              <a:tr h="631825">
                <a:tc>
                  <a:txBody>
                    <a:bodyPr/>
                    <a:lstStyle/>
                    <a:p>
                      <a:pPr marL="457200" lvl="0" indent="0" algn="just" rtl="0">
                        <a:spcBef>
                          <a:spcPts val="0"/>
                        </a:spcBef>
                        <a:spcAft>
                          <a:spcPts val="0"/>
                        </a:spcAft>
                        <a:buClr>
                          <a:schemeClr val="dk1"/>
                        </a:buClr>
                        <a:buSzPts val="1100"/>
                        <a:buFont typeface="Arial"/>
                        <a:buNone/>
                      </a:pPr>
                      <a:r>
                        <a:rPr lang="it-IT" sz="2100" b="1" noProof="0" dirty="0">
                          <a:solidFill>
                            <a:schemeClr val="dk1"/>
                          </a:solidFill>
                          <a:latin typeface="Calibri"/>
                          <a:ea typeface="Calibri"/>
                          <a:cs typeface="Calibri"/>
                          <a:sym typeface="Calibri"/>
                        </a:rPr>
                        <a:t>Interazione</a:t>
                      </a:r>
                      <a:endParaRPr lang="it-IT" sz="2300" u="none" strike="noStrike" cap="none" noProof="0" dirty="0"/>
                    </a:p>
                  </a:txBody>
                  <a:tcPr marL="91425" marR="91425" marT="91425" marB="91425"/>
                </a:tc>
                <a:tc>
                  <a:txBody>
                    <a:bodyPr/>
                    <a:lstStyle/>
                    <a:p>
                      <a:pPr marL="0" lvl="0" indent="0" algn="just" rtl="0">
                        <a:spcBef>
                          <a:spcPts val="0"/>
                        </a:spcBef>
                        <a:spcAft>
                          <a:spcPts val="0"/>
                        </a:spcAft>
                        <a:buClr>
                          <a:schemeClr val="dk1"/>
                        </a:buClr>
                        <a:buSzPts val="1100"/>
                        <a:buFont typeface="Arial"/>
                        <a:buNone/>
                      </a:pPr>
                      <a:r>
                        <a:rPr lang="it-IT" sz="1200" noProof="0" dirty="0">
                          <a:solidFill>
                            <a:srgbClr val="202124"/>
                          </a:solidFill>
                          <a:highlight>
                            <a:srgbClr val="FFFFFF"/>
                          </a:highlight>
                          <a:latin typeface="Calibri"/>
                          <a:ea typeface="Calibri"/>
                          <a:cs typeface="Calibri"/>
                          <a:sym typeface="Calibri"/>
                        </a:rPr>
                        <a:t>L’azione reciproca </a:t>
                      </a:r>
                      <a:r>
                        <a:rPr lang="fr-FR" sz="1200" dirty="0">
                          <a:solidFill>
                            <a:srgbClr val="202124"/>
                          </a:solidFill>
                          <a:highlight>
                            <a:srgbClr val="FFFFFF"/>
                          </a:highlight>
                          <a:latin typeface="Calibri"/>
                          <a:ea typeface="Calibri"/>
                          <a:cs typeface="Calibri"/>
                          <a:sym typeface="Calibri"/>
                        </a:rPr>
                        <a:t>o l’influenza, </a:t>
                      </a:r>
                      <a:r>
                        <a:rPr lang="it-IT" sz="1200" noProof="0" dirty="0">
                          <a:solidFill>
                            <a:srgbClr val="202124"/>
                          </a:solidFill>
                          <a:highlight>
                            <a:srgbClr val="FFFFFF"/>
                          </a:highlight>
                          <a:latin typeface="Calibri"/>
                          <a:ea typeface="Calibri"/>
                          <a:cs typeface="Calibri"/>
                          <a:sym typeface="Calibri"/>
                        </a:rPr>
                        <a:t>comunicazione o coinvolgimento diretto di qualcuno </a:t>
                      </a:r>
                      <a:r>
                        <a:rPr lang="fr-FR" sz="1200" dirty="0">
                          <a:solidFill>
                            <a:srgbClr val="202124"/>
                          </a:solidFill>
                          <a:highlight>
                            <a:srgbClr val="FFFFFF"/>
                          </a:highlight>
                          <a:latin typeface="Calibri"/>
                          <a:ea typeface="Calibri"/>
                          <a:cs typeface="Calibri"/>
                          <a:sym typeface="Calibri"/>
                        </a:rPr>
                        <a:t>o </a:t>
                      </a:r>
                      <a:r>
                        <a:rPr lang="it-IT" sz="1200" noProof="0" dirty="0">
                          <a:solidFill>
                            <a:srgbClr val="202124"/>
                          </a:solidFill>
                          <a:highlight>
                            <a:srgbClr val="FFFFFF"/>
                          </a:highlight>
                          <a:latin typeface="Calibri"/>
                          <a:ea typeface="Calibri"/>
                          <a:cs typeface="Calibri"/>
                          <a:sym typeface="Calibri"/>
                        </a:rPr>
                        <a:t>qualcosa</a:t>
                      </a:r>
                      <a:r>
                        <a:rPr lang="fr-FR" sz="1200" dirty="0">
                          <a:solidFill>
                            <a:srgbClr val="202124"/>
                          </a:solidFill>
                          <a:highlight>
                            <a:srgbClr val="FFFFFF"/>
                          </a:highlight>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1200" dirty="0">
                          <a:solidFill>
                            <a:srgbClr val="202124"/>
                          </a:solidFill>
                          <a:highlight>
                            <a:srgbClr val="FFFFFF"/>
                          </a:highlight>
                          <a:latin typeface="Calibri"/>
                          <a:ea typeface="Calibri"/>
                          <a:cs typeface="Calibri"/>
                          <a:sym typeface="Calibri"/>
                        </a:rPr>
                        <a:t>Se </a:t>
                      </a:r>
                      <a:r>
                        <a:rPr lang="it-IT" sz="1200" noProof="0" dirty="0">
                          <a:solidFill>
                            <a:srgbClr val="202124"/>
                          </a:solidFill>
                          <a:highlight>
                            <a:srgbClr val="FFFFFF"/>
                          </a:highlight>
                          <a:latin typeface="Calibri"/>
                          <a:ea typeface="Calibri"/>
                          <a:cs typeface="Calibri"/>
                          <a:sym typeface="Calibri"/>
                        </a:rPr>
                        <a:t>interagisci con qualcuno — parlandogli, guardando, condividendo, o coinvolgendolo in qualsiasi azione che</a:t>
                      </a:r>
                      <a:r>
                        <a:rPr lang="fr-FR" sz="1200" dirty="0">
                          <a:solidFill>
                            <a:srgbClr val="202124"/>
                          </a:solidFill>
                          <a:highlight>
                            <a:srgbClr val="FFFFFF"/>
                          </a:highlight>
                          <a:latin typeface="Calibri"/>
                          <a:ea typeface="Calibri"/>
                          <a:cs typeface="Calibri"/>
                          <a:sym typeface="Calibri"/>
                        </a:rPr>
                        <a:t> </a:t>
                      </a:r>
                      <a:r>
                        <a:rPr lang="it-IT" sz="1200" noProof="0" dirty="0">
                          <a:solidFill>
                            <a:srgbClr val="202124"/>
                          </a:solidFill>
                          <a:highlight>
                            <a:srgbClr val="FFFFFF"/>
                          </a:highlight>
                          <a:latin typeface="Calibri"/>
                          <a:ea typeface="Calibri"/>
                          <a:cs typeface="Calibri"/>
                          <a:sym typeface="Calibri"/>
                        </a:rPr>
                        <a:t>coinvolga entrambi — si dice che hai avuto un’interazione con quella persona</a:t>
                      </a:r>
                      <a:r>
                        <a:rPr lang="fr-FR" sz="1200" dirty="0">
                          <a:solidFill>
                            <a:srgbClr val="202124"/>
                          </a:solidFill>
                          <a:highlight>
                            <a:srgbClr val="FFFFFF"/>
                          </a:highlight>
                          <a:latin typeface="Calibri"/>
                          <a:ea typeface="Calibri"/>
                          <a:cs typeface="Calibri"/>
                          <a:sym typeface="Calibri"/>
                        </a:rPr>
                        <a:t>.</a:t>
                      </a:r>
                      <a:endParaRPr sz="1200" dirty="0"/>
                    </a:p>
                  </a:txBody>
                  <a:tcPr marL="91425" marR="91425" marT="91425" marB="91425"/>
                </a:tc>
                <a:extLst>
                  <a:ext uri="{0D108BD9-81ED-4DB2-BD59-A6C34878D82A}">
                    <a16:rowId xmlns:a16="http://schemas.microsoft.com/office/drawing/2014/main" val="10002"/>
                  </a:ext>
                </a:extLst>
              </a:tr>
              <a:tr h="544700">
                <a:tc>
                  <a:txBody>
                    <a:bodyPr/>
                    <a:lstStyle/>
                    <a:p>
                      <a:pPr marL="457200" lvl="0" indent="0" algn="just" rtl="0">
                        <a:spcBef>
                          <a:spcPts val="0"/>
                        </a:spcBef>
                        <a:spcAft>
                          <a:spcPts val="0"/>
                        </a:spcAft>
                        <a:buClr>
                          <a:schemeClr val="dk1"/>
                        </a:buClr>
                        <a:buSzPts val="1100"/>
                        <a:buFont typeface="Arial"/>
                        <a:buNone/>
                      </a:pPr>
                      <a:r>
                        <a:rPr lang="it-IT" sz="2100" b="1" noProof="0" dirty="0">
                          <a:solidFill>
                            <a:srgbClr val="202124"/>
                          </a:solidFill>
                          <a:highlight>
                            <a:srgbClr val="FFFFFF"/>
                          </a:highlight>
                          <a:latin typeface="Calibri"/>
                          <a:ea typeface="Calibri"/>
                          <a:cs typeface="Calibri"/>
                          <a:sym typeface="Calibri"/>
                        </a:rPr>
                        <a:t>Interazione Sociale</a:t>
                      </a:r>
                      <a:endParaRPr lang="it-IT" sz="2300" u="none" strike="noStrike" cap="none" noProof="0" dirty="0"/>
                    </a:p>
                  </a:txBody>
                  <a:tcPr marL="91425" marR="91425" marT="91425" marB="91425"/>
                </a:tc>
                <a:tc>
                  <a:txBody>
                    <a:bodyPr/>
                    <a:lstStyle/>
                    <a:p>
                      <a:pPr marL="0" lvl="0" indent="0" algn="just" rtl="0">
                        <a:spcBef>
                          <a:spcPts val="0"/>
                        </a:spcBef>
                        <a:spcAft>
                          <a:spcPts val="0"/>
                        </a:spcAft>
                        <a:buClr>
                          <a:schemeClr val="dk1"/>
                        </a:buClr>
                        <a:buSzPts val="1100"/>
                        <a:buFont typeface="Arial"/>
                        <a:buNone/>
                      </a:pPr>
                      <a:r>
                        <a:rPr lang="it-IT" sz="1200" noProof="0" dirty="0">
                          <a:solidFill>
                            <a:srgbClr val="202124"/>
                          </a:solidFill>
                          <a:highlight>
                            <a:srgbClr val="FFFFFF"/>
                          </a:highlight>
                          <a:latin typeface="Calibri"/>
                          <a:ea typeface="Calibri"/>
                          <a:cs typeface="Calibri"/>
                          <a:sym typeface="Calibri"/>
                        </a:rPr>
                        <a:t>Ogni processo che abbia stimoli reciproci o risposte tra due o più individui. Questi si possono avere da primi incontri tra genitori e prole a interazioni complesse con più individui nella vita adulta.</a:t>
                      </a:r>
                      <a:endParaRPr sz="1200" u="none" strike="noStrike" cap="none" dirty="0"/>
                    </a:p>
                  </a:txBody>
                  <a:tcPr marL="91425" marR="91425" marT="91425" marB="91425"/>
                </a:tc>
                <a:extLst>
                  <a:ext uri="{0D108BD9-81ED-4DB2-BD59-A6C34878D82A}">
                    <a16:rowId xmlns:a16="http://schemas.microsoft.com/office/drawing/2014/main" val="10003"/>
                  </a:ext>
                </a:extLst>
              </a:tr>
              <a:tr h="473850">
                <a:tc>
                  <a:txBody>
                    <a:bodyPr/>
                    <a:lstStyle/>
                    <a:p>
                      <a:pPr marL="457200" lvl="0" indent="0" algn="just" rtl="0">
                        <a:spcBef>
                          <a:spcPts val="0"/>
                        </a:spcBef>
                        <a:spcAft>
                          <a:spcPts val="0"/>
                        </a:spcAft>
                        <a:buClr>
                          <a:schemeClr val="dk1"/>
                        </a:buClr>
                        <a:buSzPts val="1100"/>
                        <a:buFont typeface="Arial"/>
                        <a:buNone/>
                      </a:pPr>
                      <a:r>
                        <a:rPr lang="it-IT" sz="2100" b="1" noProof="0">
                          <a:solidFill>
                            <a:schemeClr val="dk1"/>
                          </a:solidFill>
                          <a:latin typeface="Calibri"/>
                          <a:ea typeface="Calibri"/>
                          <a:cs typeface="Calibri"/>
                          <a:sym typeface="Calibri"/>
                        </a:rPr>
                        <a:t>Abilità</a:t>
                      </a:r>
                      <a:endParaRPr lang="it-IT" sz="2300" u="none" strike="noStrike" cap="none" noProof="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t-IT" sz="1200" noProof="0" dirty="0">
                          <a:solidFill>
                            <a:schemeClr val="dk1"/>
                          </a:solidFill>
                          <a:highlight>
                            <a:srgbClr val="FFFFFF"/>
                          </a:highlight>
                          <a:latin typeface="Calibri"/>
                          <a:ea typeface="Calibri"/>
                          <a:cs typeface="Calibri"/>
                          <a:sym typeface="Calibri"/>
                        </a:rPr>
                        <a:t>L’abilità è sinonimo di capacità, potenziale. Determina se si posseggono o meno i mezzi per fare qualcosa.</a:t>
                      </a:r>
                      <a:endParaRPr sz="1200" u="none" strike="noStrike" cap="none" dirty="0"/>
                    </a:p>
                  </a:txBody>
                  <a:tcPr marL="91425" marR="91425" marT="91425" marB="91425"/>
                </a:tc>
                <a:extLst>
                  <a:ext uri="{0D108BD9-81ED-4DB2-BD59-A6C34878D82A}">
                    <a16:rowId xmlns:a16="http://schemas.microsoft.com/office/drawing/2014/main" val="10004"/>
                  </a:ext>
                </a:extLst>
              </a:tr>
              <a:tr h="827125">
                <a:tc>
                  <a:txBody>
                    <a:bodyPr/>
                    <a:lstStyle/>
                    <a:p>
                      <a:pPr marL="457200" lvl="0" indent="0" algn="just" rtl="0">
                        <a:spcBef>
                          <a:spcPts val="0"/>
                        </a:spcBef>
                        <a:spcAft>
                          <a:spcPts val="0"/>
                        </a:spcAft>
                        <a:buClr>
                          <a:schemeClr val="dk1"/>
                        </a:buClr>
                        <a:buSzPts val="1100"/>
                        <a:buFont typeface="Arial"/>
                        <a:buNone/>
                      </a:pPr>
                      <a:r>
                        <a:rPr lang="it-IT" sz="2100" b="1" u="none" strike="noStrike" cap="none" noProof="0" dirty="0">
                          <a:solidFill>
                            <a:schemeClr val="dk1"/>
                          </a:solidFill>
                          <a:latin typeface="Calibri"/>
                          <a:cs typeface="Calibri"/>
                          <a:sym typeface="Calibri"/>
                        </a:rPr>
                        <a:t>Competenze</a:t>
                      </a:r>
                      <a:endParaRPr lang="it-IT" sz="2300" u="none" strike="noStrike" cap="none" noProof="0" dirty="0"/>
                    </a:p>
                  </a:txBody>
                  <a:tcPr marL="91425" marR="91425" marT="91425" marB="91425"/>
                </a:tc>
                <a:tc>
                  <a:txBody>
                    <a:bodyPr/>
                    <a:lstStyle/>
                    <a:p>
                      <a:pPr marL="0" lvl="0" indent="0" algn="just" rtl="0">
                        <a:spcBef>
                          <a:spcPts val="0"/>
                        </a:spcBef>
                        <a:spcAft>
                          <a:spcPts val="0"/>
                        </a:spcAft>
                        <a:buClr>
                          <a:schemeClr val="dk1"/>
                        </a:buClr>
                        <a:buSzPts val="1100"/>
                        <a:buFont typeface="Arial"/>
                        <a:buNone/>
                      </a:pPr>
                      <a:r>
                        <a:rPr lang="it-IT" sz="1200" noProof="0" dirty="0">
                          <a:solidFill>
                            <a:schemeClr val="dk1"/>
                          </a:solidFill>
                          <a:highlight>
                            <a:srgbClr val="FFFFFF"/>
                          </a:highlight>
                          <a:latin typeface="Calibri"/>
                          <a:ea typeface="Calibri"/>
                          <a:cs typeface="Calibri"/>
                          <a:sym typeface="Calibri"/>
                        </a:rPr>
                        <a:t>L’abilità di saper fare bene qualcosa; essere esperti. Ci sono due tipi di abilità: abilità tecniche e abilità soft. Esempi: Buone competenze nella comunicazione, Pensiero Critico, Lavorare bene in squadra, Motivazione personale, Essere flessibili, Determinazione e perseveranza, Imparare velocemente, Buona gestione del tempo. Usare le attrezzature, dipingere, Scrivere un codice informatico, Spiegare una lezione, Ricercare su una domanda scientifica, Vendere prodotti ai clienti.  </a:t>
                      </a:r>
                      <a:endParaRPr sz="12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7" name="Google Shape;127;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8" name="Google Shape;128;g104e1d1c3c9_0_6"/>
          <p:cNvSpPr txBox="1"/>
          <p:nvPr/>
        </p:nvSpPr>
        <p:spPr>
          <a:xfrm>
            <a:off x="3405964" y="435514"/>
            <a:ext cx="5774400" cy="492600"/>
          </a:xfrm>
          <a:prstGeom prst="rect">
            <a:avLst/>
          </a:prstGeom>
          <a:noFill/>
          <a:ln>
            <a:noFill/>
          </a:ln>
        </p:spPr>
        <p:txBody>
          <a:bodyPr spcFirstLastPara="1" wrap="square" lIns="91425" tIns="45700" rIns="91425" bIns="45700" anchor="t" anchorCtr="0">
            <a:spAutoFit/>
          </a:bodyPr>
          <a:lstStyle/>
          <a:p>
            <a:pPr marL="457200" lvl="0" indent="-393700" algn="l" rtl="0">
              <a:spcBef>
                <a:spcPts val="0"/>
              </a:spcBef>
              <a:spcAft>
                <a:spcPts val="0"/>
              </a:spcAft>
              <a:buClr>
                <a:schemeClr val="dk1"/>
              </a:buClr>
              <a:buSzPts val="2600"/>
              <a:buFont typeface="Calibri"/>
              <a:buAutoNum type="arabicPeriod"/>
            </a:pPr>
            <a:r>
              <a:rPr lang="it-IT" sz="2600" b="1" dirty="0">
                <a:solidFill>
                  <a:schemeClr val="dk1"/>
                </a:solidFill>
                <a:latin typeface="Calibri"/>
                <a:ea typeface="Calibri"/>
                <a:cs typeface="Calibri"/>
                <a:sym typeface="Calibri"/>
              </a:rPr>
              <a:t>Introduzione: cos’è la percezione</a:t>
            </a:r>
            <a:r>
              <a:rPr lang="fr-FR" sz="2600" b="1" dirty="0">
                <a:solidFill>
                  <a:schemeClr val="dk1"/>
                </a:solidFill>
                <a:latin typeface="Calibri"/>
                <a:ea typeface="Calibri"/>
                <a:cs typeface="Calibri"/>
                <a:sym typeface="Calibri"/>
              </a:rPr>
              <a:t>?</a:t>
            </a:r>
            <a:endParaRPr sz="2600" b="1" i="0" u="none" strike="noStrike" cap="none" dirty="0">
              <a:solidFill>
                <a:schemeClr val="dk1"/>
              </a:solidFill>
              <a:latin typeface="Calibri"/>
              <a:ea typeface="Calibri"/>
              <a:cs typeface="Calibri"/>
              <a:sym typeface="Calibri"/>
            </a:endParaRPr>
          </a:p>
        </p:txBody>
      </p:sp>
      <p:sp>
        <p:nvSpPr>
          <p:cNvPr id="129" name="Google Shape;129;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30" name="Google Shape;130;g104e1d1c3c9_0_6"/>
          <p:cNvSpPr txBox="1"/>
          <p:nvPr/>
        </p:nvSpPr>
        <p:spPr>
          <a:xfrm>
            <a:off x="558925" y="1631425"/>
            <a:ext cx="5343600" cy="45550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1270" algn="just" rtl="0">
              <a:spcBef>
                <a:spcPts val="0"/>
              </a:spcBef>
              <a:spcAft>
                <a:spcPts val="0"/>
              </a:spcAft>
              <a:buClr>
                <a:schemeClr val="dk1"/>
              </a:buClr>
              <a:buSzPts val="1100"/>
              <a:buFont typeface="Arial"/>
              <a:buNone/>
            </a:pPr>
            <a:r>
              <a:rPr lang="it-IT" sz="1900" i="1" dirty="0">
                <a:solidFill>
                  <a:schemeClr val="dk1"/>
                </a:solidFill>
                <a:highlight>
                  <a:srgbClr val="FFFFFF"/>
                </a:highlight>
                <a:latin typeface="Calibri"/>
                <a:ea typeface="Calibri"/>
                <a:cs typeface="Calibri"/>
                <a:sym typeface="Calibri"/>
              </a:rPr>
              <a:t>La percezione influenza il modo in cui vediamo tutto ciò che ci circonda, ma come funziona in realtà? Cosa ci fa vedere le cose in modo diverso dagli altri? Come influisce la percezione sui nostri processi comportamentali? </a:t>
            </a:r>
            <a:endParaRPr sz="1900" i="1" dirty="0">
              <a:solidFill>
                <a:schemeClr val="dk1"/>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i="1" dirty="0">
              <a:solidFill>
                <a:srgbClr val="202124"/>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it-IT" sz="1900" dirty="0">
                <a:solidFill>
                  <a:schemeClr val="dk1"/>
                </a:solidFill>
                <a:highlight>
                  <a:srgbClr val="FFFFFF"/>
                </a:highlight>
                <a:latin typeface="Calibri"/>
                <a:ea typeface="Calibri"/>
                <a:cs typeface="Calibri"/>
                <a:sym typeface="Calibri"/>
              </a:rPr>
              <a:t>La percezione è molto importante per capire il comportamento umano, perché ogni persona percepisce il mondo e si avvicina alle situazioni in modo diverso. Quando compriamo qualcosa, non è perché è il migliore, ma perché lo consideriamo il migliore per noi. La parola percezione deriva dal latino capere, che significa "prendere", il prefisso per- significa "completamente".</a:t>
            </a:r>
            <a:endParaRPr sz="1900" dirty="0">
              <a:latin typeface="Calibri"/>
              <a:ea typeface="Calibri"/>
              <a:cs typeface="Calibri"/>
              <a:sym typeface="Calibri"/>
            </a:endParaRPr>
          </a:p>
        </p:txBody>
      </p:sp>
      <p:pic>
        <p:nvPicPr>
          <p:cNvPr id="131" name="Google Shape;131;g104e1d1c3c9_0_6"/>
          <p:cNvPicPr preferRelativeResize="0"/>
          <p:nvPr/>
        </p:nvPicPr>
        <p:blipFill>
          <a:blip r:embed="rId5">
            <a:alphaModFix/>
          </a:blip>
          <a:stretch>
            <a:fillRect/>
          </a:stretch>
        </p:blipFill>
        <p:spPr>
          <a:xfrm>
            <a:off x="5902650" y="1424139"/>
            <a:ext cx="5774399" cy="4027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643f517a4_0_5"/>
          <p:cNvSpPr txBox="1">
            <a:spLocks noGrp="1"/>
          </p:cNvSpPr>
          <p:nvPr>
            <p:ph type="body" idx="1"/>
          </p:nvPr>
        </p:nvSpPr>
        <p:spPr>
          <a:xfrm>
            <a:off x="6517975" y="753100"/>
            <a:ext cx="5052900" cy="5485500"/>
          </a:xfrm>
          <a:prstGeom prst="rect">
            <a:avLst/>
          </a:prstGeom>
        </p:spPr>
        <p:txBody>
          <a:bodyPr spcFirstLastPara="1" wrap="square" lIns="91425" tIns="45700" rIns="91425" bIns="45700" anchor="t" anchorCtr="0">
            <a:normAutofit fontScale="92500" lnSpcReduction="10000"/>
          </a:bodyPr>
          <a:lstStyle/>
          <a:p>
            <a:pPr marL="0" lvl="0" indent="0" algn="just" rtl="0">
              <a:lnSpc>
                <a:spcPct val="100000"/>
              </a:lnSpc>
              <a:spcBef>
                <a:spcPts val="0"/>
              </a:spcBef>
              <a:spcAft>
                <a:spcPts val="0"/>
              </a:spcAft>
              <a:buClr>
                <a:schemeClr val="dk1"/>
              </a:buClr>
              <a:buSzPts val="1100"/>
              <a:buFont typeface="Arial"/>
              <a:buNone/>
            </a:pPr>
            <a:r>
              <a:rPr lang="it-IT" sz="1800" dirty="0">
                <a:solidFill>
                  <a:srgbClr val="282829"/>
                </a:solidFill>
                <a:highlight>
                  <a:srgbClr val="FFFFFF"/>
                </a:highlight>
              </a:rPr>
              <a:t>La</a:t>
            </a:r>
            <a:r>
              <a:rPr lang="it-IT" sz="1800" b="1" dirty="0">
                <a:solidFill>
                  <a:srgbClr val="282829"/>
                </a:solidFill>
                <a:highlight>
                  <a:srgbClr val="FFFFFF"/>
                </a:highlight>
              </a:rPr>
              <a:t> percezione </a:t>
            </a:r>
            <a:r>
              <a:rPr lang="it-IT" sz="1800" dirty="0">
                <a:solidFill>
                  <a:srgbClr val="282829"/>
                </a:solidFill>
                <a:highlight>
                  <a:srgbClr val="FFFFFF"/>
                </a:highlight>
              </a:rPr>
              <a:t>può essere definita come il nostro riconoscimento e interpretazione delle informazioni sensoriali. La percezione come un processo in cui prendiamo informazioni sensoriali dal nostro ambiente e usiamo queste informazioni per interagire con il nostro ambiente. La percezione non solo crea la nostra esperienza del mondo che ci circonda, ma ci permette di agire nel nostro ambiente. </a:t>
            </a:r>
          </a:p>
          <a:p>
            <a:pPr marL="0" lvl="0" indent="0" algn="just" rtl="0">
              <a:lnSpc>
                <a:spcPct val="100000"/>
              </a:lnSpc>
              <a:spcBef>
                <a:spcPts val="0"/>
              </a:spcBef>
              <a:spcAft>
                <a:spcPts val="0"/>
              </a:spcAft>
              <a:buClr>
                <a:schemeClr val="dk1"/>
              </a:buClr>
              <a:buSzPts val="1100"/>
              <a:buFont typeface="Arial"/>
              <a:buNone/>
            </a:pPr>
            <a:r>
              <a:rPr lang="it-IT" sz="1800" dirty="0">
                <a:solidFill>
                  <a:srgbClr val="282829"/>
                </a:solidFill>
                <a:highlight>
                  <a:srgbClr val="FFFFFF"/>
                </a:highlight>
              </a:rPr>
              <a:t>In parole semplici possiamo dire che la percezione è l'atto di vedere ciò che è lì per essere visto. Ma ciò che viene visto è influenzato da chi lo percepisce, dall'oggetto e dal suo ambiente. Il significato di percezione sottolinea tutti questi tre punti.</a:t>
            </a:r>
          </a:p>
          <a:p>
            <a:pPr marL="0" lvl="0" indent="0" algn="just" rtl="0">
              <a:lnSpc>
                <a:spcPct val="100000"/>
              </a:lnSpc>
              <a:spcBef>
                <a:spcPts val="0"/>
              </a:spcBef>
              <a:spcAft>
                <a:spcPts val="0"/>
              </a:spcAft>
              <a:buClr>
                <a:schemeClr val="dk1"/>
              </a:buClr>
              <a:buSzPts val="1100"/>
              <a:buFont typeface="Arial"/>
              <a:buNone/>
            </a:pPr>
            <a:r>
              <a:rPr lang="it-IT" sz="1800" dirty="0">
                <a:solidFill>
                  <a:srgbClr val="282829"/>
                </a:solidFill>
                <a:highlight>
                  <a:srgbClr val="FFFFFF"/>
                </a:highlight>
              </a:rPr>
              <a:t>La percezione comprende tutti quei processi attraverso i quali un individuo riceve informazioni sul suo ambiente: vedere, sentire, sentire, gustare e odorare. </a:t>
            </a:r>
          </a:p>
          <a:p>
            <a:pPr marL="0" lvl="0" indent="0" algn="just" rtl="0">
              <a:lnSpc>
                <a:spcPct val="100000"/>
              </a:lnSpc>
              <a:spcBef>
                <a:spcPts val="0"/>
              </a:spcBef>
              <a:spcAft>
                <a:spcPts val="0"/>
              </a:spcAft>
              <a:buClr>
                <a:schemeClr val="dk1"/>
              </a:buClr>
              <a:buSzPts val="1100"/>
              <a:buFont typeface="Arial"/>
              <a:buNone/>
            </a:pPr>
            <a:r>
              <a:rPr lang="it-IT" sz="1800" dirty="0">
                <a:solidFill>
                  <a:srgbClr val="282829"/>
                </a:solidFill>
                <a:highlight>
                  <a:srgbClr val="FFFFFF"/>
                </a:highlight>
              </a:rPr>
              <a:t>Lo studio di questi processi percettivi mostra che il loro funzionamento è influenzato da tre classi di variabili:</a:t>
            </a:r>
          </a:p>
          <a:p>
            <a:pPr marL="0" lvl="0" indent="0" algn="just" rtl="0">
              <a:lnSpc>
                <a:spcPct val="100000"/>
              </a:lnSpc>
              <a:spcBef>
                <a:spcPts val="0"/>
              </a:spcBef>
              <a:spcAft>
                <a:spcPts val="0"/>
              </a:spcAft>
              <a:buClr>
                <a:schemeClr val="dk1"/>
              </a:buClr>
              <a:buSzPts val="1100"/>
              <a:buFont typeface="Arial"/>
              <a:buNone/>
            </a:pPr>
            <a:endParaRPr lang="it-IT" sz="1800" dirty="0">
              <a:solidFill>
                <a:srgbClr val="282829"/>
              </a:solidFill>
              <a:highlight>
                <a:srgbClr val="FFFFFF"/>
              </a:highlight>
            </a:endParaRPr>
          </a:p>
          <a:p>
            <a:pPr marL="0" lvl="0" indent="0" algn="just" rtl="0">
              <a:lnSpc>
                <a:spcPct val="100000"/>
              </a:lnSpc>
              <a:spcBef>
                <a:spcPts val="0"/>
              </a:spcBef>
              <a:spcAft>
                <a:spcPts val="0"/>
              </a:spcAft>
              <a:buClr>
                <a:schemeClr val="dk1"/>
              </a:buClr>
              <a:buSzPts val="1100"/>
              <a:buFont typeface="Arial"/>
              <a:buNone/>
            </a:pPr>
            <a:r>
              <a:rPr lang="fr-FR" sz="1800" dirty="0"/>
              <a:t>- </a:t>
            </a:r>
            <a:r>
              <a:rPr lang="it-IT" sz="1800" dirty="0"/>
              <a:t>gli oggetti o gli eventi percepiti</a:t>
            </a:r>
            <a:r>
              <a:rPr lang="fr-FR" sz="1800" dirty="0"/>
              <a:t>;</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 </a:t>
            </a:r>
            <a:r>
              <a:rPr lang="it-IT" sz="1800" dirty="0"/>
              <a:t>l’ambiente in cui la percezione </a:t>
            </a:r>
            <a:r>
              <a:rPr lang="fr-FR" sz="1800" dirty="0"/>
              <a:t>si manifesta;</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 la persona </a:t>
            </a:r>
            <a:r>
              <a:rPr lang="it-IT" sz="1800" dirty="0"/>
              <a:t>che percepisce</a:t>
            </a:r>
            <a:r>
              <a:rPr lang="fr-FR" sz="1800" dirty="0"/>
              <a:t>.</a:t>
            </a:r>
            <a:endParaRPr sz="1800" dirty="0"/>
          </a:p>
          <a:p>
            <a:pPr marL="0" lvl="0" indent="0" algn="l" rtl="0">
              <a:spcBef>
                <a:spcPts val="1000"/>
              </a:spcBef>
              <a:spcAft>
                <a:spcPts val="0"/>
              </a:spcAft>
              <a:buNone/>
            </a:pPr>
            <a:endParaRPr dirty="0"/>
          </a:p>
        </p:txBody>
      </p:sp>
      <p:pic>
        <p:nvPicPr>
          <p:cNvPr id="138" name="Google Shape;138;g10643f517a4_0_5"/>
          <p:cNvPicPr preferRelativeResize="0"/>
          <p:nvPr/>
        </p:nvPicPr>
        <p:blipFill>
          <a:blip r:embed="rId3">
            <a:alphaModFix/>
          </a:blip>
          <a:stretch>
            <a:fillRect/>
          </a:stretch>
        </p:blipFill>
        <p:spPr>
          <a:xfrm>
            <a:off x="519825" y="1606239"/>
            <a:ext cx="5586350" cy="377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643f517a4_0_12"/>
          <p:cNvSpPr txBox="1">
            <a:spLocks noGrp="1"/>
          </p:cNvSpPr>
          <p:nvPr>
            <p:ph type="body" idx="1"/>
          </p:nvPr>
        </p:nvSpPr>
        <p:spPr>
          <a:xfrm>
            <a:off x="6164500" y="481225"/>
            <a:ext cx="5083500" cy="57324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a:t>
            </a:r>
            <a:r>
              <a:rPr lang="it-IT" sz="1600" b="1" dirty="0"/>
              <a:t>Come si manifesta la percezione, e come funziona</a:t>
            </a:r>
            <a:r>
              <a:rPr lang="fr-FR" sz="1600" b="1" dirty="0"/>
              <a:t>?</a:t>
            </a:r>
            <a:endParaRPr sz="1600" b="1" dirty="0"/>
          </a:p>
          <a:p>
            <a:pPr marL="0" lvl="0" indent="0" algn="just" rtl="0">
              <a:lnSpc>
                <a:spcPct val="100000"/>
              </a:lnSpc>
              <a:spcBef>
                <a:spcPts val="1400"/>
              </a:spcBef>
              <a:spcAft>
                <a:spcPts val="0"/>
              </a:spcAft>
              <a:buClr>
                <a:schemeClr val="dk1"/>
              </a:buClr>
              <a:buSzPts val="1100"/>
              <a:buFont typeface="Arial"/>
              <a:buNone/>
            </a:pPr>
            <a:r>
              <a:rPr lang="it-IT" sz="1500" dirty="0">
                <a:solidFill>
                  <a:srgbClr val="212121"/>
                </a:solidFill>
                <a:highlight>
                  <a:srgbClr val="FFFFFF"/>
                </a:highlight>
              </a:rPr>
              <a:t>Il processo di percezione è una sequenza di passi che inizia con l'ambiente e porta alla nostra percezione di uno stimolo e all'azione in risposta allo stimolo. Si verifica continuamente, ma non passate molto tempo a pensare al processo effettivo che avviene quando percepite i molti stimoli che vi circondano in ogni momento.</a:t>
            </a:r>
          </a:p>
          <a:p>
            <a:pPr marL="0" lvl="0" indent="0" algn="just" rtl="0">
              <a:lnSpc>
                <a:spcPct val="100000"/>
              </a:lnSpc>
              <a:spcBef>
                <a:spcPts val="1400"/>
              </a:spcBef>
              <a:spcAft>
                <a:spcPts val="0"/>
              </a:spcAft>
              <a:buClr>
                <a:schemeClr val="dk1"/>
              </a:buClr>
              <a:buSzPts val="1100"/>
              <a:buFont typeface="Arial"/>
              <a:buNone/>
            </a:pPr>
            <a:r>
              <a:rPr lang="it-IT" sz="1500" dirty="0">
                <a:solidFill>
                  <a:srgbClr val="212121"/>
                </a:solidFill>
                <a:highlight>
                  <a:srgbClr val="FFFFFF"/>
                </a:highlight>
              </a:rPr>
              <a:t>Per esempio, il processo di trasformazione della luce che cade sulla retina in un'immagine visiva reale avviene inconsciamente e automaticamente. I sottili cambiamenti di pressione contro la vostra pelle che vi permettono di sentire gli oggetti avvengono senza un solo pensiero.</a:t>
            </a:r>
          </a:p>
          <a:p>
            <a:pPr marL="0" lvl="0" indent="0" algn="just" rtl="0">
              <a:lnSpc>
                <a:spcPct val="100000"/>
              </a:lnSpc>
              <a:spcBef>
                <a:spcPts val="1400"/>
              </a:spcBef>
              <a:spcAft>
                <a:spcPts val="0"/>
              </a:spcAft>
              <a:buClr>
                <a:schemeClr val="dk1"/>
              </a:buClr>
              <a:buSzPts val="1100"/>
              <a:buFont typeface="Arial"/>
              <a:buNone/>
            </a:pPr>
            <a:r>
              <a:rPr lang="it-IT" sz="1500" dirty="0">
                <a:solidFill>
                  <a:srgbClr val="212121"/>
                </a:solidFill>
                <a:highlight>
                  <a:srgbClr val="FFFFFF"/>
                </a:highlight>
              </a:rPr>
              <a:t>Il processo percettivo vi permette di sperimentare il mondo intorno a voi e di interagire con esso in modi che sono sia appropriati che significativi.</a:t>
            </a:r>
            <a:endParaRPr sz="1500" dirty="0">
              <a:highlight>
                <a:srgbClr val="FFFFFF"/>
              </a:highlight>
            </a:endParaRPr>
          </a:p>
        </p:txBody>
      </p:sp>
      <p:pic>
        <p:nvPicPr>
          <p:cNvPr id="145" name="Google Shape;145;g10643f517a4_0_12"/>
          <p:cNvPicPr preferRelativeResize="0"/>
          <p:nvPr/>
        </p:nvPicPr>
        <p:blipFill>
          <a:blip r:embed="rId3">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88c6376ed_0_0"/>
          <p:cNvSpPr txBox="1">
            <a:spLocks noGrp="1"/>
          </p:cNvSpPr>
          <p:nvPr>
            <p:ph type="body" idx="1"/>
          </p:nvPr>
        </p:nvSpPr>
        <p:spPr>
          <a:xfrm>
            <a:off x="6164500" y="481225"/>
            <a:ext cx="5083500" cy="29328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a:t>
            </a:r>
            <a:r>
              <a:rPr lang="it-IT" sz="1600" b="1" dirty="0"/>
              <a:t>Come si manifesta la percezione, e come funziona</a:t>
            </a:r>
            <a:r>
              <a:rPr lang="fr-FR" sz="1600" b="1" dirty="0"/>
              <a:t>?</a:t>
            </a:r>
            <a:endParaRPr sz="1600" b="1" dirty="0"/>
          </a:p>
          <a:p>
            <a:pPr marL="0" lvl="0" indent="0" algn="just" rtl="0">
              <a:lnSpc>
                <a:spcPct val="100000"/>
              </a:lnSpc>
              <a:spcBef>
                <a:spcPts val="0"/>
              </a:spcBef>
              <a:spcAft>
                <a:spcPts val="0"/>
              </a:spcAft>
              <a:buClr>
                <a:schemeClr val="dk1"/>
              </a:buClr>
              <a:buSzPts val="1100"/>
              <a:buFont typeface="Arial"/>
              <a:buNone/>
            </a:pPr>
            <a:r>
              <a:rPr lang="it-IT" sz="1600" dirty="0">
                <a:solidFill>
                  <a:srgbClr val="333333"/>
                </a:solidFill>
                <a:highlight>
                  <a:srgbClr val="FFFFFF"/>
                </a:highlight>
              </a:rPr>
              <a:t>La percezione non è un singolo processo che avviene spontaneamente. Si tratta invece di una serie di fasi che avvengono affinché si verifichi il corretto apprezzamento degli stimoli. È un processo attivo, in cui dobbiamo selezionare, organizzare e interpretare le informazioni provenienti dai sistemi sensoriali inviate al cervello:</a:t>
            </a:r>
          </a:p>
          <a:p>
            <a:pPr marL="0" lvl="0" indent="0" algn="l" rtl="0">
              <a:lnSpc>
                <a:spcPct val="100000"/>
              </a:lnSpc>
              <a:spcBef>
                <a:spcPts val="0"/>
              </a:spcBef>
              <a:spcAft>
                <a:spcPts val="0"/>
              </a:spcAft>
              <a:buClr>
                <a:schemeClr val="dk1"/>
              </a:buClr>
              <a:buSzPts val="1100"/>
              <a:buFont typeface="Arial"/>
              <a:buNone/>
            </a:pPr>
            <a:endParaRPr lang="it-IT" sz="1600" b="1" dirty="0">
              <a:solidFill>
                <a:srgbClr val="333333"/>
              </a:solidFill>
              <a:highlight>
                <a:srgbClr val="FFFFFF"/>
              </a:highlight>
            </a:endParaRPr>
          </a:p>
          <a:p>
            <a:pPr marL="635000" lvl="0" indent="-330200" algn="just" rtl="0">
              <a:lnSpc>
                <a:spcPct val="100000"/>
              </a:lnSpc>
              <a:spcBef>
                <a:spcPts val="0"/>
              </a:spcBef>
              <a:spcAft>
                <a:spcPts val="500"/>
              </a:spcAft>
              <a:buSzPts val="1600"/>
              <a:buFont typeface="Calibri"/>
              <a:buChar char="●"/>
            </a:pPr>
            <a:r>
              <a:rPr lang="it-IT" sz="1450" b="1" dirty="0">
                <a:highlight>
                  <a:srgbClr val="FFFFFF"/>
                </a:highlight>
              </a:rPr>
              <a:t>Selezione:</a:t>
            </a:r>
            <a:r>
              <a:rPr lang="fr-FR" sz="1450" b="1" dirty="0">
                <a:highlight>
                  <a:srgbClr val="FFFFFF"/>
                </a:highlight>
              </a:rPr>
              <a:t> </a:t>
            </a:r>
            <a:r>
              <a:rPr lang="it-IT" sz="1450" dirty="0">
                <a:highlight>
                  <a:srgbClr val="FFFFFF"/>
                </a:highlight>
              </a:rPr>
              <a:t>Il numero di stimoli a cui siamo esposti quotidianamente supera la nostra capacità. Per questo motivo, dobbiamo filtrare e scegliere le informazioni che vogliamo percepire. Questa selezione avviene attraverso la nostra attenzione, esperienze, necessità e preferenze.</a:t>
            </a:r>
            <a:endParaRPr lang="fr-FR" sz="1450" dirty="0">
              <a:highlight>
                <a:srgbClr val="FFFFFF"/>
              </a:highlight>
            </a:endParaRPr>
          </a:p>
          <a:p>
            <a:pPr marL="635000" lvl="0" indent="-330200" algn="just" rtl="0">
              <a:lnSpc>
                <a:spcPct val="100000"/>
              </a:lnSpc>
              <a:spcBef>
                <a:spcPts val="0"/>
              </a:spcBef>
              <a:spcAft>
                <a:spcPts val="500"/>
              </a:spcAft>
              <a:buSzPts val="1600"/>
              <a:buFont typeface="Calibri"/>
              <a:buChar char="●"/>
            </a:pPr>
            <a:r>
              <a:rPr lang="it-IT" sz="1450" b="1" dirty="0">
                <a:highlight>
                  <a:srgbClr val="FFFFFF"/>
                </a:highlight>
              </a:rPr>
              <a:t>Organizzazione</a:t>
            </a:r>
            <a:r>
              <a:rPr lang="it-IT" sz="1450" dirty="0">
                <a:highlight>
                  <a:srgbClr val="FFFFFF"/>
                </a:highlight>
              </a:rPr>
              <a:t>: Una volta che sappiamo cosa percepire, dobbiamo riunire gli stimoli in gruppi per dare loro un significato. Nella percezione c'è sinergia, poiché si tratta di un riconoscimento globale di ciò che viene percepito e non può essere ridotto a caratteristiche separate degli stimoli. Secondo i principi della Gestalt, l'organizzazione degli stimoli non è casuale, ma segue criteri specifici.</a:t>
            </a:r>
          </a:p>
          <a:p>
            <a:pPr marL="635000" lvl="0" indent="-330200" algn="just" rtl="0">
              <a:lnSpc>
                <a:spcPct val="100000"/>
              </a:lnSpc>
              <a:spcBef>
                <a:spcPts val="0"/>
              </a:spcBef>
              <a:spcAft>
                <a:spcPts val="500"/>
              </a:spcAft>
              <a:buSzPts val="1600"/>
              <a:buFont typeface="Calibri"/>
              <a:buChar char="●"/>
            </a:pPr>
            <a:r>
              <a:rPr lang="it-IT" sz="1450" b="1" dirty="0">
                <a:highlight>
                  <a:srgbClr val="FFFFFF"/>
                </a:highlight>
              </a:rPr>
              <a:t>Interpretazione</a:t>
            </a:r>
            <a:r>
              <a:rPr lang="it-IT" sz="1450" dirty="0">
                <a:highlight>
                  <a:srgbClr val="FFFFFF"/>
                </a:highlight>
              </a:rPr>
              <a:t>: Quando abbiamo organizzato tutti gli stimoli selezionati, procediamo ad attribuire loro un significato, completando il processo di percezione. Il processo di interpretazione è modulato dalla nostra esperienza e dalle nostre aspettative.</a:t>
            </a:r>
          </a:p>
          <a:p>
            <a:pPr marL="635000" lvl="0" indent="-330200" algn="just" rtl="0">
              <a:lnSpc>
                <a:spcPct val="100000"/>
              </a:lnSpc>
              <a:spcBef>
                <a:spcPts val="0"/>
              </a:spcBef>
              <a:spcAft>
                <a:spcPts val="500"/>
              </a:spcAft>
              <a:buSzPts val="1600"/>
              <a:buFont typeface="Calibri"/>
              <a:buChar char="●"/>
            </a:pPr>
            <a:endParaRPr lang="fr-FR" sz="1600" dirty="0">
              <a:highlight>
                <a:srgbClr val="FFFFFF"/>
              </a:highlight>
            </a:endParaRPr>
          </a:p>
          <a:p>
            <a:pPr marL="635000" lvl="0" indent="-330200" algn="just" rtl="0">
              <a:lnSpc>
                <a:spcPct val="100000"/>
              </a:lnSpc>
              <a:spcBef>
                <a:spcPts val="0"/>
              </a:spcBef>
              <a:spcAft>
                <a:spcPts val="500"/>
              </a:spcAft>
              <a:buSzPts val="1600"/>
              <a:buFont typeface="Calibri"/>
              <a:buChar char="●"/>
            </a:pPr>
            <a:endParaRPr sz="3200" dirty="0"/>
          </a:p>
        </p:txBody>
      </p:sp>
      <p:pic>
        <p:nvPicPr>
          <p:cNvPr id="152" name="Google Shape;152;g1088c6376ed_0_0"/>
          <p:cNvPicPr preferRelativeResize="0"/>
          <p:nvPr/>
        </p:nvPicPr>
        <p:blipFill>
          <a:blip r:embed="rId3">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643f517a4_0_19"/>
          <p:cNvSpPr txBox="1">
            <a:spLocks noGrp="1"/>
          </p:cNvSpPr>
          <p:nvPr>
            <p:ph type="title"/>
          </p:nvPr>
        </p:nvSpPr>
        <p:spPr>
          <a:xfrm>
            <a:off x="415225" y="198950"/>
            <a:ext cx="4222200" cy="752700"/>
          </a:xfrm>
          <a:prstGeom prst="rect">
            <a:avLst/>
          </a:prstGeom>
        </p:spPr>
        <p:txBody>
          <a:bodyPr spcFirstLastPara="1" wrap="square" lIns="91425" tIns="45700" rIns="91425" bIns="45700" anchor="ctr" anchorCtr="0">
            <a:normAutofit/>
          </a:bodyPr>
          <a:lstStyle/>
          <a:p>
            <a:pPr marL="0" lvl="0" indent="0" algn="just" rtl="0">
              <a:lnSpc>
                <a:spcPct val="100000"/>
              </a:lnSpc>
              <a:spcBef>
                <a:spcPts val="0"/>
              </a:spcBef>
              <a:spcAft>
                <a:spcPts val="1000"/>
              </a:spcAft>
              <a:buClr>
                <a:schemeClr val="dk1"/>
              </a:buClr>
              <a:buSzPts val="1100"/>
              <a:buFont typeface="Arial"/>
              <a:buNone/>
            </a:pPr>
            <a:r>
              <a:rPr lang="fr-FR" sz="2000" b="1" dirty="0"/>
              <a:t>2. </a:t>
            </a:r>
            <a:r>
              <a:rPr lang="it-IT" sz="2000" b="1" dirty="0"/>
              <a:t>Diversi tipi di percezione</a:t>
            </a:r>
            <a:endParaRPr lang="it-IT" sz="2000" dirty="0"/>
          </a:p>
        </p:txBody>
      </p:sp>
      <p:sp>
        <p:nvSpPr>
          <p:cNvPr id="159" name="Google Shape;159;g10643f517a4_0_19"/>
          <p:cNvSpPr txBox="1">
            <a:spLocks noGrp="1"/>
          </p:cNvSpPr>
          <p:nvPr>
            <p:ph type="body" idx="1"/>
          </p:nvPr>
        </p:nvSpPr>
        <p:spPr>
          <a:xfrm>
            <a:off x="354800" y="951650"/>
            <a:ext cx="6125700" cy="5274000"/>
          </a:xfrm>
          <a:prstGeom prst="rect">
            <a:avLst/>
          </a:prstGeom>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018"/>
              <a:buFont typeface="Arial"/>
              <a:buNone/>
            </a:pPr>
            <a:r>
              <a:rPr lang="it-IT" sz="2000" dirty="0">
                <a:highlight>
                  <a:srgbClr val="FFFFFF"/>
                </a:highlight>
              </a:rPr>
              <a:t>La percezione è il processo cognitivo con cui il cervello interpreta le informazioni raccolte dagli organi sensoriali. Gli occhi, le orecchie, il naso, la bocca e le mani non traggono conclusioni sui sensi che sperimentano - raccolgono dati e li inviano al cervello per elaborarli e interpretarli.</a:t>
            </a:r>
            <a:endParaRPr sz="2000" dirty="0">
              <a:highlight>
                <a:srgbClr val="FFFFFF"/>
              </a:highlight>
            </a:endParaRPr>
          </a:p>
          <a:p>
            <a:pPr marL="0" lvl="0" indent="0" algn="just" rtl="0">
              <a:lnSpc>
                <a:spcPct val="80000"/>
              </a:lnSpc>
              <a:spcBef>
                <a:spcPts val="0"/>
              </a:spcBef>
              <a:spcAft>
                <a:spcPts val="0"/>
              </a:spcAft>
              <a:buClr>
                <a:schemeClr val="dk1"/>
              </a:buClr>
              <a:buSzPts val="1018"/>
              <a:buFont typeface="Arial"/>
              <a:buNone/>
            </a:pPr>
            <a:endParaRPr sz="2000" b="1" dirty="0">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it-IT" sz="2000" b="1" dirty="0">
                <a:highlight>
                  <a:srgbClr val="FFFFFF"/>
                </a:highlight>
              </a:rPr>
              <a:t>Percezione visiva</a:t>
            </a:r>
            <a:r>
              <a:rPr lang="it-IT" sz="2000" dirty="0">
                <a:highlight>
                  <a:srgbClr val="FFFFFF"/>
                </a:highlight>
              </a:rPr>
              <a:t>: È la capacità del cervello di interpretare ciò che viene visto. Questo comprende tutto, dall'orientamento spaziale alla struttura, al colore e al soggetto. La percezione visiva è necessaria per leggere, scrivere, muoversi e molto altro.</a:t>
            </a:r>
          </a:p>
          <a:p>
            <a:pPr marL="0" lvl="0" indent="0" algn="just" rtl="0">
              <a:lnSpc>
                <a:spcPct val="80000"/>
              </a:lnSpc>
              <a:spcBef>
                <a:spcPts val="0"/>
              </a:spcBef>
              <a:spcAft>
                <a:spcPts val="0"/>
              </a:spcAft>
              <a:buClr>
                <a:schemeClr val="dk1"/>
              </a:buClr>
              <a:buSzPts val="1018"/>
              <a:buFont typeface="Arial"/>
              <a:buNone/>
            </a:pPr>
            <a:r>
              <a:rPr lang="it-IT" sz="2000" dirty="0">
                <a:highlight>
                  <a:srgbClr val="FFFFFF"/>
                </a:highlight>
              </a:rPr>
              <a:t>La percezione visiva non ha nulla a che fare con la funzione della vista, come ad esempio quanto chiaramente una persona vede. Si riferisce alla capacità del cervello di creare conclusioni dalle informazioni assorbite attraverso gli occhi.</a:t>
            </a:r>
          </a:p>
          <a:p>
            <a:pPr marL="0" lvl="0" indent="0" algn="just" rtl="0">
              <a:lnSpc>
                <a:spcPct val="80000"/>
              </a:lnSpc>
              <a:spcBef>
                <a:spcPts val="0"/>
              </a:spcBef>
              <a:spcAft>
                <a:spcPts val="0"/>
              </a:spcAft>
              <a:buClr>
                <a:schemeClr val="dk1"/>
              </a:buClr>
              <a:buSzPts val="1018"/>
              <a:buFont typeface="Arial"/>
              <a:buNone/>
            </a:pPr>
            <a:r>
              <a:rPr lang="it-IT" sz="2000" b="1" dirty="0">
                <a:highlight>
                  <a:srgbClr val="FFFFFF"/>
                </a:highlight>
              </a:rPr>
              <a:t>Percezione uditiva</a:t>
            </a:r>
            <a:r>
              <a:rPr lang="it-IT" sz="2000" dirty="0">
                <a:highlight>
                  <a:srgbClr val="FFFFFF"/>
                </a:highlight>
              </a:rPr>
              <a:t>: o anche conosciuta come percezione uditiva (o abilità percettiva uditiva) è la capacità del cervello di interpretare il suono che viene sentito attraverso le orecchie. Si tratta di attribuire un significato al suono.</a:t>
            </a:r>
            <a:endParaRPr sz="1500" dirty="0">
              <a:highlight>
                <a:srgbClr val="FFFFFF"/>
              </a:highlight>
            </a:endParaRPr>
          </a:p>
          <a:p>
            <a:pPr marL="0" lvl="0" indent="0" algn="just" rtl="0">
              <a:lnSpc>
                <a:spcPct val="80000"/>
              </a:lnSpc>
              <a:spcBef>
                <a:spcPts val="0"/>
              </a:spcBef>
              <a:spcAft>
                <a:spcPts val="1000"/>
              </a:spcAft>
              <a:buClr>
                <a:schemeClr val="dk1"/>
              </a:buClr>
              <a:buSzPts val="1018"/>
              <a:buFont typeface="Arial"/>
              <a:buNone/>
            </a:pPr>
            <a:endParaRPr sz="1500" dirty="0"/>
          </a:p>
        </p:txBody>
      </p:sp>
      <p:pic>
        <p:nvPicPr>
          <p:cNvPr id="160" name="Google Shape;160;g10643f517a4_0_19"/>
          <p:cNvPicPr preferRelativeResize="0"/>
          <p:nvPr/>
        </p:nvPicPr>
        <p:blipFill rotWithShape="1">
          <a:blip r:embed="rId3">
            <a:alphaModFix/>
          </a:blip>
          <a:srcRect l="17268" t="-25669" r="14555" b="-14602"/>
          <a:stretch/>
        </p:blipFill>
        <p:spPr>
          <a:xfrm>
            <a:off x="7311175" y="1072500"/>
            <a:ext cx="3685801" cy="42447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3279</Words>
  <Application>Microsoft Office PowerPoint</Application>
  <PresentationFormat>Widescreen</PresentationFormat>
  <Paragraphs>135</Paragraphs>
  <Slides>18</Slides>
  <Notes>18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Merriweather Sans</vt:lpstr>
      <vt:lpstr>Roboto</vt:lpstr>
      <vt:lpstr>Calibri</vt:lpstr>
      <vt:lpstr>Georgia</vt:lpstr>
      <vt:lpstr>Thème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Diversi tipi di percezione</vt:lpstr>
      <vt:lpstr>Presentazione standard di PowerPoint</vt:lpstr>
      <vt:lpstr>Presentazione standard di PowerPoint</vt:lpstr>
      <vt:lpstr>Presentazione standard di PowerPoint</vt:lpstr>
      <vt:lpstr>Presentazione standard di PowerPoint</vt:lpstr>
      <vt:lpstr>4. Come migliorare le proprie abilità percettive ?</vt:lpstr>
      <vt:lpstr>Presentazione standard di PowerPoint</vt:lpstr>
      <vt:lpstr>Presentazione standard di PowerPoint</vt:lpstr>
      <vt:lpstr>In breve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Noémie Govindin</dc:creator>
  <cp:lastModifiedBy>Domiziana Aureli</cp:lastModifiedBy>
  <cp:revision>2</cp:revision>
  <dcterms:created xsi:type="dcterms:W3CDTF">2021-04-29T13:43:45Z</dcterms:created>
  <dcterms:modified xsi:type="dcterms:W3CDTF">2022-02-16T12:06:06Z</dcterms:modified>
</cp:coreProperties>
</file>