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Roboto"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E6OFEEvkaCc0rGdVuGFG9cui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E6459-464F-4E73-9AC3-FF885A2BC8D0}">
  <a:tblStyle styleId="{634E6459-464F-4E73-9AC3-FF885A2BC8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643f517a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643f517a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0643f517a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643f517a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643f517a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0643f517a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643f517a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643f517a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0643f517a4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88c6376e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88c6376e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088c6376e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643f517a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643f517a4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643f517a4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43f517a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43f517a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0643f517a4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88c6376e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88c6376e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088c6376e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43f517a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643f517a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643f517a4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643f517a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643f517a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0643f517a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643f517a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643f517a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0643f517a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88c6376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88c6376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088c6376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643f517a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643f517a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0643f517a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iskproject.e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101600" y="3959155"/>
            <a:ext cx="6138000" cy="17925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1155CC"/>
                </a:solidFill>
                <a:latin typeface="Calibri"/>
                <a:ea typeface="Calibri"/>
                <a:cs typeface="Calibri"/>
                <a:sym typeface="Calibri"/>
              </a:rPr>
              <a:t>Digital </a:t>
            </a:r>
            <a:r>
              <a:rPr lang="fr-FR" sz="3200" b="1" i="0" u="none" strike="noStrike" cap="none" dirty="0" err="1">
                <a:solidFill>
                  <a:srgbClr val="1155CC"/>
                </a:solidFill>
                <a:latin typeface="Calibri"/>
                <a:ea typeface="Calibri"/>
                <a:cs typeface="Calibri"/>
                <a:sym typeface="Calibri"/>
              </a:rPr>
              <a:t>Skills</a:t>
            </a:r>
            <a:r>
              <a:rPr lang="fr-FR" sz="3200" b="1" i="0" u="none" strike="noStrike" cap="none" dirty="0">
                <a:solidFill>
                  <a:srgbClr val="1155CC"/>
                </a:solidFill>
                <a:latin typeface="Calibri"/>
                <a:ea typeface="Calibri"/>
                <a:cs typeface="Calibri"/>
                <a:sym typeface="Calibri"/>
              </a:rPr>
              <a:t> for an </a:t>
            </a:r>
            <a:r>
              <a:rPr lang="fr-FR" sz="3200" b="1" i="0" u="none" strike="noStrike" cap="none" dirty="0" err="1">
                <a:solidFill>
                  <a:srgbClr val="1155CC"/>
                </a:solidFill>
                <a:latin typeface="Calibri"/>
                <a:ea typeface="Calibri"/>
                <a:cs typeface="Calibri"/>
                <a:sym typeface="Calibri"/>
              </a:rPr>
              <a:t>Ageing</a:t>
            </a:r>
            <a:r>
              <a:rPr lang="fr-FR" sz="3200" b="1" i="0" u="none" strike="noStrike" cap="none" dirty="0">
                <a:solidFill>
                  <a:srgbClr val="1155CC"/>
                </a:solidFill>
                <a:latin typeface="Calibri"/>
                <a:ea typeface="Calibri"/>
                <a:cs typeface="Calibri"/>
                <a:sym typeface="Calibri"/>
              </a:rPr>
              <a:t> Europe</a:t>
            </a:r>
            <a:r>
              <a:rPr lang="fr-FR" sz="2800" b="1" i="0" u="none" strike="noStrike" cap="none" dirty="0">
                <a:solidFill>
                  <a:srgbClr val="00B84F"/>
                </a:solidFill>
                <a:latin typeface="Calibri"/>
                <a:ea typeface="Calibri"/>
                <a:cs typeface="Calibri"/>
                <a:sym typeface="Calibri"/>
              </a:rPr>
              <a:t/>
            </a:r>
            <a:br>
              <a:rPr lang="fr-FR" sz="2800" b="1" i="0" u="none" strike="noStrike" cap="none" dirty="0">
                <a:solidFill>
                  <a:srgbClr val="00B84F"/>
                </a:solidFill>
                <a:latin typeface="Calibri"/>
                <a:ea typeface="Calibri"/>
                <a:cs typeface="Calibri"/>
                <a:sym typeface="Calibri"/>
              </a:rPr>
            </a:br>
            <a:r>
              <a:rPr lang="mk-MK" sz="1800" dirty="0" smtClean="0">
                <a:solidFill>
                  <a:schemeClr val="dk1"/>
                </a:solidFill>
                <a:latin typeface="Calibri"/>
                <a:ea typeface="Calibri"/>
                <a:cs typeface="Calibri"/>
                <a:sym typeface="Calibri"/>
              </a:rPr>
              <a:t>Перцепција</a:t>
            </a:r>
            <a:endParaRPr sz="1800" dirty="0">
              <a:solidFill>
                <a:schemeClr val="dk1"/>
              </a:solidFill>
              <a:latin typeface="Calibri"/>
              <a:ea typeface="Calibri"/>
              <a:cs typeface="Calibri"/>
              <a:sym typeface="Calibri"/>
            </a:endParaRPr>
          </a:p>
          <a:p>
            <a:pPr lvl="0" algn="ctr">
              <a:lnSpc>
                <a:spcPct val="107916"/>
              </a:lnSpc>
              <a:buClr>
                <a:schemeClr val="dk1"/>
              </a:buClr>
              <a:buSzPts val="1100"/>
            </a:pPr>
            <a:r>
              <a:rPr lang="mk-MK" sz="1800" dirty="0">
                <a:latin typeface="Calibri" panose="020F0502020204030204" pitchFamily="34" charset="0"/>
                <a:cs typeface="Calibri" panose="020F0502020204030204" pitchFamily="34" charset="0"/>
              </a:rPr>
              <a:t>Различни видови на перцепција и начини за подобрување на интерактивните вештини</a:t>
            </a:r>
            <a:r>
              <a:rPr lang="fr-FR" sz="1800" b="1" dirty="0" smtClean="0">
                <a:solidFill>
                  <a:schemeClr val="dk1"/>
                </a:solidFill>
                <a:latin typeface="Calibri" panose="020F0502020204030204" pitchFamily="34" charset="0"/>
                <a:ea typeface="Calibri"/>
                <a:cs typeface="Calibri" panose="020F0502020204030204" pitchFamily="34" charset="0"/>
                <a:sym typeface="Calibri"/>
              </a:rPr>
              <a:t> </a:t>
            </a:r>
          </a:p>
          <a:p>
            <a:pPr lvl="0" algn="ctr">
              <a:lnSpc>
                <a:spcPct val="107916"/>
              </a:lnSpc>
              <a:buClr>
                <a:schemeClr val="dk1"/>
              </a:buClr>
              <a:buSzPts val="1100"/>
            </a:pPr>
            <a:r>
              <a:rPr lang="fr-FR" sz="2000" b="1" dirty="0" smtClean="0">
                <a:solidFill>
                  <a:schemeClr val="dk1"/>
                </a:solidFill>
                <a:latin typeface="Calibri"/>
                <a:ea typeface="Calibri"/>
                <a:cs typeface="Calibri"/>
                <a:sym typeface="Calibri"/>
              </a:rPr>
              <a:t>CDI</a:t>
            </a:r>
            <a:endParaRPr sz="2000" b="1"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mk-MK" sz="1800" b="0" i="0" u="none" strike="noStrike" cap="none" dirty="0" smtClean="0">
                <a:solidFill>
                  <a:schemeClr val="dk1"/>
                </a:solidFill>
                <a:latin typeface="Calibri"/>
                <a:ea typeface="Calibri"/>
                <a:cs typeface="Calibri"/>
                <a:sym typeface="Calibri"/>
              </a:rPr>
              <a:t>Проектен број</a:t>
            </a:r>
            <a:r>
              <a:rPr lang="en-US" sz="1800" b="0" i="0" u="none" strike="noStrike" cap="none" dirty="0" smtClean="0">
                <a:solidFill>
                  <a:schemeClr val="dk1"/>
                </a:solidFill>
                <a:latin typeface="Calibri"/>
                <a:ea typeface="Calibri"/>
                <a:cs typeface="Calibri"/>
                <a:sym typeface="Calibri"/>
              </a:rPr>
              <a:t>: </a:t>
            </a:r>
            <a:r>
              <a:rPr lang="fr-FR" sz="1800" b="0" i="0" u="none" strike="noStrike" cap="none" dirty="0" smtClean="0">
                <a:solidFill>
                  <a:schemeClr val="dk1"/>
                </a:solidFill>
                <a:latin typeface="Calibri"/>
                <a:ea typeface="Calibri"/>
                <a:cs typeface="Calibri"/>
                <a:sym typeface="Calibri"/>
              </a:rPr>
              <a:t>2020-1-FR01-KA204-079823</a:t>
            </a:r>
            <a:endParaRPr sz="1800" b="0" i="0" u="none" strike="noStrike" cap="none" dirty="0">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643f517a4_0_26"/>
          <p:cNvSpPr txBox="1">
            <a:spLocks noGrp="1"/>
          </p:cNvSpPr>
          <p:nvPr>
            <p:ph type="body" idx="1"/>
          </p:nvPr>
        </p:nvSpPr>
        <p:spPr>
          <a:xfrm>
            <a:off x="415225" y="1244076"/>
            <a:ext cx="6034800" cy="4519416"/>
          </a:xfrm>
          <a:prstGeom prst="rect">
            <a:avLst/>
          </a:prstGeom>
        </p:spPr>
        <p:txBody>
          <a:bodyPr spcFirstLastPara="1" wrap="square" lIns="91425" tIns="45700" rIns="91425" bIns="45700" anchor="t" anchorCtr="0">
            <a:normAutofit/>
          </a:bodyPr>
          <a:lstStyle/>
          <a:p>
            <a:pPr algn="just"/>
            <a:r>
              <a:rPr lang="it-IT" sz="1600" b="1" dirty="0"/>
              <a:t>Tactile perception:</a:t>
            </a:r>
            <a:r>
              <a:rPr lang="it-IT" sz="1600" dirty="0"/>
              <a:t> also called touch perception, is the brain's ability to understand (perceive) information coming from the skin, particularly the skin on the hands. The hands are being used to register sensory information and then the brain uses this information to guide the hands during an activity.</a:t>
            </a:r>
            <a:endParaRPr lang="en-US" sz="1600" dirty="0"/>
          </a:p>
          <a:p>
            <a:pPr algn="just"/>
            <a:r>
              <a:rPr lang="mk-MK" sz="1600" b="1" dirty="0"/>
              <a:t>Олфакторна перцепција:</a:t>
            </a:r>
            <a:r>
              <a:rPr lang="mk-MK" sz="1600" dirty="0"/>
              <a:t> е вид на перцепција што ја користиме за да ги разликуваме мирисите од нашата околина и да им дадеме одредено значење користејќи го нашиот миризлив систем. </a:t>
            </a:r>
            <a:r>
              <a:rPr lang="mk-MK" sz="1600" i="1" dirty="0"/>
              <a:t>Дали некогаш сте забележале дека, ако сте настинати и носот ви е затнат, имате чувство дека сите јадења имаат ист вкус? Тоа се однесува на мирисната перцепција.</a:t>
            </a:r>
            <a:endParaRPr lang="en-US" sz="1600" dirty="0"/>
          </a:p>
          <a:p>
            <a:pPr algn="just"/>
            <a:r>
              <a:rPr lang="it-IT" sz="1600" b="1" dirty="0"/>
              <a:t>Перцепција за вкус:</a:t>
            </a:r>
            <a:r>
              <a:rPr lang="it-IT" sz="1600" dirty="0"/>
              <a:t> вкусот е способност да се спознае вкусот на супстанциите, вклучувајќи, но не ограничувајќи се на храна. Луѓето препознаваат вкусови преку сетилните органи концентрирани на горната површина на јазикот, наречени пупки за вкус. Традиционално, има четири основни вкусови: сладост, горчина, киселост и соленост.</a:t>
            </a:r>
            <a:endParaRPr lang="en-US" sz="1600" dirty="0"/>
          </a:p>
        </p:txBody>
      </p:sp>
      <p:pic>
        <p:nvPicPr>
          <p:cNvPr id="167" name="Google Shape;167;g10643f517a4_0_26"/>
          <p:cNvPicPr preferRelativeResize="0"/>
          <p:nvPr/>
        </p:nvPicPr>
        <p:blipFill rotWithShape="1">
          <a:blip r:embed="rId3">
            <a:alphaModFix/>
          </a:blip>
          <a:srcRect b="3716"/>
          <a:stretch/>
        </p:blipFill>
        <p:spPr>
          <a:xfrm>
            <a:off x="7241775" y="1244075"/>
            <a:ext cx="3993074" cy="3937225"/>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643f517a4_0_33"/>
          <p:cNvSpPr txBox="1">
            <a:spLocks noGrp="1"/>
          </p:cNvSpPr>
          <p:nvPr>
            <p:ph type="body" idx="1"/>
          </p:nvPr>
        </p:nvSpPr>
        <p:spPr>
          <a:xfrm>
            <a:off x="5813680" y="715839"/>
            <a:ext cx="5823300" cy="5604300"/>
          </a:xfrm>
          <a:prstGeom prst="rect">
            <a:avLst/>
          </a:prstGeom>
        </p:spPr>
        <p:txBody>
          <a:bodyPr spcFirstLastPara="1" wrap="square" lIns="91425" tIns="45700" rIns="91425" bIns="45700" anchor="t" anchorCtr="0">
            <a:noAutofit/>
          </a:bodyPr>
          <a:lstStyle/>
          <a:p>
            <a:pPr algn="just"/>
            <a:r>
              <a:rPr lang="mk-MK" sz="1600" i="1" dirty="0"/>
              <a:t>Постојат и други сетила кои ни овозможуваат да ги согледаме нештата, како што се: рамнотежа, време, положба на телото, забрзување и перцепција на внатрешните состојби. Многу од нив се мултимодални и вклучуваат повеќе од еден сензорен модалитет</a:t>
            </a:r>
            <a:r>
              <a:rPr lang="mk-MK" sz="1600" i="1" dirty="0" smtClean="0"/>
              <a:t>.</a:t>
            </a:r>
            <a:endParaRPr lang="en-US" sz="1600" dirty="0"/>
          </a:p>
          <a:p>
            <a:pPr algn="just"/>
            <a:r>
              <a:rPr lang="mk-MK" sz="1600" b="1" dirty="0"/>
              <a:t>Социјална перцепција:</a:t>
            </a:r>
            <a:r>
              <a:rPr lang="mk-MK" sz="1600" dirty="0"/>
              <a:t> е уште еден важен тип на перцепција или способност да се идентификуваат и користат социјалните интеракции за луѓето и односите. Тоа е начин на кој луѓето формираат впечатоци и мислења за поединечните карактери на другите луѓе, па затоа, оваа перцепција е елемент на општественото сознание.</a:t>
            </a:r>
            <a:endParaRPr lang="en-US" sz="1600" dirty="0"/>
          </a:p>
          <a:p>
            <a:pPr algn="just"/>
            <a:r>
              <a:rPr lang="it-IT" sz="1600" dirty="0"/>
              <a:t>Социјалната перцепција е важна компонента на социјалната компетентност и социјалниот успех, вклучувајќи го прифаќањето и пријателството од страна на врсниците. Покрај социјалната перцепција, општествено компетентните луѓе мора да имаат познавање на општествените правила, улоги, рутини и сценарија од нивниот социјален живот</a:t>
            </a:r>
            <a:r>
              <a:rPr lang="it-IT" sz="1600" dirty="0" smtClean="0"/>
              <a:t>.</a:t>
            </a:r>
            <a:endParaRPr lang="en-US" sz="1600" dirty="0"/>
          </a:p>
          <a:p>
            <a:pPr algn="just"/>
            <a:r>
              <a:rPr lang="mk-MK" sz="1600" dirty="0"/>
              <a:t>Социјалната перцепција вклучува многу процеси, комбинации од различни видови перцепции, дејства/реакции, сетила насочени кон успешна интеракција и градење социјални односи со другите луѓе од социјалната средина.</a:t>
            </a:r>
            <a:endParaRPr lang="en-US" sz="1600" dirty="0"/>
          </a:p>
        </p:txBody>
      </p:sp>
      <p:pic>
        <p:nvPicPr>
          <p:cNvPr id="174" name="Google Shape;174;g10643f517a4_0_33"/>
          <p:cNvPicPr preferRelativeResize="0"/>
          <p:nvPr/>
        </p:nvPicPr>
        <p:blipFill rotWithShape="1">
          <a:blip r:embed="rId3">
            <a:alphaModFix/>
          </a:blip>
          <a:srcRect l="3651" r="7515"/>
          <a:stretch/>
        </p:blipFill>
        <p:spPr>
          <a:xfrm>
            <a:off x="453175" y="1284850"/>
            <a:ext cx="5173226" cy="3810000"/>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643f517a4_0_40"/>
          <p:cNvSpPr txBox="1">
            <a:spLocks noGrp="1"/>
          </p:cNvSpPr>
          <p:nvPr>
            <p:ph type="body" idx="1"/>
          </p:nvPr>
        </p:nvSpPr>
        <p:spPr>
          <a:xfrm>
            <a:off x="445450" y="405700"/>
            <a:ext cx="10838400" cy="4548900"/>
          </a:xfrm>
          <a:prstGeom prst="rect">
            <a:avLst/>
          </a:prstGeom>
        </p:spPr>
        <p:txBody>
          <a:bodyPr spcFirstLastPara="1" wrap="square" lIns="91425" tIns="45700" rIns="91425" bIns="45700" anchor="t" anchorCtr="0">
            <a:normAutofit fontScale="47500" lnSpcReduction="20000"/>
          </a:bodyPr>
          <a:lstStyle/>
          <a:p>
            <a:pPr marL="114300" indent="0">
              <a:buNone/>
            </a:pPr>
            <a:r>
              <a:rPr lang="it-IT" sz="3800" b="1" dirty="0"/>
              <a:t>3. </a:t>
            </a:r>
            <a:r>
              <a:rPr lang="mk-MK" sz="3800" b="1" dirty="0"/>
              <a:t>Значење на перцептивните вештини</a:t>
            </a:r>
            <a:endParaRPr lang="en-US" sz="3800" dirty="0"/>
          </a:p>
          <a:p>
            <a:pPr marL="0" lvl="0" indent="0" algn="just" rtl="0">
              <a:lnSpc>
                <a:spcPct val="100000"/>
              </a:lnSpc>
              <a:spcBef>
                <a:spcPts val="0"/>
              </a:spcBef>
              <a:spcAft>
                <a:spcPts val="0"/>
              </a:spcAft>
              <a:buClr>
                <a:schemeClr val="dk1"/>
              </a:buClr>
              <a:buSzPct val="49044"/>
              <a:buFont typeface="Arial"/>
              <a:buNone/>
            </a:pPr>
            <a:endParaRPr sz="2242" b="1" dirty="0">
              <a:solidFill>
                <a:srgbClr val="212529"/>
              </a:solidFill>
              <a:highlight>
                <a:srgbClr val="FFFFFF"/>
              </a:highlight>
              <a:latin typeface="Roboto"/>
              <a:ea typeface="Roboto"/>
              <a:cs typeface="Roboto"/>
              <a:sym typeface="Roboto"/>
            </a:endParaRPr>
          </a:p>
          <a:p>
            <a:r>
              <a:rPr lang="it-IT" sz="2900" dirty="0"/>
              <a:t>Многу фактори влијаат на начинот на којшто го перципираме светот и луѓето во него. Нашето различно културно потекло, животни искуства и лични вредности, заедно влијаат на нашите интеракции и односи со другите, како и на нашите карактери, нашите социјални вештини и нашите стилови и пристапи во справувањето со луѓето и предизвиците.</a:t>
            </a:r>
            <a:br>
              <a:rPr lang="it-IT" sz="2900" dirty="0"/>
            </a:br>
            <a:endParaRPr lang="en-US" sz="2900" dirty="0"/>
          </a:p>
          <a:p>
            <a:pPr lvl="0"/>
            <a:r>
              <a:rPr lang="mk-MK" sz="2900" dirty="0"/>
              <a:t>Перцепцијата ги креира нашите искуства за светот којшто не опкружува, и таа ни овозможува да дејсвуваме во нашата околина.</a:t>
            </a:r>
            <a:endParaRPr lang="en-US" sz="2900" dirty="0"/>
          </a:p>
          <a:p>
            <a:pPr lvl="0"/>
            <a:r>
              <a:rPr lang="mk-MK" sz="2900" dirty="0"/>
              <a:t>Перцепцијата е важен фактор за разбиеање на човечкото однесување, затоа што секоја индивидуа различно го перцепира светот околу себе, различно реагира и на различен начин формира мислења.</a:t>
            </a:r>
            <a:endParaRPr lang="en-US" sz="2900" dirty="0"/>
          </a:p>
          <a:p>
            <a:pPr lvl="0"/>
            <a:r>
              <a:rPr lang="mk-MK" sz="2900" dirty="0"/>
              <a:t>На секојдневно ниво, многу значајна е когнитивната способност, заради тоа што ни овозможува да ја разбереме нашата околина.</a:t>
            </a:r>
            <a:endParaRPr lang="en-US" sz="2900" dirty="0"/>
          </a:p>
          <a:p>
            <a:pPr lvl="0"/>
            <a:r>
              <a:rPr lang="mk-MK" sz="2900" dirty="0"/>
              <a:t>Перцепцијата не само што ги креира искуствата за светот којшто не опкружува, таа ни овозможува и да превземаме дејства во согласност со нашата околина.</a:t>
            </a:r>
            <a:endParaRPr lang="en-US" sz="2900" dirty="0"/>
          </a:p>
          <a:p>
            <a:pPr lvl="0"/>
            <a:r>
              <a:rPr lang="mk-MK" sz="2900" dirty="0"/>
              <a:t>Перцепцијата е важна затоа што ни овозможува поврзување со светот околу нас.</a:t>
            </a:r>
            <a:endParaRPr lang="en-US" sz="2900" dirty="0"/>
          </a:p>
          <a:p>
            <a:pPr lvl="0"/>
            <a:r>
              <a:rPr lang="mk-MK" sz="2900" dirty="0"/>
              <a:t>Перцепцијата ни помага да се одржиме во живот. Ние сме способни да почувствуваме опасност преку постојаното клучно посредство помеѓу стимулот и одговорот на истиот. Перцепцијата ни овозможува да ја согледаме опасноста од далечина, ни помага да ги идентификуваме и разликуваме обејктите со кој секојдневно се среќаваме.</a:t>
            </a:r>
            <a:endParaRPr lang="en-US" sz="2900" dirty="0"/>
          </a:p>
          <a:p>
            <a:pPr lvl="0"/>
            <a:r>
              <a:rPr lang="mk-MK" sz="2900" dirty="0"/>
              <a:t>Нашето знаење и разбирање за светот којшто не опкружува потекнува од перцепцијата,  како и способноста на индивидуата да управува со својата околина или да учествува во секојдневните активности како, на пример: пешачење, читање, гледње телевизија, возење. Овие активности, по природата на нештата, се поткрепени од способноста да ги процесираме сетилните податоци.</a:t>
            </a:r>
            <a:endParaRPr lang="en-US" sz="2900" dirty="0"/>
          </a:p>
          <a:p>
            <a:pPr lvl="0"/>
            <a:r>
              <a:rPr lang="mk-MK" sz="2900" dirty="0"/>
              <a:t>Колку повеќе се развиени социјалните перцептивни вештини на индивидуата, толку е поголема способноста за емпатија, гледање на нештата од друга перспектива, како и ефективната секојдневна комуникација со разлучни луѓе.</a:t>
            </a:r>
            <a:endParaRPr lang="en-US" sz="2900" dirty="0"/>
          </a:p>
        </p:txBody>
      </p:sp>
      <p:pic>
        <p:nvPicPr>
          <p:cNvPr id="181" name="Google Shape;181;g10643f517a4_0_40"/>
          <p:cNvPicPr preferRelativeResize="0"/>
          <p:nvPr/>
        </p:nvPicPr>
        <p:blipFill>
          <a:blip r:embed="rId3">
            <a:alphaModFix/>
          </a:blip>
          <a:stretch>
            <a:fillRect/>
          </a:stretch>
        </p:blipFill>
        <p:spPr>
          <a:xfrm>
            <a:off x="3956725" y="4954600"/>
            <a:ext cx="3423130" cy="1673400"/>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88c6376ed_0_6"/>
          <p:cNvSpPr txBox="1">
            <a:spLocks noGrp="1"/>
          </p:cNvSpPr>
          <p:nvPr>
            <p:ph type="body" idx="1"/>
          </p:nvPr>
        </p:nvSpPr>
        <p:spPr>
          <a:xfrm>
            <a:off x="511575" y="405700"/>
            <a:ext cx="10838400" cy="2189718"/>
          </a:xfrm>
          <a:prstGeom prst="rect">
            <a:avLst/>
          </a:prstGeom>
        </p:spPr>
        <p:txBody>
          <a:bodyPr spcFirstLastPara="1" wrap="square" lIns="91425" tIns="45700" rIns="91425" bIns="45700" anchor="t" anchorCtr="0">
            <a:normAutofit/>
          </a:bodyPr>
          <a:lstStyle/>
          <a:p>
            <a:pPr marL="114300" indent="0">
              <a:buNone/>
            </a:pPr>
            <a:r>
              <a:rPr lang="it-IT" sz="1800" b="1" dirty="0"/>
              <a:t>3. </a:t>
            </a:r>
            <a:r>
              <a:rPr lang="mk-MK" sz="1800" b="1" dirty="0"/>
              <a:t>Значење на перцептивните вештини</a:t>
            </a:r>
            <a:endParaRPr lang="en-US" sz="1800" dirty="0"/>
          </a:p>
          <a:p>
            <a:pPr marL="0" lvl="0" indent="0" algn="just" rtl="0">
              <a:lnSpc>
                <a:spcPct val="100000"/>
              </a:lnSpc>
              <a:spcBef>
                <a:spcPts val="0"/>
              </a:spcBef>
              <a:spcAft>
                <a:spcPts val="0"/>
              </a:spcAft>
              <a:buClr>
                <a:schemeClr val="dk1"/>
              </a:buClr>
              <a:buSzPts val="1100"/>
              <a:buFont typeface="Arial"/>
              <a:buNone/>
            </a:pPr>
            <a:endParaRPr sz="2242" b="1" dirty="0">
              <a:solidFill>
                <a:srgbClr val="212529"/>
              </a:solidFill>
              <a:highlight>
                <a:srgbClr val="FFFFFF"/>
              </a:highlight>
              <a:latin typeface="Roboto"/>
              <a:ea typeface="Roboto"/>
              <a:cs typeface="Roboto"/>
              <a:sym typeface="Roboto"/>
            </a:endParaRPr>
          </a:p>
          <a:p>
            <a:pPr algn="just"/>
            <a:r>
              <a:rPr lang="mk-MK" sz="1600" dirty="0"/>
              <a:t>Одвојте момент да размислите за сите работи што ги перцепирате на дневна основа. Во секој момент, може да видите познати предмети во вашето опкружување, да почувствувате допир на предмети и луѓе на вашата кожа, да почувствувате мирис на домашно зготвен оброк и да слушнете звук на музика што свири во станот од соседството. Сите овие работи помагаат при формирање на свесно искуство и дозволуваат да комуникација и интеракција со луѓето и предметите од околината</a:t>
            </a:r>
            <a:r>
              <a:rPr lang="mk-MK" sz="1600" dirty="0" smtClean="0"/>
              <a:t>.</a:t>
            </a:r>
            <a:endParaRPr lang="en-US" sz="1600" dirty="0"/>
          </a:p>
        </p:txBody>
      </p:sp>
      <p:pic>
        <p:nvPicPr>
          <p:cNvPr id="188" name="Google Shape;188;g1088c6376ed_0_6"/>
          <p:cNvPicPr preferRelativeResize="0"/>
          <p:nvPr/>
        </p:nvPicPr>
        <p:blipFill>
          <a:blip r:embed="rId3">
            <a:alphaModFix/>
          </a:blip>
          <a:stretch>
            <a:fillRect/>
          </a:stretch>
        </p:blipFill>
        <p:spPr>
          <a:xfrm>
            <a:off x="4422500" y="2595417"/>
            <a:ext cx="6927475" cy="3177309"/>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643f517a4_0_47"/>
          <p:cNvSpPr txBox="1">
            <a:spLocks noGrp="1"/>
          </p:cNvSpPr>
          <p:nvPr>
            <p:ph type="title"/>
          </p:nvPr>
        </p:nvSpPr>
        <p:spPr>
          <a:xfrm>
            <a:off x="475649" y="319800"/>
            <a:ext cx="5657295" cy="767700"/>
          </a:xfrm>
          <a:prstGeom prst="rect">
            <a:avLst/>
          </a:prstGeom>
        </p:spPr>
        <p:txBody>
          <a:bodyPr spcFirstLastPara="1" wrap="square" lIns="91425" tIns="45700" rIns="91425" bIns="45700" anchor="ctr" anchorCtr="0">
            <a:noAutofit/>
          </a:bodyPr>
          <a:lstStyle/>
          <a:p>
            <a:r>
              <a:rPr lang="it-IT" sz="2000" b="1" dirty="0"/>
              <a:t>4. </a:t>
            </a:r>
            <a:r>
              <a:rPr lang="mk-MK" sz="2000" b="1" dirty="0"/>
              <a:t>Како да се подобрат перцептивните вештини?</a:t>
            </a:r>
            <a:endParaRPr lang="en-US" sz="2000" dirty="0"/>
          </a:p>
        </p:txBody>
      </p:sp>
      <p:sp>
        <p:nvSpPr>
          <p:cNvPr id="195" name="Google Shape;195;g10643f517a4_0_47"/>
          <p:cNvSpPr txBox="1">
            <a:spLocks noGrp="1"/>
          </p:cNvSpPr>
          <p:nvPr>
            <p:ph type="body" idx="1"/>
          </p:nvPr>
        </p:nvSpPr>
        <p:spPr>
          <a:xfrm>
            <a:off x="475649" y="903487"/>
            <a:ext cx="5929200" cy="5620500"/>
          </a:xfrm>
          <a:prstGeom prst="rect">
            <a:avLst/>
          </a:prstGeom>
        </p:spPr>
        <p:txBody>
          <a:bodyPr spcFirstLastPara="1" wrap="square" lIns="91425" tIns="45700" rIns="91425" bIns="45700" anchor="t" anchorCtr="0">
            <a:noAutofit/>
          </a:bodyPr>
          <a:lstStyle/>
          <a:p>
            <a:pPr marL="114300" indent="0" algn="just">
              <a:buNone/>
            </a:pPr>
            <a:r>
              <a:rPr lang="it-IT" sz="1600" b="1" dirty="0"/>
              <a:t>4.1 </a:t>
            </a:r>
            <a:r>
              <a:rPr lang="mk-MK" sz="1600" b="1" dirty="0"/>
              <a:t>Користење на различни перцептивни стратегии</a:t>
            </a:r>
            <a:endParaRPr lang="en-US" sz="1600" dirty="0"/>
          </a:p>
          <a:p>
            <a:pPr algn="just"/>
            <a:r>
              <a:rPr lang="mk-MK" sz="1400" dirty="0"/>
              <a:t>Оваа важна когнитивна способност е неопходна за нашето секојдневие, и според тоа, возможно е да се истренира и да се подобри перцепцијата со помош на когнитивни стимули и со употреба на различни стратегии</a:t>
            </a:r>
            <a:r>
              <a:rPr lang="mk-MK" sz="1400" dirty="0" smtClean="0"/>
              <a:t>:</a:t>
            </a:r>
            <a:endParaRPr lang="en-US" sz="1400" dirty="0"/>
          </a:p>
          <a:p>
            <a:pPr algn="just"/>
            <a:r>
              <a:rPr lang="mk-MK" sz="1400" dirty="0"/>
              <a:t>- </a:t>
            </a:r>
            <a:r>
              <a:rPr lang="mk-MK" sz="1400" b="1" dirty="0"/>
              <a:t>Прецизно спознавање на себе си</a:t>
            </a:r>
            <a:endParaRPr lang="en-US" sz="1400" dirty="0"/>
          </a:p>
          <a:p>
            <a:pPr algn="just"/>
            <a:r>
              <a:rPr lang="mk-MK" sz="1400" dirty="0"/>
              <a:t>Еден од моќните начини да се намалат перцептивните нарушувања е да се спознае една индивидуа себе си. Индивидуата треба да биде свесена за своите вредности, верувања и предрасуди.</a:t>
            </a:r>
            <a:endParaRPr lang="en-US" sz="1400" dirty="0"/>
          </a:p>
          <a:p>
            <a:pPr algn="just"/>
            <a:r>
              <a:rPr lang="mk-MK" sz="1400" dirty="0"/>
              <a:t>Колку попрецизно оваа индивидуа се разбира себеси, толку попрецизно ќе може да ги согледа другите околу себе.</a:t>
            </a:r>
            <a:endParaRPr lang="en-US" sz="1400" dirty="0"/>
          </a:p>
          <a:p>
            <a:pPr algn="just"/>
            <a:r>
              <a:rPr lang="it-IT" sz="1400" dirty="0"/>
              <a:t>-</a:t>
            </a:r>
            <a:r>
              <a:rPr lang="it-IT" sz="1400" b="1" dirty="0"/>
              <a:t> Емпатија </a:t>
            </a:r>
            <a:endParaRPr lang="en-US" sz="1400" dirty="0"/>
          </a:p>
          <a:p>
            <a:pPr algn="just"/>
            <a:r>
              <a:rPr lang="it-IT" sz="1400" dirty="0"/>
              <a:t>Емпатијата се однесува на способноста на една личност да ги разбере и да ги почувствува чувствата на другите. Емпатијата е природен феномен и се развива во поединецот сама по себе. Со емпатијата, може посоодветно да се согледа другиот поединец.</a:t>
            </a:r>
            <a:endParaRPr lang="en-US" sz="1400" dirty="0"/>
          </a:p>
          <a:p>
            <a:pPr algn="just"/>
            <a:r>
              <a:rPr lang="mk-MK" sz="1400" b="1" dirty="0"/>
              <a:t>-</a:t>
            </a:r>
            <a:r>
              <a:rPr lang="it-IT" sz="1400" b="1" dirty="0"/>
              <a:t> Позитивен став</a:t>
            </a:r>
            <a:endParaRPr lang="en-US" sz="1400" dirty="0"/>
          </a:p>
          <a:p>
            <a:pPr algn="just"/>
            <a:r>
              <a:rPr lang="it-IT" sz="1400" dirty="0"/>
              <a:t>Ставовите имаат силен и долготраен ефект врз перцепцијата. Ако индивидуата има негативен став кон некого или нешто, перцепцијата на таа индивидуа несомнено ќе биде искривена. Секогаш треба да се тежнее кон позитивен став и да не се дозволува лични предрасуди да навлезат и да ги попречуваат перцептивните моќи.</a:t>
            </a:r>
            <a:endParaRPr lang="en-US" sz="1400" dirty="0"/>
          </a:p>
          <a:p>
            <a:pPr marL="0" lvl="0" indent="0" algn="just" rtl="0">
              <a:lnSpc>
                <a:spcPct val="100000"/>
              </a:lnSpc>
              <a:spcBef>
                <a:spcPts val="0"/>
              </a:spcBef>
              <a:spcAft>
                <a:spcPts val="500"/>
              </a:spcAft>
              <a:buClr>
                <a:schemeClr val="dk1"/>
              </a:buClr>
              <a:buSzPts val="1100"/>
              <a:buFont typeface="Arial"/>
              <a:buNone/>
            </a:pPr>
            <a:r>
              <a:rPr lang="fr-FR" sz="1600" dirty="0" smtClean="0">
                <a:highlight>
                  <a:srgbClr val="FFFFFF"/>
                </a:highlight>
              </a:rPr>
              <a:t>.</a:t>
            </a:r>
            <a:r>
              <a:rPr lang="fr-FR" sz="1600" dirty="0">
                <a:highlight>
                  <a:srgbClr val="FFFFFF"/>
                </a:highlight>
              </a:rPr>
              <a:t/>
            </a:r>
            <a:br>
              <a:rPr lang="fr-FR" sz="1600" dirty="0">
                <a:highlight>
                  <a:srgbClr val="FFFFFF"/>
                </a:highlight>
              </a:rPr>
            </a:br>
            <a:endParaRPr sz="1600" dirty="0"/>
          </a:p>
        </p:txBody>
      </p:sp>
      <p:pic>
        <p:nvPicPr>
          <p:cNvPr id="196" name="Google Shape;196;g10643f517a4_0_47"/>
          <p:cNvPicPr preferRelativeResize="0"/>
          <p:nvPr/>
        </p:nvPicPr>
        <p:blipFill>
          <a:blip r:embed="rId3">
            <a:alphaModFix/>
          </a:blip>
          <a:stretch>
            <a:fillRect/>
          </a:stretch>
        </p:blipFill>
        <p:spPr>
          <a:xfrm>
            <a:off x="7481450" y="1717350"/>
            <a:ext cx="4065175" cy="342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0643f517a4_0_54"/>
          <p:cNvSpPr txBox="1">
            <a:spLocks noGrp="1"/>
          </p:cNvSpPr>
          <p:nvPr>
            <p:ph type="body" idx="1"/>
          </p:nvPr>
        </p:nvSpPr>
        <p:spPr>
          <a:xfrm>
            <a:off x="516150" y="487550"/>
            <a:ext cx="11159700" cy="5289300"/>
          </a:xfrm>
          <a:prstGeom prst="rect">
            <a:avLst/>
          </a:prstGeom>
        </p:spPr>
        <p:txBody>
          <a:bodyPr spcFirstLastPara="1" wrap="square" lIns="91425" tIns="45700" rIns="91425" bIns="45700" anchor="t" anchorCtr="0">
            <a:normAutofit fontScale="47500" lnSpcReduction="20000"/>
          </a:bodyPr>
          <a:lstStyle/>
          <a:p>
            <a:r>
              <a:rPr lang="it-IT" dirty="0"/>
              <a:t>Ставовите имаат силен и долготраен ефект врз перцепцијата. Ако индивидуата има негативен став кон некого или нешто, перцепцијата на таа индивидуа несомнено ќе биде искривена. Секогаш треба да се тежнее кон позитивен став и да не се дозволува лични предрасуди да навлезат и да ги попречуваат перцептивните моќи.</a:t>
            </a:r>
            <a:endParaRPr lang="en-US" dirty="0"/>
          </a:p>
          <a:p>
            <a:r>
              <a:rPr lang="mk-MK" dirty="0"/>
              <a:t>- </a:t>
            </a:r>
            <a:r>
              <a:rPr lang="it-IT" b="1" dirty="0"/>
              <a:t>Одложување на  формирањето на впечаток</a:t>
            </a:r>
            <a:endParaRPr lang="en-US" dirty="0"/>
          </a:p>
          <a:p>
            <a:r>
              <a:rPr lang="it-IT" dirty="0"/>
              <a:t>Природна тенденција на секој човек е да формира впечаток за нешто или за некого многу брзо.Формираме впечаток за некого, само по еден или два одржани состаноци. Формирањето впечатоци и заклучоци со толку ограничени информации е многу погрешно. Многу подобра стратегија е да се одложи формирањето на впечаток додека не се соберат повеќе информации за поединецот и ситуацијата.</a:t>
            </a:r>
            <a:endParaRPr lang="en-US" dirty="0"/>
          </a:p>
          <a:p>
            <a:r>
              <a:rPr lang="mk-MK" dirty="0"/>
              <a:t>- </a:t>
            </a:r>
            <a:r>
              <a:rPr lang="mk-MK" b="1" dirty="0"/>
              <a:t>Отворено комуницирање</a:t>
            </a:r>
            <a:endParaRPr lang="en-US" dirty="0"/>
          </a:p>
          <a:p>
            <a:r>
              <a:rPr lang="mk-MK" dirty="0"/>
              <a:t>Голем дел од погрешната перцепција во една организација се јавува како резултат на несоодветна комуникација или еднонасочна комуникација. Треба да се внимава, пораката да стигне до вистинската личност, во вистинско време и на вистински начин. Правилниот пренос на информации проследен со соодветна повратна информација може да придонесе кон намалување на перцептивните нарушувања.</a:t>
            </a:r>
            <a:endParaRPr lang="en-US" dirty="0"/>
          </a:p>
          <a:p>
            <a:r>
              <a:rPr lang="it-IT" b="1" dirty="0"/>
              <a:t>- Споредување на нечија перцепција со перцепција на другите</a:t>
            </a:r>
            <a:endParaRPr lang="en-US" dirty="0"/>
          </a:p>
          <a:p>
            <a:r>
              <a:rPr lang="it-IT" dirty="0"/>
              <a:t>Друга корисна стратегија за намалување на перцептивните грешки е да се спореди сопствената перцепција со перцепцијата на другата личност за истиот предмет. Со споделување на различни перцепциите се добиваат различни гледишта и потенцијално се добива многу подобро разбирање за една ситуацијата или за предмет.</a:t>
            </a:r>
            <a:endParaRPr lang="en-US" dirty="0"/>
          </a:p>
          <a:p>
            <a:r>
              <a:rPr lang="mk-MK" dirty="0"/>
              <a:t>- </a:t>
            </a:r>
            <a:r>
              <a:rPr lang="mk-MK" b="1" dirty="0"/>
              <a:t>Воведување на програми за управување со различности</a:t>
            </a:r>
            <a:endParaRPr lang="en-US" dirty="0"/>
          </a:p>
          <a:p>
            <a:r>
              <a:rPr lang="mk-MK" dirty="0"/>
              <a:t>Кога станува збор за денешните организации, може да се каже дека тие се многу разновидни и хетерогени. Работната сила е прилично разновидна, со јазични разлики, верски разлики и културни разлики. Поради ова, се јавуваат тешкотии вработените да работат ефективно заедно.</a:t>
            </a:r>
            <a:endParaRPr lang="en-US" dirty="0"/>
          </a:p>
          <a:p>
            <a:r>
              <a:rPr lang="mk-MK" dirty="0"/>
              <a:t>За таа цел, важна стратегија е имплементацијата на програми за обука, коишто можат да помогнат во размената  на различностите од една страна, и да им помогнат на учесниците да се запознаат едни со други, како и да им се обезбеди простор да се мешаат еден со друг, врз основа на различното потекло.</a:t>
            </a:r>
            <a:endParaRPr lang="en-US" dirty="0"/>
          </a:p>
          <a:p>
            <a:r>
              <a:rPr lang="mk-MK" dirty="0"/>
              <a:t>Индивидуата може да научи да ја подобрувате својата перцепцијата ако активно ја преиспитувате точноста на своуте перцепции, ако бара повеќе информации за да ги потврди своите перцепциите, ако разговара со луѓето за кои ги формирира перцепциите. Со ова, индивидуата сфаќате дека перцепциите на луѓето треба се менуваат со текот на времето и вербално ги проверува перцепциите пред да реагира за истите.</a:t>
            </a:r>
            <a:endParaRPr lang="en-US" dirty="0"/>
          </a:p>
        </p:txBody>
      </p:sp>
      <p:pic>
        <p:nvPicPr>
          <p:cNvPr id="203" name="Google Shape;203;g10643f517a4_0_54"/>
          <p:cNvPicPr preferRelativeResize="0"/>
          <p:nvPr/>
        </p:nvPicPr>
        <p:blipFill>
          <a:blip r:embed="rId3">
            <a:alphaModFix/>
          </a:blip>
          <a:stretch>
            <a:fillRect/>
          </a:stretch>
        </p:blipFill>
        <p:spPr>
          <a:xfrm>
            <a:off x="4577133" y="5421746"/>
            <a:ext cx="2636468" cy="1268770"/>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088c6376ed_0_12"/>
          <p:cNvSpPr txBox="1">
            <a:spLocks noGrp="1"/>
          </p:cNvSpPr>
          <p:nvPr>
            <p:ph type="body" idx="1"/>
          </p:nvPr>
        </p:nvSpPr>
        <p:spPr>
          <a:xfrm>
            <a:off x="516150" y="661564"/>
            <a:ext cx="11159700" cy="5512500"/>
          </a:xfrm>
          <a:prstGeom prst="rect">
            <a:avLst/>
          </a:prstGeom>
        </p:spPr>
        <p:txBody>
          <a:bodyPr spcFirstLastPara="1" wrap="square" lIns="91425" tIns="45700" rIns="91425" bIns="45700" anchor="t" anchorCtr="0">
            <a:normAutofit/>
          </a:bodyPr>
          <a:lstStyle/>
          <a:p>
            <a:pPr marL="114300" indent="0">
              <a:buNone/>
            </a:pPr>
            <a:r>
              <a:rPr lang="it-IT" sz="1800" b="1" dirty="0"/>
              <a:t>4.2 </a:t>
            </a:r>
            <a:r>
              <a:rPr lang="mk-MK" sz="1800" b="1" dirty="0"/>
              <a:t>Совети и трикови за подобрување на перцептивните </a:t>
            </a:r>
            <a:r>
              <a:rPr lang="mk-MK" sz="1800" b="1" dirty="0" smtClean="0"/>
              <a:t>вештини</a:t>
            </a:r>
            <a:endParaRPr lang="en-US" sz="1800" b="1" dirty="0" smtClean="0"/>
          </a:p>
          <a:p>
            <a:pPr marL="114300" indent="0">
              <a:buNone/>
            </a:pPr>
            <a:endParaRPr sz="1800" b="1" dirty="0">
              <a:solidFill>
                <a:srgbClr val="212121"/>
              </a:solidFill>
              <a:highlight>
                <a:srgbClr val="FFFFFF"/>
              </a:highlight>
            </a:endParaRPr>
          </a:p>
          <a:p>
            <a:pPr marL="114300" indent="0">
              <a:buNone/>
            </a:pPr>
            <a:r>
              <a:rPr lang="en-US" sz="1700" b="1" dirty="0"/>
              <a:t>“</a:t>
            </a:r>
            <a:r>
              <a:rPr lang="mk-MK" sz="1700" b="1" dirty="0"/>
              <a:t>Размисли два пати</a:t>
            </a:r>
            <a:r>
              <a:rPr lang="en-US" sz="1700" b="1" dirty="0"/>
              <a:t>”</a:t>
            </a:r>
          </a:p>
          <a:p>
            <a:pPr marL="114300" indent="0">
              <a:buNone/>
            </a:pPr>
            <a:r>
              <a:rPr lang="mk-MK" sz="1700" dirty="0"/>
              <a:t>Размислете за тоа колку пати не сте забележале нешто околу себе затоа што вашето внимание било насочено на друго место. Ако некој би ви го посочил нештото, дали би биле изненадени бидејќи не сте го забележале порано</a:t>
            </a:r>
            <a:r>
              <a:rPr lang="mk-MK" sz="1700" dirty="0" smtClean="0"/>
              <a:t>?</a:t>
            </a:r>
            <a:endParaRPr lang="en-US" sz="1700" dirty="0" smtClean="0"/>
          </a:p>
          <a:p>
            <a:pPr marL="114300" indent="0">
              <a:buNone/>
            </a:pPr>
            <a:endParaRPr lang="en-US" sz="1700" dirty="0"/>
          </a:p>
          <a:p>
            <a:r>
              <a:rPr lang="mk-MK" sz="1600" dirty="0"/>
              <a:t>Постојат неколку начини, коишто помагаат за подобра перцепција на светот околу себе – или во најмала рака, помагаат да се задржи фокусот на важните нешта:</a:t>
            </a:r>
            <a:endParaRPr lang="en-US" sz="1600" dirty="0"/>
          </a:p>
          <a:p>
            <a:r>
              <a:rPr lang="mk-MK" sz="1600" b="1" dirty="0"/>
              <a:t>Посветете внимание.</a:t>
            </a:r>
            <a:r>
              <a:rPr lang="mk-MK" sz="1600" dirty="0"/>
              <a:t> Перцепцијата бара да се посвети внимание на светот којшто не опкружува. Ова може да вклучува сè што може да се види, допре, вкуси, мирисане или слушне. Перцепцијата вклучува и чувство за проприоцепција, односно спознавање на движења, како што се движењата на рацете и нозете или промената на положбата на телото во однос на предметите во околината.</a:t>
            </a:r>
            <a:endParaRPr lang="en-US" sz="1600" dirty="0"/>
          </a:p>
          <a:p>
            <a:r>
              <a:rPr lang="mk-MK" sz="1600" b="1" dirty="0"/>
              <a:t>Дајте му значење на она што го гледате.</a:t>
            </a:r>
            <a:r>
              <a:rPr lang="mk-MK" sz="1600" dirty="0"/>
              <a:t> Фазата на препознавање е суштински дел од перцепцијата бидејќи  овозможува да се разбере светот што не опкружува. Со поделба на предмети во значајни категории, индивидуата е способа да разбере и соодветно да реагира.</a:t>
            </a:r>
            <a:endParaRPr lang="en-US" sz="1600" dirty="0"/>
          </a:p>
          <a:p>
            <a:r>
              <a:rPr lang="mk-MK" sz="1600" b="1" dirty="0"/>
              <a:t>Преземете акција.</a:t>
            </a:r>
            <a:r>
              <a:rPr lang="mk-MK" sz="1600" dirty="0"/>
              <a:t> Последниот чекор од перцептивниот процес вклучува некаков вид на акција, како одговор на стимулот од околината. Ова може да вклучува различни дејства, како што е вртење на главата за да се погледне поблиску или вртење на другата страна за да погледнете нешто друго.</a:t>
            </a:r>
            <a:endParaRPr sz="1600" b="1" dirty="0">
              <a:highlight>
                <a:srgbClr val="FFFFFF"/>
              </a:highlight>
            </a:endParaRPr>
          </a:p>
        </p:txBody>
      </p:sp>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643f517a4_0_61"/>
          <p:cNvSpPr txBox="1">
            <a:spLocks noGrp="1"/>
          </p:cNvSpPr>
          <p:nvPr>
            <p:ph type="title"/>
          </p:nvPr>
        </p:nvSpPr>
        <p:spPr>
          <a:xfrm>
            <a:off x="5080514" y="254314"/>
            <a:ext cx="2183100" cy="61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mk-MK" sz="3400" b="1" dirty="0" smtClean="0"/>
              <a:t>Заклучок</a:t>
            </a:r>
            <a:endParaRPr sz="3400" b="1" dirty="0"/>
          </a:p>
        </p:txBody>
      </p:sp>
      <p:sp>
        <p:nvSpPr>
          <p:cNvPr id="217" name="Google Shape;217;g10643f517a4_0_61"/>
          <p:cNvSpPr txBox="1">
            <a:spLocks noGrp="1"/>
          </p:cNvSpPr>
          <p:nvPr>
            <p:ph type="body" idx="1"/>
          </p:nvPr>
        </p:nvSpPr>
        <p:spPr>
          <a:xfrm>
            <a:off x="514230" y="985546"/>
            <a:ext cx="10914000" cy="5710818"/>
          </a:xfrm>
          <a:prstGeom prst="rect">
            <a:avLst/>
          </a:prstGeom>
        </p:spPr>
        <p:txBody>
          <a:bodyPr spcFirstLastPara="1" wrap="square" lIns="91425" tIns="45700" rIns="91425" bIns="45700" anchor="t" anchorCtr="0">
            <a:noAutofit/>
          </a:bodyPr>
          <a:lstStyle/>
          <a:p>
            <a:pPr marL="114300" indent="0" algn="just">
              <a:buNone/>
            </a:pPr>
            <a:r>
              <a:rPr lang="mk-MK" sz="1600" dirty="0"/>
              <a:t>Перцепцијата ги вклучува сите оние процеси со кои поединецот добива информации за неговата околина - гледање, слушање, чувство, вкусување и мирис. Проучувањето на овие перцептивни процеси покажува дека нивното функционирање е под влијание на трите видови на променливи - предметите или настаните што се перципираат, средината во која се перцепира и поединецот што ја врши перцепцијата.</a:t>
            </a:r>
            <a:endParaRPr lang="en-US" sz="1600" dirty="0"/>
          </a:p>
          <a:p>
            <a:pPr marL="0" lvl="0" indent="0" algn="just" rtl="0">
              <a:lnSpc>
                <a:spcPct val="100000"/>
              </a:lnSpc>
              <a:spcBef>
                <a:spcPts val="0"/>
              </a:spcBef>
              <a:spcAft>
                <a:spcPts val="0"/>
              </a:spcAft>
              <a:buClr>
                <a:schemeClr val="dk1"/>
              </a:buClr>
              <a:buSzPts val="1100"/>
              <a:buFont typeface="Arial"/>
              <a:buNone/>
            </a:pPr>
            <a:endParaRPr sz="1600" dirty="0"/>
          </a:p>
          <a:p>
            <a:pPr marL="0" lvl="0" indent="0" algn="just">
              <a:lnSpc>
                <a:spcPct val="100000"/>
              </a:lnSpc>
              <a:spcBef>
                <a:spcPts val="0"/>
              </a:spcBef>
              <a:buSzPts val="1100"/>
              <a:buNone/>
            </a:pPr>
            <a:r>
              <a:rPr lang="mk-MK" sz="1600" dirty="0"/>
              <a:t>Едноставно објаснето, може да се каже дека перцепцијата е чин на гледање на она што треба да се види. Но, она што се гледа е под влијание на лицето што перцепира, предметот и неговата околина. Значењето на перцепцијата ги нагласува сите овие три точки. </a:t>
            </a:r>
            <a:endParaRPr lang="en-US" sz="1600" dirty="0"/>
          </a:p>
          <a:p>
            <a:pPr marL="0" lvl="0" indent="0" algn="just">
              <a:lnSpc>
                <a:spcPct val="100000"/>
              </a:lnSpc>
              <a:spcBef>
                <a:spcPts val="0"/>
              </a:spcBef>
              <a:buSzPts val="1100"/>
              <a:buNone/>
            </a:pPr>
            <a:endParaRPr sz="1600" dirty="0">
              <a:sym typeface="Georgia"/>
            </a:endParaRPr>
          </a:p>
          <a:p>
            <a:pPr marL="114300" indent="0">
              <a:buNone/>
            </a:pPr>
            <a:r>
              <a:rPr lang="mk-MK" sz="1600" dirty="0"/>
              <a:t>Перцепцијата вклучува пет сетила; допир, вид, звук, мирис и вкус. Перцепцијата го вклучува и она што е познато како проприоцепција, збир на сетила што ја вклучува способноста да се детектираат промени во положбата и движењата на телото.</a:t>
            </a:r>
            <a:endParaRPr lang="en-US" sz="1600" dirty="0"/>
          </a:p>
          <a:p>
            <a:pPr marL="114300" indent="0">
              <a:buNone/>
            </a:pPr>
            <a:r>
              <a:rPr lang="mk-MK" sz="1600" dirty="0"/>
              <a:t>Постојат 5 различни типови на перцепција: визуелна, аудитивна, миризлива, тактилна, вкусна. Социјалната перцепција е исто така многу важен тип на перцепција, којашто вклучува многу процеси, комбинација на различни типови на перцепција, дејства/реакции, сетила насочени кон успешна интеракција и градење социјални односи со другите луѓе во социјалната средина.</a:t>
            </a:r>
            <a:endParaRPr lang="en-US" sz="1600" dirty="0"/>
          </a:p>
          <a:p>
            <a:pPr marL="114300" indent="0">
              <a:buNone/>
            </a:pPr>
            <a:r>
              <a:rPr lang="mk-MK" sz="1600" dirty="0"/>
              <a:t>Индивидуата може да научи да ја подобрува својата перцепцијата: ако активно ја преиспитува точноста на своите перцепции, ако бара повеќе информации за да ги потврди своите перцепции, ако разговара со луѓето за кои ги формира перцепциите, ако сфаќа дека перцепциите на луѓето треба да се менуваат со текот на времето и вербално ги проверува перцепциите пред да реагира.</a:t>
            </a:r>
            <a:endParaRPr lang="en-US" sz="1600" dirty="0"/>
          </a:p>
          <a:p>
            <a:pPr marL="114300" indent="0">
              <a:buNone/>
            </a:pPr>
            <a:r>
              <a:rPr lang="mk-MK" sz="1600" dirty="0"/>
              <a:t>Перцепцијата е процес преку кој информациите од надворешната средина се избираат, примаат, организираат и интерпретираат за да добијат свое значење. Овој внес на значајни информации резултира со одлуки и акции.</a:t>
            </a:r>
            <a:endParaRP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223" name="Google Shape;223;p5"/>
          <p:cNvGrpSpPr/>
          <p:nvPr/>
        </p:nvGrpSpPr>
        <p:grpSpPr>
          <a:xfrm>
            <a:off x="756206" y="2457229"/>
            <a:ext cx="4839449" cy="1609362"/>
            <a:chOff x="2700401" y="2189779"/>
            <a:chExt cx="4839449" cy="1609362"/>
          </a:xfrm>
        </p:grpSpPr>
        <p:sp>
          <p:nvSpPr>
            <p:cNvPr id="224" name="Google Shape;224;p5"/>
            <p:cNvSpPr txBox="1"/>
            <p:nvPr/>
          </p:nvSpPr>
          <p:spPr>
            <a:xfrm>
              <a:off x="3377078" y="3258408"/>
              <a:ext cx="4162772" cy="44809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mk-MK" sz="1800" b="0" i="0" u="none" strike="noStrike" cap="none" dirty="0" smtClean="0">
                  <a:solidFill>
                    <a:srgbClr val="000000"/>
                  </a:solidFill>
                  <a:latin typeface="Calibri"/>
                  <a:ea typeface="Calibri"/>
                  <a:cs typeface="Calibri"/>
                  <a:sym typeface="Calibri"/>
                </a:rPr>
                <a:t>Посетете ја нашата бев страна и ихграјте ги мини игрите </a:t>
              </a:r>
              <a:r>
                <a:rPr lang="fr-FR" sz="1800" b="0" i="0" u="sng" strike="noStrike" cap="none" dirty="0" smtClean="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fr-FR" sz="1800" b="0" i="0" u="sng" strike="noStrike" cap="none" dirty="0">
                  <a:solidFill>
                    <a:srgbClr val="00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://diskproject.eu/</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dirty="0">
                <a:solidFill>
                  <a:srgbClr val="000000"/>
                </a:solidFill>
                <a:latin typeface="Calibri"/>
                <a:ea typeface="Calibri"/>
                <a:cs typeface="Calibri"/>
                <a:sym typeface="Calibri"/>
              </a:endParaRPr>
            </a:p>
          </p:txBody>
        </p:sp>
        <p:sp>
          <p:nvSpPr>
            <p:cNvPr id="225" name="Google Shape;225;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6" name="Google Shape;226;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227" name="Google Shape;227;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8" name="Google Shape;228;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229" name="Google Shape;229;p5"/>
          <p:cNvSpPr txBox="1"/>
          <p:nvPr/>
        </p:nvSpPr>
        <p:spPr>
          <a:xfrm>
            <a:off x="2329046" y="254303"/>
            <a:ext cx="7975500" cy="126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mk-MK" sz="2800" b="1" i="0" u="none" strike="noStrike" cap="none" dirty="0" smtClean="0">
                <a:solidFill>
                  <a:srgbClr val="046EAE"/>
                </a:solidFill>
                <a:latin typeface="Calibri"/>
                <a:ea typeface="Calibri"/>
                <a:cs typeface="Calibri"/>
                <a:sym typeface="Calibri"/>
              </a:rPr>
              <a:t>Стигнавте до крајот на овој курс</a:t>
            </a:r>
            <a:r>
              <a:rPr lang="fr-FR" sz="2800" b="1" i="0" u="none" strike="noStrike" cap="none" dirty="0" smtClean="0">
                <a:solidFill>
                  <a:srgbClr val="046EAE"/>
                </a:solidFill>
                <a:latin typeface="Calibri"/>
                <a:ea typeface="Calibri"/>
                <a:cs typeface="Calibri"/>
                <a:sym typeface="Calibri"/>
              </a:rPr>
              <a:t>, </a:t>
            </a:r>
            <a:r>
              <a:rPr lang="mk-MK" sz="2800" b="1" i="0" u="none" strike="noStrike" cap="none" dirty="0" smtClean="0">
                <a:solidFill>
                  <a:srgbClr val="046EAE"/>
                </a:solidFill>
                <a:latin typeface="Calibri"/>
                <a:ea typeface="Calibri"/>
                <a:cs typeface="Calibri"/>
                <a:sym typeface="Calibri"/>
              </a:rPr>
              <a:t>честитки</a:t>
            </a:r>
            <a:r>
              <a:rPr lang="fr-FR" sz="2800" b="1" i="0" u="none" strike="noStrike" cap="none" dirty="0" smtClean="0">
                <a:solidFill>
                  <a:srgbClr val="046EAE"/>
                </a:solidFill>
                <a:latin typeface="Calibri"/>
                <a:ea typeface="Calibri"/>
                <a:cs typeface="Calibri"/>
                <a:sym typeface="Calibri"/>
              </a:rPr>
              <a:t>!</a:t>
            </a:r>
            <a:r>
              <a:rPr lang="fr-FR" sz="2800" b="1" i="0" u="none" strike="noStrike" cap="none" dirty="0">
                <a:solidFill>
                  <a:srgbClr val="00B84F"/>
                </a:solidFill>
                <a:latin typeface="Calibri"/>
                <a:ea typeface="Calibri"/>
                <a:cs typeface="Calibri"/>
                <a:sym typeface="Calibri"/>
              </a:rPr>
              <a:t/>
            </a:r>
            <a:br>
              <a:rPr lang="fr-FR" sz="2800" b="1" i="0" u="none" strike="noStrike" cap="none" dirty="0">
                <a:solidFill>
                  <a:srgbClr val="00B84F"/>
                </a:solidFill>
                <a:latin typeface="Calibri"/>
                <a:ea typeface="Calibri"/>
                <a:cs typeface="Calibri"/>
                <a:sym typeface="Calibri"/>
              </a:rPr>
            </a:br>
            <a:endParaRPr sz="2800" b="1" i="0" u="none" strike="noStrike" cap="none" dirty="0">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mk-MK" sz="2000" b="1" dirty="0" smtClean="0">
                <a:solidFill>
                  <a:schemeClr val="dk1"/>
                </a:solidFill>
                <a:latin typeface="Calibri"/>
                <a:ea typeface="Calibri"/>
                <a:cs typeface="Calibri"/>
                <a:sym typeface="Calibri"/>
              </a:rPr>
              <a:t>Да останеме во контакт</a:t>
            </a:r>
            <a:r>
              <a:rPr lang="fr-FR" sz="2000" b="1" i="0" u="none" strike="noStrike" cap="none" dirty="0" smtClean="0">
                <a:solidFill>
                  <a:schemeClr val="dk1"/>
                </a:solidFill>
                <a:latin typeface="Calibri"/>
                <a:ea typeface="Calibri"/>
                <a:cs typeface="Calibri"/>
                <a:sym typeface="Calibri"/>
              </a:rPr>
              <a:t>!</a:t>
            </a:r>
            <a:endParaRPr sz="3200" b="1" i="0" u="none" strike="noStrike" cap="none" dirty="0">
              <a:solidFill>
                <a:srgbClr val="00B84F"/>
              </a:solidFill>
              <a:latin typeface="Calibri"/>
              <a:ea typeface="Calibri"/>
              <a:cs typeface="Calibri"/>
              <a:sym typeface="Calibri"/>
            </a:endParaRPr>
          </a:p>
        </p:txBody>
      </p:sp>
      <p:pic>
        <p:nvPicPr>
          <p:cNvPr id="230" name="Google Shape;230;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232" name="Google Shape;232;p5"/>
          <p:cNvSpPr txBox="1"/>
          <p:nvPr/>
        </p:nvSpPr>
        <p:spPr>
          <a:xfrm>
            <a:off x="1432883" y="2552021"/>
            <a:ext cx="5605226"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mk-MK" sz="1800" b="0" i="0" u="none" strike="noStrike" cap="none" dirty="0" smtClean="0">
                <a:solidFill>
                  <a:schemeClr val="dk1"/>
                </a:solidFill>
                <a:latin typeface="Calibri"/>
                <a:ea typeface="Calibri"/>
                <a:cs typeface="Calibri"/>
                <a:sym typeface="Calibri"/>
              </a:rPr>
              <a:t>Испратете ни е-маил</a:t>
            </a:r>
            <a:r>
              <a:rPr lang="fr-FR" sz="1800" b="0" i="0" u="none" strike="noStrike" cap="none" dirty="0" smtClean="0">
                <a:solidFill>
                  <a:schemeClr val="dk1"/>
                </a:solidFill>
                <a:latin typeface="Calibri"/>
                <a:ea typeface="Calibri"/>
                <a:cs typeface="Calibri"/>
                <a:sym typeface="Calibri"/>
              </a:rPr>
              <a:t>: </a:t>
            </a:r>
            <a:r>
              <a:rPr lang="fr-FR" sz="1800" b="0" i="0" u="sng" strike="noStrike" cap="none" dirty="0">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disk-project@googlegroups.com</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
        <p:nvSpPr>
          <p:cNvPr id="1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3"/>
          <p:cNvPicPr preferRelativeResize="0"/>
          <p:nvPr/>
        </p:nvPicPr>
        <p:blipFill rotWithShape="1">
          <a:blip r:embed="rId4">
            <a:alphaModFix/>
          </a:blip>
          <a:srcRect l="26346" t="4798"/>
          <a:stretch/>
        </p:blipFill>
        <p:spPr>
          <a:xfrm>
            <a:off x="8999220" y="5978128"/>
            <a:ext cx="3017520" cy="853440"/>
          </a:xfrm>
          <a:prstGeom prst="rect">
            <a:avLst/>
          </a:prstGeom>
          <a:noFill/>
          <a:ln>
            <a:noFill/>
          </a:ln>
        </p:spPr>
      </p:pic>
      <p:sp>
        <p:nvSpPr>
          <p:cNvPr id="100" name="Google Shape;100;p3"/>
          <p:cNvSpPr txBox="1"/>
          <p:nvPr/>
        </p:nvSpPr>
        <p:spPr>
          <a:xfrm>
            <a:off x="3951962" y="312214"/>
            <a:ext cx="5198400" cy="585000"/>
          </a:xfrm>
          <a:prstGeom prst="rect">
            <a:avLst/>
          </a:prstGeom>
          <a:noFill/>
          <a:ln>
            <a:noFill/>
          </a:ln>
        </p:spPr>
        <p:txBody>
          <a:bodyPr spcFirstLastPara="1" wrap="square" lIns="91425" tIns="45700" rIns="91425" bIns="45700" anchor="t" anchorCtr="0">
            <a:spAutoFit/>
          </a:bodyPr>
          <a:lstStyle/>
          <a:p>
            <a:pPr marL="1828800" lvl="0" indent="0" algn="just" rtl="0">
              <a:spcBef>
                <a:spcPts val="0"/>
              </a:spcBef>
              <a:spcAft>
                <a:spcPts val="0"/>
              </a:spcAft>
              <a:buClr>
                <a:schemeClr val="dk1"/>
              </a:buClr>
              <a:buSzPts val="1100"/>
              <a:buFont typeface="Arial"/>
              <a:buNone/>
            </a:pPr>
            <a:r>
              <a:rPr lang="mk-MK" sz="3200" b="1" dirty="0" smtClean="0">
                <a:solidFill>
                  <a:schemeClr val="dk1"/>
                </a:solidFill>
                <a:latin typeface="Calibri"/>
                <a:ea typeface="Calibri"/>
                <a:cs typeface="Calibri"/>
                <a:sym typeface="Calibri"/>
              </a:rPr>
              <a:t>Резиме</a:t>
            </a:r>
            <a:endParaRPr sz="3200" b="1" dirty="0">
              <a:solidFill>
                <a:schemeClr val="dk1"/>
              </a:solidFill>
              <a:latin typeface="Calibri"/>
              <a:ea typeface="Calibri"/>
              <a:cs typeface="Calibri"/>
              <a:sym typeface="Calibri"/>
            </a:endParaRPr>
          </a:p>
        </p:txBody>
      </p:sp>
      <p:sp>
        <p:nvSpPr>
          <p:cNvPr id="101" name="Google Shape;101;p3"/>
          <p:cNvSpPr txBox="1"/>
          <p:nvPr/>
        </p:nvSpPr>
        <p:spPr>
          <a:xfrm>
            <a:off x="1767500" y="1071025"/>
            <a:ext cx="9607200" cy="2031285"/>
          </a:xfrm>
          <a:prstGeom prst="rect">
            <a:avLst/>
          </a:prstGeom>
          <a:noFill/>
          <a:ln>
            <a:noFill/>
          </a:ln>
        </p:spPr>
        <p:txBody>
          <a:bodyPr spcFirstLastPara="1" wrap="square" lIns="91425" tIns="45700" rIns="91425" bIns="45700" anchor="t" anchorCtr="0">
            <a:spAutoFit/>
          </a:bodyPr>
          <a:lstStyle/>
          <a:p>
            <a:pPr algn="just"/>
            <a:r>
              <a:rPr lang="mk-MK" sz="1800" dirty="0">
                <a:latin typeface="Calibri" panose="020F0502020204030204" pitchFamily="34" charset="0"/>
                <a:cs typeface="Calibri" panose="020F0502020204030204" pitchFamily="34" charset="0"/>
              </a:rPr>
              <a:t>Перцепцијата влијае на начинот на којшто гледаме сè околу нас, но како всушност функционира? Што нè тера да ги гледаме работите на поинаков начин од другите? Како перцепцијата влијае на нашето однесување? Поврзувањето на перцепцијата со нашето секојдневие е поважно отколку што мислиме, начинот на кој го гледаме светот и сè околу нас има директно влијание врз нашите мисли, постапки и однесување. Перцепцијата ни помага да ги поврзуваме работите едни со други и да можеме да препознаваме ситуации, предмети и однесувања.</a:t>
            </a:r>
            <a:endParaRPr lang="en-US" sz="1800" dirty="0">
              <a:latin typeface="Calibri" panose="020F0502020204030204" pitchFamily="34" charset="0"/>
              <a:cs typeface="Calibri" panose="020F0502020204030204" pitchFamily="34" charset="0"/>
            </a:endParaRPr>
          </a:p>
        </p:txBody>
      </p:sp>
      <p:sp>
        <p:nvSpPr>
          <p:cNvPr id="102" name="Google Shape;102;p3"/>
          <p:cNvSpPr txBox="1"/>
          <p:nvPr/>
        </p:nvSpPr>
        <p:spPr>
          <a:xfrm>
            <a:off x="5251700" y="3102310"/>
            <a:ext cx="6123000" cy="2585283"/>
          </a:xfrm>
          <a:prstGeom prst="rect">
            <a:avLst/>
          </a:prstGeom>
          <a:noFill/>
          <a:ln>
            <a:noFill/>
          </a:ln>
        </p:spPr>
        <p:txBody>
          <a:bodyPr spcFirstLastPara="1" wrap="square" lIns="91425" tIns="45700" rIns="91425" bIns="45700" anchor="t" anchorCtr="0">
            <a:spAutoFit/>
          </a:bodyPr>
          <a:lstStyle/>
          <a:p>
            <a:pPr algn="just"/>
            <a:r>
              <a:rPr lang="mk-MK" sz="1800" dirty="0">
                <a:latin typeface="Calibri" panose="020F0502020204030204" pitchFamily="34" charset="0"/>
                <a:cs typeface="Calibri" panose="020F0502020204030204" pitchFamily="34" charset="0"/>
              </a:rPr>
              <a:t>Перцепцијата претставува процес преку кој информации од надворешната средина се избираат, примаат, организираат и интерпретираат за да имаат значење. Како резултат на овој внес на значајни информации се формираат одлуки и се превземаат постапки.</a:t>
            </a:r>
            <a:endParaRPr lang="en-US" sz="1800" dirty="0">
              <a:latin typeface="Calibri" panose="020F0502020204030204" pitchFamily="34" charset="0"/>
              <a:cs typeface="Calibri" panose="020F0502020204030204" pitchFamily="34" charset="0"/>
            </a:endParaRPr>
          </a:p>
          <a:p>
            <a:pPr algn="just"/>
            <a:r>
              <a:rPr lang="mk-MK" sz="1800" dirty="0">
                <a:latin typeface="Calibri" panose="020F0502020204030204" pitchFamily="34" charset="0"/>
                <a:cs typeface="Calibri" panose="020F0502020204030204" pitchFamily="34" charset="0"/>
              </a:rPr>
              <a:t>Накратко, перцепцијата е способност да се види, слушне или да стане свесен за нештата преку сетилата, а исто така, перцепцијата е и начин на кој нештата се земаат во предвид, разбираат или интерпретираат</a:t>
            </a:r>
            <a:r>
              <a:rPr lang="mk-MK" sz="1800" dirty="0" smtClean="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pic>
        <p:nvPicPr>
          <p:cNvPr id="103" name="Google Shape;103;p3"/>
          <p:cNvPicPr preferRelativeResize="0"/>
          <p:nvPr/>
        </p:nvPicPr>
        <p:blipFill rotWithShape="1">
          <a:blip r:embed="rId5">
            <a:alphaModFix/>
          </a:blip>
          <a:srcRect l="5302" t="7187" r="4672" b="4183"/>
          <a:stretch/>
        </p:blipFill>
        <p:spPr>
          <a:xfrm>
            <a:off x="1906288" y="3276121"/>
            <a:ext cx="2536403" cy="28845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09" name="Google Shape;10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0" name="Google Shape;110;p2"/>
          <p:cNvSpPr txBox="1"/>
          <p:nvPr/>
        </p:nvSpPr>
        <p:spPr>
          <a:xfrm>
            <a:off x="3800919" y="404812"/>
            <a:ext cx="5198400" cy="1077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fr-FR" sz="3200" b="1">
                <a:solidFill>
                  <a:schemeClr val="dk1"/>
                </a:solidFill>
                <a:latin typeface="Calibri"/>
                <a:ea typeface="Calibri"/>
                <a:cs typeface="Calibri"/>
                <a:sym typeface="Calibri"/>
              </a:rPr>
              <a:t>Description and objectives</a:t>
            </a:r>
            <a:endParaRPr sz="32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p:txBody>
      </p:sp>
      <p:sp>
        <p:nvSpPr>
          <p:cNvPr id="111" name="Google Shape;111;p2"/>
          <p:cNvSpPr txBox="1"/>
          <p:nvPr/>
        </p:nvSpPr>
        <p:spPr>
          <a:xfrm>
            <a:off x="593175" y="1552183"/>
            <a:ext cx="6760500" cy="5170606"/>
          </a:xfrm>
          <a:prstGeom prst="rect">
            <a:avLst/>
          </a:prstGeom>
          <a:noFill/>
          <a:ln>
            <a:noFill/>
          </a:ln>
        </p:spPr>
        <p:txBody>
          <a:bodyPr spcFirstLastPara="1" wrap="square" lIns="91425" tIns="45700" rIns="91425" bIns="45700" anchor="t" anchorCtr="0">
            <a:spAutoFit/>
          </a:bodyPr>
          <a:lstStyle/>
          <a:p>
            <a:pPr algn="just"/>
            <a:r>
              <a:rPr lang="mk-MK" dirty="0">
                <a:latin typeface="Calibri" panose="020F0502020204030204" pitchFamily="34" charset="0"/>
                <a:cs typeface="Calibri" panose="020F0502020204030204" pitchFamily="34" charset="0"/>
              </a:rPr>
              <a:t>Перцепцијата влијае на начинот на којшто гледаме сè околу нас, но како всушност функционира? Што нè тера да ги гледаме работите на поинаков начин од другите? Како перцепцијата влијае на нашето однесување? Поврзувањето на перцепцијата со нашето секојдневие е поважно отколку што мислиме, начинот на кој го гледаме светот и сè околу нас има директно влијание врз нашите мисли, постапки и однесување. Перцепцијата ни помага да ги поврзуваме работите едни со други и да можеме да препознаваме ситуации, предмети и однесувања.</a:t>
            </a:r>
            <a:endParaRPr lang="en-US" dirty="0">
              <a:latin typeface="Calibri" panose="020F0502020204030204" pitchFamily="34" charset="0"/>
              <a:cs typeface="Calibri" panose="020F0502020204030204" pitchFamily="34" charset="0"/>
            </a:endParaRPr>
          </a:p>
          <a:p>
            <a:pPr algn="just"/>
            <a:r>
              <a:rPr lang="mk-MK" dirty="0">
                <a:latin typeface="Calibri" panose="020F0502020204030204" pitchFamily="34" charset="0"/>
                <a:cs typeface="Calibri" panose="020F0502020204030204" pitchFamily="34" charset="0"/>
              </a:rPr>
              <a:t>Перцепцијата претставува процес преку кој информации од надворешната средина се избираат, примаат, организираат и интерпретираат за да имаат значење. Како резултат на овој внес на значајни информации се формираат одлуки и се превземаат постапки.</a:t>
            </a:r>
            <a:endParaRPr lang="en-US" dirty="0">
              <a:latin typeface="Calibri" panose="020F0502020204030204" pitchFamily="34" charset="0"/>
              <a:cs typeface="Calibri" panose="020F0502020204030204" pitchFamily="34" charset="0"/>
            </a:endParaRPr>
          </a:p>
          <a:p>
            <a:pPr algn="just"/>
            <a:r>
              <a:rPr lang="mk-MK" dirty="0">
                <a:latin typeface="Calibri" panose="020F0502020204030204" pitchFamily="34" charset="0"/>
                <a:cs typeface="Calibri" panose="020F0502020204030204" pitchFamily="34" charset="0"/>
              </a:rPr>
              <a:t>Накратко, перцепцијата е способност да се види, слушне или да стане свесен за нештата преку сетилата, а исто така, перцепцијата е и начин на кој нештата се земаат во предвид, разбираат или интерпретираат.</a:t>
            </a:r>
            <a:endParaRPr lang="en-US" dirty="0">
              <a:latin typeface="Calibri" panose="020F0502020204030204" pitchFamily="34" charset="0"/>
              <a:cs typeface="Calibri" panose="020F0502020204030204" pitchFamily="34" charset="0"/>
            </a:endParaRPr>
          </a:p>
          <a:p>
            <a:pPr marL="0" lvl="0" indent="0" algn="just" rtl="0">
              <a:spcBef>
                <a:spcPts val="0"/>
              </a:spcBef>
              <a:spcAft>
                <a:spcPts val="0"/>
              </a:spcAft>
              <a:buClr>
                <a:schemeClr val="dk1"/>
              </a:buClr>
              <a:buSzPts val="1100"/>
              <a:buFont typeface="Arial"/>
              <a:buNone/>
            </a:pPr>
            <a:endParaRPr sz="800" dirty="0">
              <a:solidFill>
                <a:schemeClr val="dk1"/>
              </a:solidFill>
              <a:latin typeface="Calibri"/>
              <a:ea typeface="Calibri"/>
              <a:cs typeface="Calibri"/>
              <a:sym typeface="Calibri"/>
            </a:endParaRPr>
          </a:p>
          <a:p>
            <a:r>
              <a:rPr lang="mk-MK" dirty="0">
                <a:latin typeface="Calibri" panose="020F0502020204030204" pitchFamily="34" charset="0"/>
                <a:cs typeface="Calibri" panose="020F0502020204030204" pitchFamily="34" charset="0"/>
              </a:rPr>
              <a:t>На крајот на овој модул, ќе бидете во можност да разберете: </a:t>
            </a:r>
            <a:endParaRPr lang="en-US" dirty="0">
              <a:latin typeface="Calibri" panose="020F0502020204030204" pitchFamily="34" charset="0"/>
              <a:cs typeface="Calibri" panose="020F0502020204030204" pitchFamily="34" charset="0"/>
            </a:endParaRPr>
          </a:p>
          <a:p>
            <a:r>
              <a:rPr lang="mk-MK"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lvl="0"/>
            <a:r>
              <a:rPr lang="mk-MK" dirty="0">
                <a:latin typeface="Calibri" panose="020F0502020204030204" pitchFamily="34" charset="0"/>
                <a:cs typeface="Calibri" panose="020F0502020204030204" pitchFamily="34" charset="0"/>
              </a:rPr>
              <a:t>Што е перцепција?</a:t>
            </a:r>
            <a:endParaRPr lang="en-US" dirty="0">
              <a:latin typeface="Calibri" panose="020F0502020204030204" pitchFamily="34" charset="0"/>
              <a:cs typeface="Calibri" panose="020F0502020204030204" pitchFamily="34" charset="0"/>
            </a:endParaRPr>
          </a:p>
          <a:p>
            <a:r>
              <a:rPr lang="it-IT" dirty="0">
                <a:latin typeface="Calibri" panose="020F0502020204030204" pitchFamily="34" charset="0"/>
                <a:cs typeface="Calibri" panose="020F0502020204030204" pitchFamily="34" charset="0"/>
              </a:rPr>
              <a:t>1.1        </a:t>
            </a:r>
            <a:r>
              <a:rPr lang="mk-MK" dirty="0">
                <a:latin typeface="Calibri" panose="020F0502020204030204" pitchFamily="34" charset="0"/>
                <a:cs typeface="Calibri" panose="020F0502020204030204" pitchFamily="34" charset="0"/>
              </a:rPr>
              <a:t>Како настанува како функционира перцепцијата?</a:t>
            </a:r>
            <a:endParaRPr lang="en-US" dirty="0">
              <a:latin typeface="Calibri" panose="020F0502020204030204" pitchFamily="34" charset="0"/>
              <a:cs typeface="Calibri" panose="020F0502020204030204" pitchFamily="34" charset="0"/>
            </a:endParaRPr>
          </a:p>
          <a:p>
            <a:pPr lvl="0"/>
            <a:r>
              <a:rPr lang="mk-MK" dirty="0">
                <a:latin typeface="Calibri" panose="020F0502020204030204" pitchFamily="34" charset="0"/>
                <a:cs typeface="Calibri" panose="020F0502020204030204" pitchFamily="34" charset="0"/>
              </a:rPr>
              <a:t>Видови на перцепција</a:t>
            </a:r>
            <a:endParaRPr lang="en-US" dirty="0">
              <a:latin typeface="Calibri" panose="020F0502020204030204" pitchFamily="34" charset="0"/>
              <a:cs typeface="Calibri" panose="020F0502020204030204" pitchFamily="34" charset="0"/>
            </a:endParaRPr>
          </a:p>
          <a:p>
            <a:pPr lvl="0"/>
            <a:r>
              <a:rPr lang="mk-MK" dirty="0">
                <a:latin typeface="Calibri" panose="020F0502020204030204" pitchFamily="34" charset="0"/>
                <a:cs typeface="Calibri" panose="020F0502020204030204" pitchFamily="34" charset="0"/>
              </a:rPr>
              <a:t>Значење на перцепцијата</a:t>
            </a:r>
            <a:endParaRPr lang="en-US" dirty="0">
              <a:latin typeface="Calibri" panose="020F0502020204030204" pitchFamily="34" charset="0"/>
              <a:cs typeface="Calibri" panose="020F0502020204030204" pitchFamily="34" charset="0"/>
            </a:endParaRPr>
          </a:p>
          <a:p>
            <a:pPr lvl="0"/>
            <a:r>
              <a:rPr lang="mk-MK" dirty="0">
                <a:latin typeface="Calibri" panose="020F0502020204030204" pitchFamily="34" charset="0"/>
                <a:cs typeface="Calibri" panose="020F0502020204030204" pitchFamily="34" charset="0"/>
              </a:rPr>
              <a:t>Како да се подобрат вештините за перцепција?</a:t>
            </a:r>
            <a:endParaRPr lang="en-US" dirty="0">
              <a:latin typeface="Calibri" panose="020F0502020204030204" pitchFamily="34" charset="0"/>
              <a:cs typeface="Calibri" panose="020F0502020204030204" pitchFamily="34" charset="0"/>
            </a:endParaRPr>
          </a:p>
          <a:p>
            <a:r>
              <a:rPr lang="it-IT" b="1" dirty="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 4.1 </a:t>
            </a:r>
            <a:r>
              <a:rPr lang="mk-MK" dirty="0">
                <a:latin typeface="Calibri" panose="020F0502020204030204" pitchFamily="34" charset="0"/>
                <a:cs typeface="Calibri" panose="020F0502020204030204" pitchFamily="34" charset="0"/>
              </a:rPr>
              <a:t>Користење на различни перцептивни стратегии</a:t>
            </a:r>
            <a:endParaRPr lang="en-US" dirty="0">
              <a:latin typeface="Calibri" panose="020F0502020204030204" pitchFamily="34" charset="0"/>
              <a:cs typeface="Calibri" panose="020F0502020204030204" pitchFamily="34" charset="0"/>
            </a:endParaRPr>
          </a:p>
          <a:p>
            <a:r>
              <a:rPr lang="it-IT" b="1" dirty="0">
                <a:latin typeface="Calibri" panose="020F0502020204030204" pitchFamily="34" charset="0"/>
                <a:cs typeface="Calibri" panose="020F0502020204030204" pitchFamily="34" charset="0"/>
              </a:rPr>
              <a:t>        </a:t>
            </a:r>
            <a:r>
              <a:rPr lang="it-IT" dirty="0">
                <a:latin typeface="Calibri" panose="020F0502020204030204" pitchFamily="34" charset="0"/>
                <a:cs typeface="Calibri" panose="020F0502020204030204" pitchFamily="34" charset="0"/>
              </a:rPr>
              <a:t>  4.2 </a:t>
            </a:r>
            <a:r>
              <a:rPr lang="mk-MK" dirty="0">
                <a:latin typeface="Calibri" panose="020F0502020204030204" pitchFamily="34" charset="0"/>
                <a:cs typeface="Calibri" panose="020F0502020204030204" pitchFamily="34" charset="0"/>
              </a:rPr>
              <a:t>Совети и трикови за подобрување на перцептивните вештини</a:t>
            </a:r>
            <a:endParaRPr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12" name="Google Shape;112;p2"/>
          <p:cNvPicPr preferRelativeResize="0"/>
          <p:nvPr/>
        </p:nvPicPr>
        <p:blipFill rotWithShape="1">
          <a:blip r:embed="rId5">
            <a:alphaModFix/>
          </a:blip>
          <a:srcRect l="11787" r="8569"/>
          <a:stretch/>
        </p:blipFill>
        <p:spPr>
          <a:xfrm>
            <a:off x="7686995" y="1552183"/>
            <a:ext cx="4048325" cy="335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8" name="Google Shape;118;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9" name="Google Shape;119;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mk-MK" sz="3200" b="1" dirty="0" smtClean="0">
                <a:solidFill>
                  <a:schemeClr val="dk1"/>
                </a:solidFill>
                <a:latin typeface="Calibri"/>
                <a:ea typeface="Calibri"/>
                <a:cs typeface="Calibri"/>
                <a:sym typeface="Calibri"/>
              </a:rPr>
              <a:t>Речник</a:t>
            </a:r>
            <a:endParaRPr sz="3200" b="1" i="0" u="none" strike="noStrike" cap="none" dirty="0">
              <a:solidFill>
                <a:schemeClr val="dk1"/>
              </a:solidFill>
              <a:latin typeface="Calibri"/>
              <a:ea typeface="Calibri"/>
              <a:cs typeface="Calibri"/>
              <a:sym typeface="Calibri"/>
            </a:endParaRPr>
          </a:p>
        </p:txBody>
      </p:sp>
      <p:sp>
        <p:nvSpPr>
          <p:cNvPr id="120"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graphicFrame>
        <p:nvGraphicFramePr>
          <p:cNvPr id="121" name="Google Shape;121;p4"/>
          <p:cNvGraphicFramePr/>
          <p:nvPr>
            <p:extLst>
              <p:ext uri="{D42A27DB-BD31-4B8C-83A1-F6EECF244321}">
                <p14:modId xmlns:p14="http://schemas.microsoft.com/office/powerpoint/2010/main" val="1327667432"/>
              </p:ext>
            </p:extLst>
          </p:nvPr>
        </p:nvGraphicFramePr>
        <p:xfrm>
          <a:off x="1767504" y="1107205"/>
          <a:ext cx="10115650" cy="4739460"/>
        </p:xfrm>
        <a:graphic>
          <a:graphicData uri="http://schemas.openxmlformats.org/drawingml/2006/table">
            <a:tbl>
              <a:tblPr>
                <a:noFill/>
                <a:tableStyleId>{634E6459-464F-4E73-9AC3-FF885A2BC8D0}</a:tableStyleId>
              </a:tblPr>
              <a:tblGrid>
                <a:gridCol w="2891950">
                  <a:extLst>
                    <a:ext uri="{9D8B030D-6E8A-4147-A177-3AD203B41FA5}">
                      <a16:colId xmlns:a16="http://schemas.microsoft.com/office/drawing/2014/main" val="20000"/>
                    </a:ext>
                  </a:extLst>
                </a:gridCol>
                <a:gridCol w="7223700">
                  <a:extLst>
                    <a:ext uri="{9D8B030D-6E8A-4147-A177-3AD203B41FA5}">
                      <a16:colId xmlns:a16="http://schemas.microsoft.com/office/drawing/2014/main" val="20001"/>
                    </a:ext>
                  </a:extLst>
                </a:gridCol>
              </a:tblGrid>
              <a:tr h="381700">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Word</a:t>
                      </a:r>
                      <a:endParaRPr sz="1700" b="1" u="none" strike="noStrike" cap="none">
                        <a:solidFill>
                          <a:schemeClr val="lt1"/>
                        </a:solidFill>
                      </a:endParaRPr>
                    </a:p>
                  </a:txBody>
                  <a:tcPr marL="91425" marR="91425" marT="91425" marB="91425" anchor="ctr">
                    <a:solidFill>
                      <a:srgbClr val="046EAE"/>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Definition</a:t>
                      </a:r>
                      <a:endParaRPr sz="1700" b="1" u="none" strike="noStrike" cap="none">
                        <a:solidFill>
                          <a:schemeClr val="lt1"/>
                        </a:solidFill>
                      </a:endParaRPr>
                    </a:p>
                  </a:txBody>
                  <a:tcPr marL="91425" marR="91425" marT="91425" marB="91425" anchor="ctr">
                    <a:solidFill>
                      <a:srgbClr val="046EAE"/>
                    </a:solidFill>
                  </a:tcPr>
                </a:tc>
                <a:extLst>
                  <a:ext uri="{0D108BD9-81ED-4DB2-BD59-A6C34878D82A}">
                    <a16:rowId xmlns:a16="http://schemas.microsoft.com/office/drawing/2014/main" val="10000"/>
                  </a:ext>
                </a:extLst>
              </a:tr>
              <a:tr h="827125">
                <a:tc>
                  <a:txBody>
                    <a:bodyPr/>
                    <a:lstStyle/>
                    <a:p>
                      <a:pPr marL="457200" lvl="0" indent="0" algn="just" rtl="0">
                        <a:spcBef>
                          <a:spcPts val="0"/>
                        </a:spcBef>
                        <a:spcAft>
                          <a:spcPts val="0"/>
                        </a:spcAft>
                        <a:buClr>
                          <a:schemeClr val="dk1"/>
                        </a:buClr>
                        <a:buSzPts val="1100"/>
                        <a:buFont typeface="Arial"/>
                        <a:buNone/>
                      </a:pPr>
                      <a:r>
                        <a:rPr lang="mk-MK" sz="2100" b="1" dirty="0" smtClean="0">
                          <a:solidFill>
                            <a:schemeClr val="dk1"/>
                          </a:solidFill>
                          <a:latin typeface="Calibri"/>
                          <a:ea typeface="Calibri"/>
                          <a:cs typeface="Calibri"/>
                          <a:sym typeface="Calibri"/>
                        </a:rPr>
                        <a:t>Перцепција</a:t>
                      </a:r>
                      <a:endParaRPr sz="2300" u="none" strike="noStrike" cap="none" dirty="0"/>
                    </a:p>
                  </a:txBody>
                  <a:tcPr marL="91425" marR="91425" marT="91425" marB="91425"/>
                </a:tc>
                <a:tc>
                  <a:txBody>
                    <a:bodyPr/>
                    <a:lstStyle/>
                    <a:p>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Перцепцијата е сетилно доживување на светот околу нас. Овој процес вклучува препознавање на стимули од околината и дејства како одговор на овие стимули.</a:t>
                      </a:r>
                      <a:endPar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endParaRPr>
                    </a:p>
                    <a:p>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Преку перцептивниот процес, добиваме информации за својствата и елементите на околината кои се клучни за нашиот опстанок. Перцепцијата, покрај тоа што го создава нашето искуство за светот околу нас, таа ни овозможува и да дејствуваме во рамките на нашата околина.</a:t>
                      </a:r>
                      <a:endPar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extLst>
                  <a:ext uri="{0D108BD9-81ED-4DB2-BD59-A6C34878D82A}">
                    <a16:rowId xmlns:a16="http://schemas.microsoft.com/office/drawing/2014/main" val="10001"/>
                  </a:ext>
                </a:extLst>
              </a:tr>
              <a:tr h="631825">
                <a:tc>
                  <a:txBody>
                    <a:bodyPr/>
                    <a:lstStyle/>
                    <a:p>
                      <a:pPr marL="457200" lvl="0" indent="0" algn="just" rtl="0">
                        <a:spcBef>
                          <a:spcPts val="0"/>
                        </a:spcBef>
                        <a:spcAft>
                          <a:spcPts val="0"/>
                        </a:spcAft>
                        <a:buClr>
                          <a:schemeClr val="dk1"/>
                        </a:buClr>
                        <a:buSzPts val="1100"/>
                        <a:buFont typeface="Arial"/>
                        <a:buNone/>
                      </a:pPr>
                      <a:r>
                        <a:rPr lang="mk-MK" sz="2100" b="1" dirty="0" smtClean="0">
                          <a:solidFill>
                            <a:schemeClr val="dk1"/>
                          </a:solidFill>
                          <a:latin typeface="Calibri"/>
                          <a:ea typeface="Calibri"/>
                          <a:cs typeface="Calibri"/>
                          <a:sym typeface="Calibri"/>
                        </a:rPr>
                        <a:t>Интеракција</a:t>
                      </a:r>
                      <a:endParaRPr sz="2300" u="none" strike="noStrike" cap="none" dirty="0"/>
                    </a:p>
                  </a:txBody>
                  <a:tcPr marL="91425" marR="91425" marT="91425" marB="91425"/>
                </a:tc>
                <a:tc>
                  <a:txBody>
                    <a:bodyPr/>
                    <a:lstStyle/>
                    <a:p>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реципрочно дејство или влијание врз комуникацијата, како и директно вклучување со некого или нешто.</a:t>
                      </a:r>
                      <a:endPar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endParaRPr>
                    </a:p>
                    <a:p>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Ако комуницирате со некого - со разговор, гледање, споделување или вклучување во било каква акција што ја вклучува другата личност - може да се каже дека сте имале интеракција со таа личност.</a:t>
                      </a:r>
                      <a:endParaRPr lang="en-US" sz="1200" b="0" i="0" u="none" strike="noStrike" cap="none" dirty="0">
                        <a:solidFill>
                          <a:srgbClr val="000000"/>
                        </a:solidFill>
                        <a:effectLst/>
                        <a:latin typeface="Calibri" panose="020F0502020204030204" pitchFamily="34" charset="0"/>
                        <a:ea typeface="Arial"/>
                        <a:cs typeface="Calibri" panose="020F0502020204030204" pitchFamily="34" charset="0"/>
                        <a:sym typeface="Arial"/>
                      </a:endParaRPr>
                    </a:p>
                  </a:txBody>
                  <a:tcPr marL="91425" marR="91425" marT="91425" marB="91425"/>
                </a:tc>
                <a:extLst>
                  <a:ext uri="{0D108BD9-81ED-4DB2-BD59-A6C34878D82A}">
                    <a16:rowId xmlns:a16="http://schemas.microsoft.com/office/drawing/2014/main" val="10002"/>
                  </a:ext>
                </a:extLst>
              </a:tr>
              <a:tr h="544700">
                <a:tc>
                  <a:txBody>
                    <a:bodyPr/>
                    <a:lstStyle/>
                    <a:p>
                      <a:pPr marL="457200" lvl="0" indent="0" algn="just" rtl="0">
                        <a:spcBef>
                          <a:spcPts val="0"/>
                        </a:spcBef>
                        <a:spcAft>
                          <a:spcPts val="0"/>
                        </a:spcAft>
                        <a:buClr>
                          <a:schemeClr val="dk1"/>
                        </a:buClr>
                        <a:buSzPts val="1100"/>
                        <a:buFont typeface="Arial"/>
                        <a:buNone/>
                      </a:pPr>
                      <a:r>
                        <a:rPr lang="mk-MK" sz="2100" b="1" dirty="0" smtClean="0">
                          <a:solidFill>
                            <a:srgbClr val="202124"/>
                          </a:solidFill>
                          <a:highlight>
                            <a:srgbClr val="FFFFFF"/>
                          </a:highlight>
                          <a:latin typeface="Calibri"/>
                          <a:ea typeface="Calibri"/>
                          <a:cs typeface="Calibri"/>
                          <a:sym typeface="Calibri"/>
                        </a:rPr>
                        <a:t>Социјална интеракција</a:t>
                      </a:r>
                      <a:endParaRPr sz="2300"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секој процес кој вклучува реципрочна стимулација или одговор помеѓу двајца или повеќе поединци. Овие интеракции можат да бидат првите средби меѓу родителот и детето, но и сложени интеракции со повеќе поединци во животот како возрасни.</a:t>
                      </a:r>
                      <a:endParaRPr sz="1100" u="none" strike="noStrike" cap="none"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3"/>
                  </a:ext>
                </a:extLst>
              </a:tr>
              <a:tr h="473850">
                <a:tc>
                  <a:txBody>
                    <a:bodyPr/>
                    <a:lstStyle/>
                    <a:p>
                      <a:pPr marL="457200" lvl="0" indent="0" algn="just" rtl="0">
                        <a:spcBef>
                          <a:spcPts val="0"/>
                        </a:spcBef>
                        <a:spcAft>
                          <a:spcPts val="0"/>
                        </a:spcAft>
                        <a:buClr>
                          <a:schemeClr val="dk1"/>
                        </a:buClr>
                        <a:buSzPts val="1100"/>
                        <a:buFont typeface="Arial"/>
                        <a:buNone/>
                      </a:pPr>
                      <a:r>
                        <a:rPr lang="mk-MK" sz="2100" b="1" dirty="0" smtClean="0">
                          <a:solidFill>
                            <a:schemeClr val="dk1"/>
                          </a:solidFill>
                          <a:latin typeface="Calibri"/>
                          <a:ea typeface="Calibri"/>
                          <a:cs typeface="Calibri"/>
                          <a:sym typeface="Calibri"/>
                        </a:rPr>
                        <a:t>Способност</a:t>
                      </a:r>
                      <a:endParaRPr sz="2300"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mk-MK"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Способноста е синоним за можност, потенцијал или капацитет. Способноста одредува дали поседувате вештини да направите нешто или не.</a:t>
                      </a:r>
                      <a:endParaRPr sz="1100" u="none" strike="noStrike" cap="none"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4"/>
                  </a:ext>
                </a:extLst>
              </a:tr>
              <a:tr h="827125">
                <a:tc>
                  <a:txBody>
                    <a:bodyPr/>
                    <a:lstStyle/>
                    <a:p>
                      <a:pPr marL="457200" lvl="0" indent="0" algn="just" rtl="0">
                        <a:spcBef>
                          <a:spcPts val="0"/>
                        </a:spcBef>
                        <a:spcAft>
                          <a:spcPts val="0"/>
                        </a:spcAft>
                        <a:buClr>
                          <a:schemeClr val="dk1"/>
                        </a:buClr>
                        <a:buSzPts val="1100"/>
                        <a:buFont typeface="Arial"/>
                        <a:buNone/>
                      </a:pPr>
                      <a:r>
                        <a:rPr lang="mk-MK" sz="2100" b="1" dirty="0" smtClean="0">
                          <a:solidFill>
                            <a:schemeClr val="dk1"/>
                          </a:solidFill>
                          <a:latin typeface="Calibri"/>
                          <a:ea typeface="Calibri"/>
                          <a:cs typeface="Calibri"/>
                          <a:sym typeface="Calibri"/>
                        </a:rPr>
                        <a:t>Вештини</a:t>
                      </a:r>
                      <a:endParaRPr sz="2300" u="none" strike="noStrike" cap="none"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it-IT"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способност да се направи нешто добро; експертиза. Постојат два вида вештини: технички вештини и интерактивни вештини (soft skills). Примери: добри комуникациски вештини, критичко размислување, способност за тимска работа, самомотивација, флексибилност, решителност и упорност, брзо учење, вешто управување со времето, ракување со опрема, цртање портрет, пишување компјутерски код, одржување лекција, научно истражување, продавање на производи.</a:t>
                      </a:r>
                      <a:endParaRPr sz="1100" dirty="0">
                        <a:latin typeface="Calibri" panose="020F0502020204030204" pitchFamily="34" charset="0"/>
                        <a:cs typeface="Calibri" panose="020F0502020204030204" pitchFamily="34" charset="0"/>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7" name="Google Shape;127;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8" name="Google Shape;128;g104e1d1c3c9_0_6"/>
          <p:cNvSpPr txBox="1"/>
          <p:nvPr/>
        </p:nvSpPr>
        <p:spPr>
          <a:xfrm>
            <a:off x="3405964" y="435514"/>
            <a:ext cx="5774400" cy="400069"/>
          </a:xfrm>
          <a:prstGeom prst="rect">
            <a:avLst/>
          </a:prstGeom>
          <a:noFill/>
          <a:ln>
            <a:noFill/>
          </a:ln>
        </p:spPr>
        <p:txBody>
          <a:bodyPr spcFirstLastPara="1" wrap="square" lIns="91425" tIns="45700" rIns="91425" bIns="45700" anchor="t" anchorCtr="0">
            <a:spAutoFit/>
          </a:bodyPr>
          <a:lstStyle/>
          <a:p>
            <a:pPr lvl="0" algn="ctr"/>
            <a:r>
              <a:rPr lang="en-US" sz="2000" b="1" dirty="0" smtClean="0">
                <a:latin typeface="Calibri" panose="020F0502020204030204" pitchFamily="34" charset="0"/>
                <a:cs typeface="Calibri" panose="020F0502020204030204" pitchFamily="34" charset="0"/>
              </a:rPr>
              <a:t>1. </a:t>
            </a:r>
            <a:r>
              <a:rPr lang="mk-MK" sz="2000" b="1" dirty="0" smtClean="0">
                <a:latin typeface="Calibri" panose="020F0502020204030204" pitchFamily="34" charset="0"/>
                <a:cs typeface="Calibri" panose="020F0502020204030204" pitchFamily="34" charset="0"/>
              </a:rPr>
              <a:t>Вовед</a:t>
            </a:r>
            <a:r>
              <a:rPr lang="mk-MK" sz="2000" b="1" dirty="0">
                <a:latin typeface="Calibri" panose="020F0502020204030204" pitchFamily="34" charset="0"/>
                <a:cs typeface="Calibri" panose="020F0502020204030204" pitchFamily="34" charset="0"/>
              </a:rPr>
              <a:t>: Што претставуа перцепцијата?</a:t>
            </a:r>
            <a:endParaRPr lang="en-US" sz="2000" dirty="0">
              <a:latin typeface="Calibri" panose="020F0502020204030204" pitchFamily="34" charset="0"/>
              <a:cs typeface="Calibri" panose="020F0502020204030204" pitchFamily="34" charset="0"/>
            </a:endParaRPr>
          </a:p>
        </p:txBody>
      </p:sp>
      <p:sp>
        <p:nvSpPr>
          <p:cNvPr id="130" name="Google Shape;130;g104e1d1c3c9_0_6"/>
          <p:cNvSpPr txBox="1"/>
          <p:nvPr/>
        </p:nvSpPr>
        <p:spPr>
          <a:xfrm>
            <a:off x="1049721" y="1605188"/>
            <a:ext cx="5628169" cy="4078009"/>
          </a:xfrm>
          <a:prstGeom prst="rect">
            <a:avLst/>
          </a:prstGeom>
          <a:noFill/>
          <a:ln>
            <a:noFill/>
          </a:ln>
        </p:spPr>
        <p:txBody>
          <a:bodyPr spcFirstLastPara="1" wrap="square" lIns="91425" tIns="91425" rIns="91425" bIns="91425" anchor="t" anchorCtr="0">
            <a:spAutoFit/>
          </a:bodyPr>
          <a:lstStyle/>
          <a:p>
            <a:pPr algn="just"/>
            <a:r>
              <a:rPr lang="mk-MK" sz="1800" i="1" dirty="0">
                <a:latin typeface="Calibri" panose="020F0502020204030204" pitchFamily="34" charset="0"/>
                <a:cs typeface="Calibri" panose="020F0502020204030204" pitchFamily="34" charset="0"/>
              </a:rPr>
              <a:t>Перцепцијата влијае на начинот на којшто гледаме сè околу нас, но како всушност функционира? Што нè тера да ги гледаме нештата на поинаков начин од другите? Како перцепцијата влијае на нашите процеси на однесување?</a:t>
            </a:r>
            <a:endParaRPr lang="en-US" sz="1800" dirty="0">
              <a:latin typeface="Calibri" panose="020F0502020204030204" pitchFamily="34" charset="0"/>
              <a:cs typeface="Calibri" panose="020F0502020204030204" pitchFamily="34" charset="0"/>
            </a:endParaRPr>
          </a:p>
          <a:p>
            <a:pPr marL="0" lvl="0" indent="0" algn="just" rtl="0">
              <a:spcBef>
                <a:spcPts val="0"/>
              </a:spcBef>
              <a:spcAft>
                <a:spcPts val="0"/>
              </a:spcAft>
              <a:buClr>
                <a:schemeClr val="dk1"/>
              </a:buClr>
              <a:buSzPts val="1100"/>
              <a:buFont typeface="Arial"/>
              <a:buNone/>
            </a:pPr>
            <a:endParaRPr sz="1900" i="1" dirty="0">
              <a:solidFill>
                <a:srgbClr val="202124"/>
              </a:solidFill>
              <a:highlight>
                <a:srgbClr val="FFFFFF"/>
              </a:highlight>
              <a:latin typeface="Calibri"/>
              <a:ea typeface="Calibri"/>
              <a:cs typeface="Calibri"/>
              <a:sym typeface="Calibri"/>
            </a:endParaRPr>
          </a:p>
          <a:p>
            <a:pPr algn="just"/>
            <a:r>
              <a:rPr lang="mk-MK" sz="1800" dirty="0">
                <a:latin typeface="Calibri" panose="020F0502020204030204" pitchFamily="34" charset="0"/>
                <a:cs typeface="Calibri" panose="020F0502020204030204" pitchFamily="34" charset="0"/>
              </a:rPr>
              <a:t>Перцепцијата е многу важна во процесот на разбирање на човечкото однесување, бидејќи секој човек го перцепира светот и различно пристапува кон различните ситуации. Кога купуваме нешто, тоа не е затоа што нештото е најдобро, туку затоа што сметаме дека е најдобро за нас. Зборот перцепција доаѓа од латинскиот збор </a:t>
            </a:r>
            <a:r>
              <a:rPr lang="en-US" sz="1800" dirty="0">
                <a:latin typeface="Calibri" panose="020F0502020204030204" pitchFamily="34" charset="0"/>
                <a:cs typeface="Calibri" panose="020F0502020204030204" pitchFamily="34" charset="0"/>
              </a:rPr>
              <a:t>“</a:t>
            </a:r>
            <a:r>
              <a:rPr lang="mk-MK" sz="1800" dirty="0">
                <a:latin typeface="Calibri" panose="020F0502020204030204" pitchFamily="34" charset="0"/>
                <a:cs typeface="Calibri" panose="020F0502020204030204" pitchFamily="34" charset="0"/>
              </a:rPr>
              <a:t>capere</a:t>
            </a:r>
            <a:r>
              <a:rPr lang="en-US" sz="1800" dirty="0">
                <a:latin typeface="Calibri" panose="020F0502020204030204" pitchFamily="34" charset="0"/>
                <a:cs typeface="Calibri" panose="020F0502020204030204" pitchFamily="34" charset="0"/>
              </a:rPr>
              <a:t>”</a:t>
            </a:r>
            <a:r>
              <a:rPr lang="mk-MK" sz="1800" dirty="0">
                <a:latin typeface="Calibri" panose="020F0502020204030204" pitchFamily="34" charset="0"/>
                <a:cs typeface="Calibri" panose="020F0502020204030204" pitchFamily="34" charset="0"/>
              </a:rPr>
              <a:t>, што значи „да се земе“, префиксот per- што значи „комплетно“.</a:t>
            </a:r>
            <a:endParaRPr lang="en-US" sz="1800" dirty="0">
              <a:latin typeface="Calibri" panose="020F0502020204030204" pitchFamily="34" charset="0"/>
              <a:cs typeface="Calibri" panose="020F0502020204030204" pitchFamily="34" charset="0"/>
            </a:endParaRPr>
          </a:p>
        </p:txBody>
      </p:sp>
      <p:pic>
        <p:nvPicPr>
          <p:cNvPr id="131" name="Google Shape;131;g104e1d1c3c9_0_6"/>
          <p:cNvPicPr preferRelativeResize="0"/>
          <p:nvPr/>
        </p:nvPicPr>
        <p:blipFill>
          <a:blip r:embed="rId5">
            <a:alphaModFix/>
          </a:blip>
          <a:stretch>
            <a:fillRect/>
          </a:stretch>
        </p:blipFill>
        <p:spPr>
          <a:xfrm>
            <a:off x="6761015" y="2022764"/>
            <a:ext cx="4916034" cy="3428448"/>
          </a:xfrm>
          <a:prstGeom prst="rect">
            <a:avLst/>
          </a:prstGeom>
          <a:noFill/>
          <a:ln>
            <a:noFill/>
          </a:ln>
        </p:spPr>
      </p:pic>
      <p:sp>
        <p:nvSpPr>
          <p:cNvPr id="8"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643f517a4_0_5"/>
          <p:cNvSpPr txBox="1">
            <a:spLocks noGrp="1"/>
          </p:cNvSpPr>
          <p:nvPr>
            <p:ph type="body" idx="1"/>
          </p:nvPr>
        </p:nvSpPr>
        <p:spPr>
          <a:xfrm>
            <a:off x="6545685" y="406736"/>
            <a:ext cx="5052900" cy="6451264"/>
          </a:xfrm>
          <a:prstGeom prst="rect">
            <a:avLst/>
          </a:prstGeom>
        </p:spPr>
        <p:txBody>
          <a:bodyPr spcFirstLastPara="1" wrap="square" lIns="91425" tIns="45700" rIns="91425" bIns="45700" anchor="t" anchorCtr="0">
            <a:noAutofit/>
          </a:bodyPr>
          <a:lstStyle/>
          <a:p>
            <a:r>
              <a:rPr lang="mk-MK" sz="1600" b="1" dirty="0"/>
              <a:t>Перцепцијата</a:t>
            </a:r>
            <a:r>
              <a:rPr lang="mk-MK" sz="1600" dirty="0"/>
              <a:t> може да се дефинира како препознавање и толкување на сетилните информации. Перцепцијата е процес, во којшто добиваме сетилни информации од нашата околина и ги користиме тие информации за да комуницираме со нашата околина. Перцепцијата не само што го создава нашето искуство за светот околу нас, таа и ни овозможува да дејствуваме во рамките на нашата околина.</a:t>
            </a:r>
            <a:endParaRPr lang="en-US" sz="1600" dirty="0"/>
          </a:p>
          <a:p>
            <a:r>
              <a:rPr lang="mk-MK" sz="1600" dirty="0" smtClean="0"/>
              <a:t>Со </a:t>
            </a:r>
            <a:r>
              <a:rPr lang="mk-MK" sz="1600" dirty="0"/>
              <a:t>едноставни зборови, може да се каже дека перцепцијата е чин на гледање на она што треба да се види. Но, она што се гледа е под влијание на лицето што перцепира, предметот и неговата околина. Значењето на перцепцијата ги нагласува сите овие три точки.</a:t>
            </a:r>
            <a:endParaRPr lang="en-US" sz="1600" dirty="0"/>
          </a:p>
          <a:p>
            <a:r>
              <a:rPr lang="mk-MK" sz="1600" dirty="0"/>
              <a:t>Перцепцијата ги вклучува сите оние процеси со кои поединецот добива информации за неговата околина - гледање, слушање, чувство, вкус и мирис.</a:t>
            </a:r>
            <a:endParaRPr lang="en-US" sz="1600" dirty="0"/>
          </a:p>
          <a:p>
            <a:r>
              <a:rPr lang="it-IT" sz="1600" dirty="0"/>
              <a:t>Проучувањето на овие перцептивни процеси покажува дека нивното функционирање е под влијание на </a:t>
            </a:r>
            <a:r>
              <a:rPr lang="it-IT" sz="1600" u="sng" dirty="0"/>
              <a:t>три видови</a:t>
            </a:r>
            <a:r>
              <a:rPr lang="it-IT" sz="1600" dirty="0"/>
              <a:t> на променливи:</a:t>
            </a:r>
            <a:endParaRPr lang="en-US" sz="1600" dirty="0"/>
          </a:p>
          <a:p>
            <a:pPr marL="114300" indent="0">
              <a:buNone/>
            </a:pPr>
            <a:r>
              <a:rPr lang="it-IT" sz="1600" dirty="0"/>
              <a:t>- предметите или настаните што се согледуваат;</a:t>
            </a:r>
            <a:endParaRPr lang="en-US" sz="1600" dirty="0"/>
          </a:p>
          <a:p>
            <a:pPr marL="114300" indent="0">
              <a:buNone/>
            </a:pPr>
            <a:r>
              <a:rPr lang="it-IT" sz="1600" dirty="0"/>
              <a:t>- средината во која се јавува перцепцијата;</a:t>
            </a:r>
            <a:endParaRPr lang="en-US" sz="1600" dirty="0"/>
          </a:p>
          <a:p>
            <a:pPr marL="114300" indent="0">
              <a:buNone/>
            </a:pPr>
            <a:r>
              <a:rPr lang="it-IT" sz="1600" dirty="0"/>
              <a:t>- поединецот, којшто согледува/перцепира.</a:t>
            </a:r>
            <a:endParaRPr lang="en-US" sz="1600" dirty="0"/>
          </a:p>
          <a:p>
            <a:pPr marL="0" lvl="0" indent="0" algn="l" rtl="0">
              <a:spcBef>
                <a:spcPts val="1000"/>
              </a:spcBef>
              <a:spcAft>
                <a:spcPts val="0"/>
              </a:spcAft>
              <a:buNone/>
            </a:pPr>
            <a:endParaRPr sz="1600" dirty="0"/>
          </a:p>
        </p:txBody>
      </p:sp>
      <p:pic>
        <p:nvPicPr>
          <p:cNvPr id="138" name="Google Shape;138;g10643f517a4_0_5"/>
          <p:cNvPicPr preferRelativeResize="0"/>
          <p:nvPr/>
        </p:nvPicPr>
        <p:blipFill>
          <a:blip r:embed="rId3">
            <a:alphaModFix/>
          </a:blip>
          <a:stretch>
            <a:fillRect/>
          </a:stretch>
        </p:blipFill>
        <p:spPr>
          <a:xfrm>
            <a:off x="519825" y="1606239"/>
            <a:ext cx="5586350" cy="3779225"/>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643f517a4_0_12"/>
          <p:cNvSpPr txBox="1">
            <a:spLocks noGrp="1"/>
          </p:cNvSpPr>
          <p:nvPr>
            <p:ph type="body" idx="1"/>
          </p:nvPr>
        </p:nvSpPr>
        <p:spPr>
          <a:xfrm>
            <a:off x="5979773" y="735350"/>
            <a:ext cx="5316300" cy="5732400"/>
          </a:xfrm>
          <a:prstGeom prst="rect">
            <a:avLst/>
          </a:prstGeom>
        </p:spPr>
        <p:txBody>
          <a:bodyPr spcFirstLastPara="1" wrap="square" lIns="91425" tIns="45700" rIns="91425" bIns="45700" anchor="t" anchorCtr="0">
            <a:noAutofit/>
          </a:bodyPr>
          <a:lstStyle/>
          <a:p>
            <a:pPr marL="114300" indent="0" algn="just">
              <a:buNone/>
            </a:pPr>
            <a:r>
              <a:rPr lang="it-IT" sz="1600" b="1" dirty="0" smtClean="0"/>
              <a:t>1.1 </a:t>
            </a:r>
            <a:r>
              <a:rPr lang="mk-MK" sz="1600" b="1" dirty="0"/>
              <a:t>Како настанува и како функционира перцепцијата</a:t>
            </a:r>
            <a:r>
              <a:rPr lang="mk-MK" sz="1600" b="1" dirty="0" smtClean="0"/>
              <a:t>?</a:t>
            </a:r>
            <a:endParaRPr lang="en-US" sz="1600" b="1" dirty="0" smtClean="0"/>
          </a:p>
          <a:p>
            <a:pPr marL="114300" indent="0" algn="just">
              <a:buNone/>
            </a:pPr>
            <a:endParaRPr lang="en-US" sz="1600" dirty="0"/>
          </a:p>
          <a:p>
            <a:pPr algn="just"/>
            <a:r>
              <a:rPr lang="mk-MK" sz="1600" dirty="0"/>
              <a:t>Процесот на перцепција е низа од чекори, коишто започнуваат со околината и водат до нашата перцепција за стимул и дејство како одговор на стимулот. Тоа се случува постојано, но индивидуата не троши многу време размислувајќи за вистинскиот процес што се случува кога ќе ги согледа многуте стимули кои ја опкружуваат, во секој даден момент.</a:t>
            </a:r>
            <a:endParaRPr lang="en-US" sz="1600" dirty="0"/>
          </a:p>
          <a:p>
            <a:pPr algn="just"/>
            <a:r>
              <a:rPr lang="mk-MK" sz="1600" dirty="0"/>
              <a:t>На пример, процесот на трансформирање на светлината во окото, што паѓа на мрежницата во вистинска визуелна слика се случува несвесно и автоматски. Суптилните промени во притисокот врз кожата, што овозможуваат да се почуствуваат предмети се случуваат без ниту една мисла.</a:t>
            </a:r>
            <a:endParaRPr lang="en-US" sz="1600" dirty="0"/>
          </a:p>
          <a:p>
            <a:pPr algn="just"/>
            <a:r>
              <a:rPr lang="mk-MK" sz="1600" dirty="0"/>
              <a:t>Перцептивниот процес ви овозможува да го искусите светот околу вас и да комуницирате со него на начини кои се соодветни и значајни</a:t>
            </a:r>
            <a:r>
              <a:rPr lang="mk-MK" sz="1600" dirty="0" smtClean="0"/>
              <a:t>.</a:t>
            </a:r>
            <a:endParaRPr lang="en-US" sz="1600" dirty="0"/>
          </a:p>
        </p:txBody>
      </p:sp>
      <p:pic>
        <p:nvPicPr>
          <p:cNvPr id="145" name="Google Shape;145;g10643f517a4_0_12"/>
          <p:cNvPicPr preferRelativeResize="0"/>
          <p:nvPr/>
        </p:nvPicPr>
        <p:blipFill>
          <a:blip r:embed="rId3">
            <a:alphaModFix/>
          </a:blip>
          <a:stretch>
            <a:fillRect/>
          </a:stretch>
        </p:blipFill>
        <p:spPr>
          <a:xfrm>
            <a:off x="1255725" y="735350"/>
            <a:ext cx="3123800" cy="5104250"/>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88c6376ed_0_0"/>
          <p:cNvSpPr txBox="1">
            <a:spLocks noGrp="1"/>
          </p:cNvSpPr>
          <p:nvPr>
            <p:ph type="body" idx="1"/>
          </p:nvPr>
        </p:nvSpPr>
        <p:spPr>
          <a:xfrm>
            <a:off x="6164500" y="481225"/>
            <a:ext cx="5325536" cy="6095066"/>
          </a:xfrm>
          <a:prstGeom prst="rect">
            <a:avLst/>
          </a:prstGeom>
        </p:spPr>
        <p:txBody>
          <a:bodyPr spcFirstLastPara="1" wrap="square" lIns="91425" tIns="45700" rIns="91425" bIns="45700" anchor="t" anchorCtr="0">
            <a:noAutofit/>
          </a:bodyPr>
          <a:lstStyle/>
          <a:p>
            <a:pPr marL="114300" indent="0" algn="just">
              <a:buNone/>
            </a:pPr>
            <a:r>
              <a:rPr lang="it-IT" sz="1600" b="1" dirty="0"/>
              <a:t>1.1 </a:t>
            </a:r>
            <a:r>
              <a:rPr lang="mk-MK" sz="1600" b="1" dirty="0"/>
              <a:t>Како настанува и како функционира перцепцијата</a:t>
            </a:r>
            <a:r>
              <a:rPr lang="mk-MK" sz="1600" b="1" dirty="0" smtClean="0"/>
              <a:t>?</a:t>
            </a:r>
            <a:endParaRPr lang="en-US" sz="1600" b="1" dirty="0" smtClean="0"/>
          </a:p>
          <a:p>
            <a:pPr marL="114300" indent="0" algn="just">
              <a:buNone/>
            </a:pPr>
            <a:endParaRPr lang="en-US" sz="1400" b="1" dirty="0"/>
          </a:p>
          <a:p>
            <a:r>
              <a:rPr lang="mk-MK" sz="1400" dirty="0"/>
              <a:t>Перцепцијата не е единствен процес што се случува спонтано. Всушност, тоа е низа на фази коишто се одвиваат со цел да се случи правилното вреднување на стимулите. Тоа е активен процес, каде што треба да ги избереме, организираме и интерпретираме информациите од сензорните системи испратени до мозокот:</a:t>
            </a:r>
            <a:endParaRPr lang="en-US" sz="1400" dirty="0"/>
          </a:p>
          <a:p>
            <a:pPr lvl="0"/>
            <a:r>
              <a:rPr lang="it-IT" sz="1400" b="1" dirty="0"/>
              <a:t>Избор:</a:t>
            </a:r>
            <a:r>
              <a:rPr lang="it-IT" sz="1400" dirty="0"/>
              <a:t> Бројот на стимули на кои секојдневно сме изложени го надминува нашиот капацитет. Поради ова, треба да ги филтрираме и да ги избереме информациите што сакаме да ги согледаме. Овој избор е направен преку нашето внимание, искуства, потреби и преференции.</a:t>
            </a:r>
            <a:endParaRPr lang="en-US" sz="1400" dirty="0"/>
          </a:p>
          <a:p>
            <a:pPr lvl="0"/>
            <a:r>
              <a:rPr lang="it-IT" sz="1400" b="1" dirty="0"/>
              <a:t>Организација:</a:t>
            </a:r>
            <a:r>
              <a:rPr lang="it-IT" sz="1400" dirty="0"/>
              <a:t> Откако ќе знаеме што да согледаме, треба да ги групираме стимулите, за да им дадеме значење. Во перцепцијата, постои синергија, бидејќи тоа е севкупно препознавање на сето она што се перципира и не може да се сведе на посебни карактеристики на стимули. Според Гешталт принципите, организацијата на стимулите не е случајна, туку таа следи одредени критериуми.</a:t>
            </a:r>
            <a:endParaRPr lang="en-US" sz="1400" dirty="0"/>
          </a:p>
          <a:p>
            <a:pPr lvl="0"/>
            <a:r>
              <a:rPr lang="it-IT" sz="1400" b="1" dirty="0"/>
              <a:t>Толкување:</a:t>
            </a:r>
            <a:r>
              <a:rPr lang="it-IT" sz="1400" dirty="0"/>
              <a:t> Кога ќе ги организираме сите избрани стимули, тогаш продолжуваме да им даваме значење, завршувајќи го процесот на перцепција. Процесот на толкување е моделиран страна на нашето искуство и очекувања</a:t>
            </a:r>
            <a:r>
              <a:rPr lang="it-IT" sz="1400" dirty="0" smtClean="0"/>
              <a:t>.</a:t>
            </a:r>
            <a:endParaRPr lang="en-US" sz="1400" dirty="0"/>
          </a:p>
        </p:txBody>
      </p:sp>
      <p:pic>
        <p:nvPicPr>
          <p:cNvPr id="152" name="Google Shape;152;g1088c6376ed_0_0"/>
          <p:cNvPicPr preferRelativeResize="0"/>
          <p:nvPr/>
        </p:nvPicPr>
        <p:blipFill>
          <a:blip r:embed="rId3">
            <a:alphaModFix/>
          </a:blip>
          <a:stretch>
            <a:fillRect/>
          </a:stretch>
        </p:blipFill>
        <p:spPr>
          <a:xfrm>
            <a:off x="1255725" y="735350"/>
            <a:ext cx="3123800" cy="5104250"/>
          </a:xfrm>
          <a:prstGeom prst="rect">
            <a:avLst/>
          </a:prstGeom>
          <a:noFill/>
          <a:ln>
            <a:noFill/>
          </a:ln>
        </p:spPr>
      </p:pic>
      <p:sp>
        <p:nvSpPr>
          <p:cNvPr id="4"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643f517a4_0_19"/>
          <p:cNvSpPr txBox="1">
            <a:spLocks noGrp="1"/>
          </p:cNvSpPr>
          <p:nvPr>
            <p:ph type="title"/>
          </p:nvPr>
        </p:nvSpPr>
        <p:spPr>
          <a:xfrm>
            <a:off x="415225" y="198950"/>
            <a:ext cx="4222200" cy="752700"/>
          </a:xfrm>
          <a:prstGeom prst="rect">
            <a:avLst/>
          </a:prstGeom>
        </p:spPr>
        <p:txBody>
          <a:bodyPr spcFirstLastPara="1" wrap="square" lIns="91425" tIns="45700" rIns="91425" bIns="45700" anchor="ctr" anchorCtr="0">
            <a:noAutofit/>
          </a:bodyPr>
          <a:lstStyle/>
          <a:p>
            <a:pPr lvl="0" algn="just">
              <a:lnSpc>
                <a:spcPct val="100000"/>
              </a:lnSpc>
              <a:spcAft>
                <a:spcPts val="1000"/>
              </a:spcAft>
              <a:buSzPts val="1100"/>
            </a:pPr>
            <a:r>
              <a:rPr lang="fr-FR" sz="2000" b="1" dirty="0"/>
              <a:t>2. </a:t>
            </a:r>
            <a:r>
              <a:rPr lang="mk-MK" sz="2000" b="1" dirty="0"/>
              <a:t>Различни видови на перцепција</a:t>
            </a:r>
            <a:endParaRPr sz="2000" dirty="0"/>
          </a:p>
        </p:txBody>
      </p:sp>
      <p:sp>
        <p:nvSpPr>
          <p:cNvPr id="159" name="Google Shape;159;g10643f517a4_0_19"/>
          <p:cNvSpPr txBox="1">
            <a:spLocks noGrp="1"/>
          </p:cNvSpPr>
          <p:nvPr>
            <p:ph type="body" idx="1"/>
          </p:nvPr>
        </p:nvSpPr>
        <p:spPr>
          <a:xfrm>
            <a:off x="317854" y="766922"/>
            <a:ext cx="6125700" cy="5975623"/>
          </a:xfrm>
          <a:prstGeom prst="rect">
            <a:avLst/>
          </a:prstGeom>
        </p:spPr>
        <p:txBody>
          <a:bodyPr spcFirstLastPara="1" wrap="square" lIns="91425" tIns="45700" rIns="91425" bIns="45700" anchor="t" anchorCtr="0">
            <a:noAutofit/>
          </a:bodyPr>
          <a:lstStyle/>
          <a:p>
            <a:r>
              <a:rPr lang="mk-MK" sz="1600" dirty="0"/>
              <a:t>Перцепцијата е когнитивен процес, со којшто мозокот ги толкува информациите собрани од сетилните органи. Нашите очи, уши, нос, уста и раце не донесуваат заклучоци за сетилата што ги доживуваат - тие собираат информации и ги испраќаат до мозокот, со цел тој да ги обработи и интерпретира информациите</a:t>
            </a:r>
            <a:r>
              <a:rPr lang="mk-MK" sz="1600" dirty="0" smtClean="0"/>
              <a:t>.</a:t>
            </a:r>
            <a:endParaRPr lang="en-US" sz="1600" dirty="0"/>
          </a:p>
          <a:p>
            <a:r>
              <a:rPr lang="mk-MK" sz="1600" b="1" dirty="0"/>
              <a:t>Визуелна перцепција:</a:t>
            </a:r>
            <a:r>
              <a:rPr lang="mk-MK" sz="1600" dirty="0"/>
              <a:t> Ова претставува способност на мозокот да го протолкува она што се гледа. Ова опфаќа сè, од просторна ориентација до текстура, боја и предмет. Визуелната перцепција е неопходна за читање, пишување, движење и многу повеќе.</a:t>
            </a:r>
            <a:endParaRPr lang="en-US" sz="1600" dirty="0"/>
          </a:p>
          <a:p>
            <a:r>
              <a:rPr lang="it-IT" sz="1600" dirty="0"/>
              <a:t>Visual perception does not have anything to do with the function of the eyesight, such as how clearly a person sees. It refers to the brain’s ability to create conclusions from the information absorbed through the eyes.</a:t>
            </a:r>
            <a:endParaRPr lang="en-US" sz="1600" dirty="0"/>
          </a:p>
          <a:p>
            <a:r>
              <a:rPr lang="mk-MK" sz="1600" dirty="0"/>
              <a:t>Визуелната перцепција нема никаква врска со функцијата на видот, како на пример колку јасно гледа индивидуата. Тоа се однесува на способноста на мозокот да создава заклучоци од информациите добиени преку сетилото за вид.</a:t>
            </a:r>
            <a:endParaRPr lang="en-US" sz="1600" dirty="0"/>
          </a:p>
          <a:p>
            <a:r>
              <a:rPr lang="mk-MK" sz="1600" b="1" dirty="0"/>
              <a:t>Перцепција на слухот</a:t>
            </a:r>
            <a:r>
              <a:rPr lang="mk-MK" sz="1600" dirty="0"/>
              <a:t>: или позната и како аудитивна перцепција (или вештина за аудио перцепција) е способноста на мозокот да интерпретира звук што се слуша преку сетилото за слух. Станува збор за придавање значење на звукот</a:t>
            </a:r>
            <a:r>
              <a:rPr lang="mk-MK" sz="1600" dirty="0" smtClean="0"/>
              <a:t>.</a:t>
            </a:r>
            <a:endParaRPr lang="en-US" sz="1600" dirty="0"/>
          </a:p>
        </p:txBody>
      </p:sp>
      <p:pic>
        <p:nvPicPr>
          <p:cNvPr id="160" name="Google Shape;160;g10643f517a4_0_19"/>
          <p:cNvPicPr preferRelativeResize="0"/>
          <p:nvPr/>
        </p:nvPicPr>
        <p:blipFill rotWithShape="1">
          <a:blip r:embed="rId3">
            <a:alphaModFix/>
          </a:blip>
          <a:srcRect l="17268" t="-25669" r="14555" b="-14602"/>
          <a:stretch/>
        </p:blipFill>
        <p:spPr>
          <a:xfrm>
            <a:off x="7311175" y="1072500"/>
            <a:ext cx="3685801" cy="4244700"/>
          </a:xfrm>
          <a:prstGeom prst="rect">
            <a:avLst/>
          </a:prstGeom>
          <a:noFill/>
          <a:ln>
            <a:noFill/>
          </a:ln>
        </p:spPr>
      </p:pic>
      <p:sp>
        <p:nvSpPr>
          <p:cNvPr id="5"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mk-MK" sz="1200" dirty="0" smtClean="0">
                <a:solidFill>
                  <a:schemeClr val="dk1"/>
                </a:solidFill>
                <a:latin typeface="Calibri"/>
                <a:ea typeface="Calibri"/>
                <a:cs typeface="Calibri"/>
                <a:sym typeface="Calibri"/>
              </a:rPr>
              <a:t>Проектен број</a:t>
            </a:r>
            <a:r>
              <a:rPr lang="en-US" sz="1200" dirty="0" smtClean="0">
                <a:solidFill>
                  <a:schemeClr val="dk1"/>
                </a:solidFill>
                <a:latin typeface="Calibri"/>
                <a:ea typeface="Calibri"/>
                <a:cs typeface="Calibri"/>
                <a:sym typeface="Calibri"/>
              </a:rPr>
              <a:t>: </a:t>
            </a:r>
            <a:r>
              <a:rPr lang="fr-FR" sz="1200" b="0" i="0" u="none" strike="noStrike" cap="none" dirty="0" smtClean="0">
                <a:solidFill>
                  <a:schemeClr val="dk1"/>
                </a:solidFill>
                <a:latin typeface="Calibri"/>
                <a:ea typeface="Calibri"/>
                <a:cs typeface="Calibri"/>
                <a:sym typeface="Calibri"/>
              </a:rPr>
              <a:t>2020-1-FR01-KA204-079823</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3249</Words>
  <Application>Microsoft Office PowerPoint</Application>
  <PresentationFormat>Widescreen</PresentationFormat>
  <Paragraphs>157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Roboto</vt:lpstr>
      <vt:lpstr>Calibri</vt:lpstr>
      <vt:lpstr>Georgia</vt:lpstr>
      <vt:lpstr>Arial</vt:lpstr>
      <vt:lpstr>Merriweather Sans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Различни видови на перцепција</vt:lpstr>
      <vt:lpstr>PowerPoint Presentation</vt:lpstr>
      <vt:lpstr>PowerPoint Presentation</vt:lpstr>
      <vt:lpstr>PowerPoint Presentation</vt:lpstr>
      <vt:lpstr>PowerPoint Presentation</vt:lpstr>
      <vt:lpstr>4. Како да се подобрат перцептивните вештини?</vt:lpstr>
      <vt:lpstr>PowerPoint Presentation</vt:lpstr>
      <vt:lpstr>PowerPoint Presentation</vt:lpstr>
      <vt:lpstr>Заклучок</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Noémie Govindin</dc:creator>
  <cp:lastModifiedBy>V</cp:lastModifiedBy>
  <cp:revision>10</cp:revision>
  <dcterms:created xsi:type="dcterms:W3CDTF">2021-04-29T13:43:45Z</dcterms:created>
  <dcterms:modified xsi:type="dcterms:W3CDTF">2022-02-25T10:48:51Z</dcterms:modified>
</cp:coreProperties>
</file>