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Merriweather Sans"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E6OFEEvkaCc0rGdVuGFG9cui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4E6459-464F-4E73-9AC3-FF885A2BC8D0}">
  <a:tblStyle styleId="{634E6459-464F-4E73-9AC3-FF885A2BC8D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643f517a4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0643f517a4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10643f517a4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643f517a4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0643f517a4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10643f517a4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0643f517a4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0643f517a4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10643f517a4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88c6376e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088c6376e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1088c6376e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643f517a4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643f517a4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0643f517a4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643f517a4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643f517a4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10643f517a4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88c6376e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088c6376ed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1088c6376ed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643f517a4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643f517a4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10643f517a4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4e1d1c3c9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643f517a4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643f517a4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10643f517a4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0643f517a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0643f517a4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10643f517a4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88c6376e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088c6376e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1088c6376e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643f517a4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643f517a4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10643f517a4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53416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74903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de section" type="secHead">
  <p:cSld name="Titre de section">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674749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ux contenus" type="twoObj">
  <p:cSld name="Deux contenu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88104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ison" type="twoTxTwoObj">
  <p:cSld name="Compara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1859606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1516121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655220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159534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529997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934865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1717988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29181917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Social_percep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mailto:disk-project@googlegroups.com" TargetMode="External"/><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diskproject.eu/"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1821122" y="228600"/>
            <a:ext cx="2395220" cy="2438400"/>
          </a:xfrm>
          <a:prstGeom prst="rect">
            <a:avLst/>
          </a:prstGeom>
          <a:solidFill>
            <a:srgbClr val="00B84F"/>
          </a:solidFill>
          <a:ln>
            <a:noFill/>
          </a:ln>
        </p:spPr>
      </p:pic>
      <p:sp>
        <p:nvSpPr>
          <p:cNvPr id="90" name="Google Shape;90;p1"/>
          <p:cNvSpPr txBox="1"/>
          <p:nvPr/>
        </p:nvSpPr>
        <p:spPr>
          <a:xfrm>
            <a:off x="-50225" y="3662624"/>
            <a:ext cx="6138000" cy="17925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dirty="0">
                <a:solidFill>
                  <a:srgbClr val="1155CC"/>
                </a:solidFill>
                <a:latin typeface="Calibri"/>
                <a:ea typeface="Calibri"/>
                <a:cs typeface="Calibri"/>
                <a:sym typeface="Calibri"/>
              </a:rPr>
              <a:t>Digital </a:t>
            </a:r>
            <a:r>
              <a:rPr lang="fr-FR" sz="3200" b="1" i="0" u="none" strike="noStrike" cap="none" dirty="0" err="1">
                <a:solidFill>
                  <a:srgbClr val="1155CC"/>
                </a:solidFill>
                <a:latin typeface="Calibri"/>
                <a:ea typeface="Calibri"/>
                <a:cs typeface="Calibri"/>
                <a:sym typeface="Calibri"/>
              </a:rPr>
              <a:t>Skills</a:t>
            </a:r>
            <a:r>
              <a:rPr lang="fr-FR" sz="3200" b="1" i="0" u="none" strike="noStrike" cap="none" dirty="0">
                <a:solidFill>
                  <a:srgbClr val="1155CC"/>
                </a:solidFill>
                <a:latin typeface="Calibri"/>
                <a:ea typeface="Calibri"/>
                <a:cs typeface="Calibri"/>
                <a:sym typeface="Calibri"/>
              </a:rPr>
              <a:t> for an </a:t>
            </a:r>
            <a:r>
              <a:rPr lang="fr-FR" sz="3200" b="1" i="0" u="none" strike="noStrike" cap="none" dirty="0" err="1">
                <a:solidFill>
                  <a:srgbClr val="1155CC"/>
                </a:solidFill>
                <a:latin typeface="Calibri"/>
                <a:ea typeface="Calibri"/>
                <a:cs typeface="Calibri"/>
                <a:sym typeface="Calibri"/>
              </a:rPr>
              <a:t>Ageing</a:t>
            </a:r>
            <a:r>
              <a:rPr lang="fr-FR" sz="3200" b="1" i="0" u="none" strike="noStrike" cap="none" dirty="0">
                <a:solidFill>
                  <a:srgbClr val="1155CC"/>
                </a:solidFill>
                <a:latin typeface="Calibri"/>
                <a:ea typeface="Calibri"/>
                <a:cs typeface="Calibri"/>
                <a:sym typeface="Calibri"/>
              </a:rPr>
              <a:t> Europe</a:t>
            </a:r>
            <a:br>
              <a:rPr lang="fr-FR" sz="2800" b="1" i="0" u="none" strike="noStrike" cap="none" dirty="0">
                <a:solidFill>
                  <a:srgbClr val="00B84F"/>
                </a:solidFill>
                <a:latin typeface="Calibri"/>
                <a:ea typeface="Calibri"/>
                <a:cs typeface="Calibri"/>
                <a:sym typeface="Calibri"/>
              </a:rPr>
            </a:br>
            <a:r>
              <a:rPr lang="el-GR" sz="1800" dirty="0">
                <a:solidFill>
                  <a:schemeClr val="dk1"/>
                </a:solidFill>
                <a:latin typeface="Calibri"/>
                <a:ea typeface="Calibri"/>
                <a:cs typeface="Calibri"/>
                <a:sym typeface="Calibri"/>
              </a:rPr>
              <a:t>Αντίληψη </a:t>
            </a:r>
            <a:endParaRPr sz="1800" dirty="0">
              <a:solidFill>
                <a:schemeClr val="dk1"/>
              </a:solidFill>
              <a:latin typeface="Calibri"/>
              <a:ea typeface="Calibri"/>
              <a:cs typeface="Calibri"/>
              <a:sym typeface="Calibri"/>
            </a:endParaRPr>
          </a:p>
          <a:p>
            <a:pPr marL="0" lvl="0" indent="0" algn="ctr" rtl="0">
              <a:lnSpc>
                <a:spcPct val="107916"/>
              </a:lnSpc>
              <a:spcBef>
                <a:spcPts val="0"/>
              </a:spcBef>
              <a:spcAft>
                <a:spcPts val="0"/>
              </a:spcAft>
              <a:buClr>
                <a:schemeClr val="dk1"/>
              </a:buClr>
              <a:buSzPts val="1100"/>
              <a:buFont typeface="Arial"/>
              <a:buNone/>
            </a:pPr>
            <a:r>
              <a:rPr lang="el-GR" sz="1800" dirty="0">
                <a:solidFill>
                  <a:schemeClr val="dk1"/>
                </a:solidFill>
                <a:latin typeface="Calibri"/>
                <a:ea typeface="Calibri"/>
                <a:cs typeface="Calibri"/>
                <a:sym typeface="Calibri"/>
              </a:rPr>
              <a:t>Διαφορετικοί τύποι αντίληψης και τρόποι βελτίωσης των δεξιοτήτων αλληλεπίδρασής σας</a:t>
            </a:r>
          </a:p>
          <a:p>
            <a:pPr marL="0" lvl="0" indent="0" algn="ctr" rtl="0">
              <a:lnSpc>
                <a:spcPct val="107916"/>
              </a:lnSpc>
              <a:spcBef>
                <a:spcPts val="0"/>
              </a:spcBef>
              <a:spcAft>
                <a:spcPts val="0"/>
              </a:spcAft>
              <a:buClr>
                <a:schemeClr val="dk1"/>
              </a:buClr>
              <a:buSzPts val="1100"/>
              <a:buFont typeface="Arial"/>
              <a:buNone/>
            </a:pPr>
            <a:r>
              <a:rPr lang="fr-FR" sz="2000" b="1" dirty="0">
                <a:solidFill>
                  <a:schemeClr val="dk1"/>
                </a:solidFill>
                <a:latin typeface="Calibri"/>
                <a:ea typeface="Calibri"/>
                <a:cs typeface="Calibri"/>
                <a:sym typeface="Calibri"/>
              </a:rPr>
              <a:t> CDI</a:t>
            </a:r>
            <a:endParaRPr sz="2000" b="1" dirty="0">
              <a:solidFill>
                <a:schemeClr val="dk1"/>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92" name="Google Shape;92;p1"/>
          <p:cNvSpPr txBox="1"/>
          <p:nvPr/>
        </p:nvSpPr>
        <p:spPr>
          <a:xfrm>
            <a:off x="485024" y="6220182"/>
            <a:ext cx="47118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Project number 2020-1-FR01-KA204-079823</a:t>
            </a:r>
            <a:endParaRPr sz="1800" b="0" i="0" u="none" strike="noStrike" cap="none">
              <a:solidFill>
                <a:schemeClr val="dk1"/>
              </a:solidFill>
              <a:latin typeface="Calibri"/>
              <a:ea typeface="Calibri"/>
              <a:cs typeface="Calibri"/>
              <a:sym typeface="Calibri"/>
            </a:endParaRPr>
          </a:p>
        </p:txBody>
      </p:sp>
      <p:pic>
        <p:nvPicPr>
          <p:cNvPr id="93" name="Google Shape;93;p1" descr="Overhead view of senior man working on laptop Free Photo"/>
          <p:cNvPicPr preferRelativeResize="0"/>
          <p:nvPr/>
        </p:nvPicPr>
        <p:blipFill rotWithShape="1">
          <a:blip r:embed="rId5">
            <a:alphaModFix/>
          </a:blip>
          <a:srcRect l="12991" t="-10929" r="13216" b="154"/>
          <a:stretch/>
        </p:blipFill>
        <p:spPr>
          <a:xfrm>
            <a:off x="5798819" y="-649144"/>
            <a:ext cx="6400801" cy="6400801"/>
          </a:xfrm>
          <a:prstGeom prst="teardrop">
            <a:avLst>
              <a:gd name="adj" fmla="val 100000"/>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0643f517a4_0_26"/>
          <p:cNvSpPr txBox="1">
            <a:spLocks noGrp="1"/>
          </p:cNvSpPr>
          <p:nvPr>
            <p:ph type="body" idx="1"/>
          </p:nvPr>
        </p:nvSpPr>
        <p:spPr>
          <a:xfrm>
            <a:off x="401157" y="528150"/>
            <a:ext cx="6034800" cy="5801700"/>
          </a:xfrm>
          <a:prstGeom prst="rect">
            <a:avLst/>
          </a:prstGeom>
        </p:spPr>
        <p:txBody>
          <a:bodyPr spcFirstLastPara="1" wrap="square" lIns="91425" tIns="45700" rIns="91425" bIns="45700" anchor="t" anchorCtr="0">
            <a:normAutofit lnSpcReduction="10000"/>
          </a:bodyPr>
          <a:lstStyle/>
          <a:p>
            <a:pPr marL="0" lvl="0" indent="0" algn="just" rtl="0">
              <a:lnSpc>
                <a:spcPct val="100000"/>
              </a:lnSpc>
              <a:spcBef>
                <a:spcPts val="0"/>
              </a:spcBef>
              <a:spcAft>
                <a:spcPts val="0"/>
              </a:spcAft>
              <a:buClr>
                <a:schemeClr val="dk1"/>
              </a:buClr>
              <a:buSzPts val="1100"/>
              <a:buFont typeface="Arial"/>
              <a:buNone/>
            </a:pPr>
            <a:r>
              <a:rPr lang="el-GR" sz="1800" b="1" dirty="0"/>
              <a:t>Απτική αντίληψη: </a:t>
            </a:r>
            <a:r>
              <a:rPr lang="el-GR" sz="1800" dirty="0"/>
              <a:t>ονομάζεται η αντίληψη αφής, είναι η ικανότητα του εγκεφάλου να κατανοεί (αντιλαμβάνεται) πληροφορίες που προέρχονται από το δέρμα, ιδιαίτερα το δέρμα στα χέρια. Τα χέρια χρησιμοποιούνται για την καταγραφή των αισθητηριακών πληροφοριών και στη συνέχεια ο εγκέφαλος χρησιμοποιεί αυτές τις πληροφορίες για να καθοδηγήσει τα χέρια κατά τη διάρκεια μιας δραστηριότητας.</a:t>
            </a:r>
          </a:p>
          <a:p>
            <a:pPr marL="0" lvl="0" indent="0" algn="just" rtl="0">
              <a:lnSpc>
                <a:spcPct val="100000"/>
              </a:lnSpc>
              <a:spcBef>
                <a:spcPts val="0"/>
              </a:spcBef>
              <a:spcAft>
                <a:spcPts val="0"/>
              </a:spcAft>
              <a:buClr>
                <a:schemeClr val="dk1"/>
              </a:buClr>
              <a:buSzPts val="1100"/>
              <a:buFont typeface="Arial"/>
              <a:buNone/>
            </a:pPr>
            <a:r>
              <a:rPr lang="el-GR" sz="1800" b="1" dirty="0">
                <a:highlight>
                  <a:srgbClr val="FFFFFF"/>
                </a:highlight>
              </a:rPr>
              <a:t>Οσμική αντίληψη: </a:t>
            </a:r>
            <a:r>
              <a:rPr lang="el-GR" sz="1800" dirty="0">
                <a:highlight>
                  <a:srgbClr val="FFFFFF"/>
                </a:highlight>
              </a:rPr>
              <a:t>είναι ο τύπος αντίληψης που χρησιμοποιούμε για να διαφοροποιήσουμε τις μυρωδιές από το περιβάλλον μας και να τους δώσουμε συγκεκριμένο νόημα χρησιμοποιώντας το οσφρητικό μας σύστημα. Έχετε παρατηρήσει ποτέ ότι, αν έχετε κρυώσει και η μύτη σας είναι βουλωμένη, όλα τα τρόφιμα φαίνεται να έχουν την ίδια γεύση; Αναφέρεται στην οσφρητική αντίληψη.</a:t>
            </a:r>
          </a:p>
          <a:p>
            <a:pPr marL="0" lvl="0" indent="0" algn="just" rtl="0">
              <a:lnSpc>
                <a:spcPct val="100000"/>
              </a:lnSpc>
              <a:spcBef>
                <a:spcPts val="0"/>
              </a:spcBef>
              <a:spcAft>
                <a:spcPts val="0"/>
              </a:spcAft>
              <a:buClr>
                <a:schemeClr val="dk1"/>
              </a:buClr>
              <a:buSzPts val="1100"/>
              <a:buFont typeface="Arial"/>
              <a:buNone/>
            </a:pPr>
            <a:r>
              <a:rPr lang="el-GR" sz="1800" b="1" dirty="0">
                <a:highlight>
                  <a:srgbClr val="FFFFFF"/>
                </a:highlight>
              </a:rPr>
              <a:t>Γευστική αντίληψη: </a:t>
            </a:r>
            <a:r>
              <a:rPr lang="el-GR" sz="1800" dirty="0">
                <a:highlight>
                  <a:srgbClr val="FFFFFF"/>
                </a:highlight>
              </a:rPr>
              <a:t>η γεύση (επίσημα γνωστή ως γεύση) είναι η ικανότητα να αντιλαμβάνεσαι τη </a:t>
            </a:r>
            <a:r>
              <a:rPr lang="el-GR" sz="1800" dirty="0">
                <a:solidFill>
                  <a:srgbClr val="00B0F0"/>
                </a:solidFill>
                <a:highlight>
                  <a:srgbClr val="FFFFFF"/>
                </a:highlight>
              </a:rPr>
              <a:t>γεύση</a:t>
            </a:r>
            <a:r>
              <a:rPr lang="el-GR" sz="1800" dirty="0">
                <a:highlight>
                  <a:srgbClr val="FFFFFF"/>
                </a:highlight>
              </a:rPr>
              <a:t> ουσιών, συμπεριλαμβανομένων, ενδεικτικά, των </a:t>
            </a:r>
            <a:r>
              <a:rPr lang="el-GR" sz="1800" dirty="0">
                <a:solidFill>
                  <a:srgbClr val="00B0F0"/>
                </a:solidFill>
                <a:highlight>
                  <a:srgbClr val="FFFFFF"/>
                </a:highlight>
              </a:rPr>
              <a:t>τροφών</a:t>
            </a:r>
            <a:r>
              <a:rPr lang="el-GR" sz="1800" dirty="0">
                <a:highlight>
                  <a:srgbClr val="FFFFFF"/>
                </a:highlight>
              </a:rPr>
              <a:t>. Οι άνθρωποι λαμβάνουν γεύσεις μέσω των αισθητηρίων οργάνων που συγκεντρώνονται στην επάνω επιφάνεια της </a:t>
            </a:r>
            <a:r>
              <a:rPr lang="el-GR" sz="1800" dirty="0">
                <a:solidFill>
                  <a:srgbClr val="00B0F0"/>
                </a:solidFill>
                <a:highlight>
                  <a:srgbClr val="FFFFFF"/>
                </a:highlight>
              </a:rPr>
              <a:t>γλώσσας</a:t>
            </a:r>
            <a:r>
              <a:rPr lang="el-GR" sz="1800" dirty="0">
                <a:highlight>
                  <a:srgbClr val="FFFFFF"/>
                </a:highlight>
              </a:rPr>
              <a:t>, που ονομάζονται </a:t>
            </a:r>
            <a:r>
              <a:rPr lang="el-GR" sz="1800" dirty="0">
                <a:solidFill>
                  <a:srgbClr val="00B0F0"/>
                </a:solidFill>
                <a:highlight>
                  <a:srgbClr val="FFFFFF"/>
                </a:highlight>
              </a:rPr>
              <a:t>γευστικοί κάλυκες</a:t>
            </a:r>
            <a:r>
              <a:rPr lang="el-GR" sz="1800" dirty="0">
                <a:highlight>
                  <a:srgbClr val="FFFFFF"/>
                </a:highlight>
              </a:rPr>
              <a:t>. Παραδοσιακά, υπήρχαν τέσσερις κύριες γεύσεις:</a:t>
            </a:r>
            <a:r>
              <a:rPr lang="el-GR" sz="1800" dirty="0">
                <a:solidFill>
                  <a:srgbClr val="00B0F0"/>
                </a:solidFill>
                <a:highlight>
                  <a:srgbClr val="FFFFFF"/>
                </a:highlight>
              </a:rPr>
              <a:t> γλυκύτητα, πίκρα, ξινή και αλμύρα</a:t>
            </a:r>
            <a:r>
              <a:rPr lang="el-GR" sz="1800" dirty="0">
                <a:highlight>
                  <a:srgbClr val="FFFFFF"/>
                </a:highlight>
              </a:rPr>
              <a:t>.</a:t>
            </a:r>
            <a:endParaRPr sz="1800" dirty="0"/>
          </a:p>
        </p:txBody>
      </p:sp>
      <p:pic>
        <p:nvPicPr>
          <p:cNvPr id="167" name="Google Shape;167;g10643f517a4_0_26"/>
          <p:cNvPicPr preferRelativeResize="0"/>
          <p:nvPr/>
        </p:nvPicPr>
        <p:blipFill rotWithShape="1">
          <a:blip r:embed="rId3">
            <a:alphaModFix/>
          </a:blip>
          <a:srcRect b="3716"/>
          <a:stretch/>
        </p:blipFill>
        <p:spPr>
          <a:xfrm>
            <a:off x="7241775" y="1244075"/>
            <a:ext cx="3993074" cy="3937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0643f517a4_0_33"/>
          <p:cNvSpPr txBox="1">
            <a:spLocks noGrp="1"/>
          </p:cNvSpPr>
          <p:nvPr>
            <p:ph type="body" idx="1"/>
          </p:nvPr>
        </p:nvSpPr>
        <p:spPr>
          <a:xfrm>
            <a:off x="6155425" y="725075"/>
            <a:ext cx="5823300" cy="5604300"/>
          </a:xfrm>
          <a:prstGeom prst="rect">
            <a:avLst/>
          </a:prstGeom>
        </p:spPr>
        <p:txBody>
          <a:bodyPr spcFirstLastPara="1" wrap="square" lIns="91425" tIns="45700" rIns="91425" bIns="45700" anchor="t" anchorCtr="0">
            <a:normAutofit fontScale="85000" lnSpcReduction="10000"/>
          </a:bodyPr>
          <a:lstStyle/>
          <a:p>
            <a:pPr marL="0" lvl="0" indent="0" algn="just" rtl="0">
              <a:lnSpc>
                <a:spcPct val="100000"/>
              </a:lnSpc>
              <a:spcBef>
                <a:spcPts val="0"/>
              </a:spcBef>
              <a:spcAft>
                <a:spcPts val="0"/>
              </a:spcAft>
              <a:buClr>
                <a:schemeClr val="dk1"/>
              </a:buClr>
              <a:buSzPts val="1100"/>
              <a:buFont typeface="Arial"/>
              <a:buNone/>
            </a:pPr>
            <a:r>
              <a:rPr lang="el-GR" sz="1800" i="1" dirty="0">
                <a:highlight>
                  <a:srgbClr val="FFFFFF"/>
                </a:highlight>
              </a:rPr>
              <a:t>Υπάρχουν επίσης και άλλες αισθήσεις που μας επιτρέπουν να αντιλαμβανόμαστε πράγματα όπως η ισορροπία, ο χρόνος, η θέση του σώματος, η επιτάχυνση και η αντίληψη των εσωτερικών καταστάσεων. Πολλά από αυτά είναι </a:t>
            </a:r>
            <a:r>
              <a:rPr lang="el-GR" sz="1800" i="1" dirty="0" err="1">
                <a:highlight>
                  <a:srgbClr val="FFFFFF"/>
                </a:highlight>
              </a:rPr>
              <a:t>πολυτροπικά</a:t>
            </a:r>
            <a:r>
              <a:rPr lang="el-GR" sz="1800" i="1" dirty="0">
                <a:highlight>
                  <a:srgbClr val="FFFFFF"/>
                </a:highlight>
              </a:rPr>
              <a:t> και περιλαμβάνουν περισσότερες από μία αισθητηριακές μορφές.</a:t>
            </a:r>
          </a:p>
          <a:p>
            <a:pPr marL="0" lvl="0" indent="0" algn="just" rtl="0">
              <a:lnSpc>
                <a:spcPct val="100000"/>
              </a:lnSpc>
              <a:spcBef>
                <a:spcPts val="0"/>
              </a:spcBef>
              <a:spcAft>
                <a:spcPts val="0"/>
              </a:spcAft>
              <a:buClr>
                <a:schemeClr val="dk1"/>
              </a:buClr>
              <a:buSzPts val="1100"/>
              <a:buFont typeface="Arial"/>
              <a:buNone/>
            </a:pPr>
            <a:endParaRPr lang="el-GR" sz="1800" b="1" i="1" dirty="0">
              <a:highlight>
                <a:srgbClr val="FFFFFF"/>
              </a:highlight>
              <a:uFill>
                <a:noFill/>
              </a:uFill>
              <a:hlinkClick r:id="rId3"/>
            </a:endParaRPr>
          </a:p>
          <a:p>
            <a:pPr marL="0" lvl="0" indent="0" algn="just" rtl="0">
              <a:lnSpc>
                <a:spcPct val="100000"/>
              </a:lnSpc>
              <a:spcBef>
                <a:spcPts val="0"/>
              </a:spcBef>
              <a:spcAft>
                <a:spcPts val="0"/>
              </a:spcAft>
              <a:buClr>
                <a:schemeClr val="dk1"/>
              </a:buClr>
              <a:buSzPts val="1100"/>
              <a:buFont typeface="Arial"/>
              <a:buNone/>
            </a:pPr>
            <a:r>
              <a:rPr lang="el-GR" sz="1800" dirty="0">
                <a:solidFill>
                  <a:srgbClr val="0070C0"/>
                </a:solidFill>
                <a:highlight>
                  <a:srgbClr val="FFFFFF"/>
                </a:highlight>
                <a:uFill>
                  <a:noFill/>
                </a:uFill>
              </a:rPr>
              <a:t>Κοινωνική αντίληψη</a:t>
            </a:r>
            <a:r>
              <a:rPr lang="el-GR" sz="1800" dirty="0">
                <a:highlight>
                  <a:srgbClr val="FFFFFF"/>
                </a:highlight>
                <a:uFill>
                  <a:noFill/>
                </a:uFill>
              </a:rPr>
              <a:t>: είναι ένας άλλος σημαντικός τύπος αντίληψης ή η ικανότητα εντοπισμού και χρήσης κοινωνικών αλληλεπιδράσεων σχετικά με ανθρώπους και σχέσεις. Είναι ένας τρόπος για το πώς οι άνθρωποι σχηματίζουν εντυπώσεις και απόψεις για τις μοναδικές προσωπικότητες άλλων ανθρώπων, επομένως, είναι ένα στοιχείο </a:t>
            </a:r>
            <a:r>
              <a:rPr lang="el-GR" sz="1800" dirty="0">
                <a:solidFill>
                  <a:srgbClr val="0070C0"/>
                </a:solidFill>
                <a:highlight>
                  <a:srgbClr val="FFFFFF"/>
                </a:highlight>
                <a:uFill>
                  <a:noFill/>
                </a:uFill>
              </a:rPr>
              <a:t>κοινωνικής γνώσης</a:t>
            </a:r>
            <a:r>
              <a:rPr lang="el-GR" sz="1800" dirty="0">
                <a:highlight>
                  <a:srgbClr val="FFFFFF"/>
                </a:highlight>
                <a:uFill>
                  <a:noFill/>
                </a:uFill>
              </a:rPr>
              <a:t>.</a:t>
            </a:r>
          </a:p>
          <a:p>
            <a:pPr marL="0" lvl="0" indent="0" algn="just" rtl="0">
              <a:lnSpc>
                <a:spcPct val="100000"/>
              </a:lnSpc>
              <a:spcBef>
                <a:spcPts val="0"/>
              </a:spcBef>
              <a:spcAft>
                <a:spcPts val="0"/>
              </a:spcAft>
              <a:buClr>
                <a:schemeClr val="dk1"/>
              </a:buClr>
              <a:buSzPts val="1100"/>
              <a:buFont typeface="Arial"/>
              <a:buNone/>
            </a:pPr>
            <a:endParaRPr lang="el-GR" sz="1800" b="1" dirty="0">
              <a:solidFill>
                <a:srgbClr val="202124"/>
              </a:solidFill>
              <a:highlight>
                <a:srgbClr val="FFFFFF"/>
              </a:highlight>
              <a:uFill>
                <a:noFill/>
              </a:uFill>
            </a:endParaRPr>
          </a:p>
          <a:p>
            <a:pPr marL="0" lvl="0" indent="0" algn="just" rtl="0">
              <a:lnSpc>
                <a:spcPct val="100000"/>
              </a:lnSpc>
              <a:spcBef>
                <a:spcPts val="0"/>
              </a:spcBef>
              <a:spcAft>
                <a:spcPts val="0"/>
              </a:spcAft>
              <a:buClr>
                <a:schemeClr val="dk1"/>
              </a:buClr>
              <a:buSzPts val="1100"/>
              <a:buFont typeface="Arial"/>
              <a:buNone/>
            </a:pPr>
            <a:r>
              <a:rPr lang="el-GR" sz="1800" dirty="0">
                <a:solidFill>
                  <a:srgbClr val="202124"/>
                </a:solidFill>
                <a:highlight>
                  <a:srgbClr val="FFFFFF"/>
                </a:highlight>
              </a:rPr>
              <a:t>Η κοινωνική αντίληψη είναι ένα σημαντικό συστατικό της κοινωνικής ικανότητας και της κοινωνικής επιτυχίας, συμπεριλαμβανομένης της αποδοχής από τους συνομηλίκους και της φιλίας). Εκτός από την κοινωνική αντίληψη, τα κοινωνικά ικανά άτομα πρέπει να γνωρίζουν τους κοινωνικούς κανόνες, τους ρόλους, τις ρουτίνες και τα σενάρια στην κοινωνική τους ζωή.</a:t>
            </a:r>
          </a:p>
          <a:p>
            <a:pPr marL="0" lvl="0" indent="0" algn="just" rtl="0">
              <a:lnSpc>
                <a:spcPct val="100000"/>
              </a:lnSpc>
              <a:spcBef>
                <a:spcPts val="0"/>
              </a:spcBef>
              <a:spcAft>
                <a:spcPts val="0"/>
              </a:spcAft>
              <a:buClr>
                <a:schemeClr val="dk1"/>
              </a:buClr>
              <a:buSzPts val="1100"/>
              <a:buFont typeface="Arial"/>
              <a:buNone/>
            </a:pPr>
            <a:endParaRPr sz="1800" dirty="0">
              <a:solidFill>
                <a:srgbClr val="202124"/>
              </a:solidFill>
              <a:highlight>
                <a:srgbClr val="FFFFFF"/>
              </a:highlight>
            </a:endParaRPr>
          </a:p>
          <a:p>
            <a:pPr marL="0" lvl="0" indent="0" algn="just" rtl="0">
              <a:lnSpc>
                <a:spcPct val="100000"/>
              </a:lnSpc>
              <a:spcBef>
                <a:spcPts val="0"/>
              </a:spcBef>
              <a:spcAft>
                <a:spcPts val="1000"/>
              </a:spcAft>
              <a:buClr>
                <a:schemeClr val="dk1"/>
              </a:buClr>
              <a:buSzPts val="1100"/>
              <a:buFont typeface="Arial"/>
              <a:buNone/>
            </a:pPr>
            <a:r>
              <a:rPr lang="el-GR" sz="1800" dirty="0">
                <a:highlight>
                  <a:srgbClr val="FFFFFF"/>
                </a:highlight>
              </a:rPr>
              <a:t>Η κοινωνική αντίληψη περιλαμβάνει πολλές διαδικασίες, συνδυασμούς διαφόρων τύπων αντίληψης, ενέργειες/αντιδράσεις, αισθήσεις που στοχεύουν στην επιτυχή αλληλεπίδραση και την οικοδόμηση κοινωνικών σχέσεων με άλλα άτομα στο κοινωνικό περιβάλλον.</a:t>
            </a:r>
            <a:endParaRPr sz="1800" dirty="0"/>
          </a:p>
        </p:txBody>
      </p:sp>
      <p:pic>
        <p:nvPicPr>
          <p:cNvPr id="174" name="Google Shape;174;g10643f517a4_0_33"/>
          <p:cNvPicPr preferRelativeResize="0"/>
          <p:nvPr/>
        </p:nvPicPr>
        <p:blipFill rotWithShape="1">
          <a:blip r:embed="rId4">
            <a:alphaModFix/>
          </a:blip>
          <a:srcRect l="3651" r="7515"/>
          <a:stretch/>
        </p:blipFill>
        <p:spPr>
          <a:xfrm>
            <a:off x="453175" y="1284850"/>
            <a:ext cx="5173226" cy="381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0643f517a4_0_40"/>
          <p:cNvSpPr txBox="1">
            <a:spLocks noGrp="1"/>
          </p:cNvSpPr>
          <p:nvPr>
            <p:ph type="body" idx="1"/>
          </p:nvPr>
        </p:nvSpPr>
        <p:spPr>
          <a:xfrm>
            <a:off x="0" y="0"/>
            <a:ext cx="10838400" cy="5725550"/>
          </a:xfrm>
          <a:prstGeom prst="rect">
            <a:avLst/>
          </a:prstGeom>
        </p:spPr>
        <p:txBody>
          <a:bodyPr spcFirstLastPara="1" wrap="square" lIns="91425" tIns="45700" rIns="91425" bIns="45700" anchor="t" anchorCtr="0">
            <a:normAutofit fontScale="40000" lnSpcReduction="20000"/>
          </a:bodyPr>
          <a:lstStyle/>
          <a:p>
            <a:pPr marL="0" lvl="0" indent="0" algn="just" rtl="0">
              <a:lnSpc>
                <a:spcPct val="100000"/>
              </a:lnSpc>
              <a:spcBef>
                <a:spcPts val="0"/>
              </a:spcBef>
              <a:spcAft>
                <a:spcPts val="0"/>
              </a:spcAft>
              <a:buClr>
                <a:schemeClr val="dk1"/>
              </a:buClr>
              <a:buSzPct val="49044"/>
              <a:buFont typeface="Arial"/>
              <a:buNone/>
            </a:pPr>
            <a:r>
              <a:rPr lang="fr-FR" sz="3500" b="1" dirty="0"/>
              <a:t>3</a:t>
            </a:r>
            <a:r>
              <a:rPr lang="fr-FR" sz="3500" b="1" dirty="0">
                <a:latin typeface="+mn-lt"/>
              </a:rPr>
              <a:t>. </a:t>
            </a:r>
            <a:r>
              <a:rPr lang="el-GR" sz="3500" b="1" dirty="0">
                <a:latin typeface="+mn-lt"/>
              </a:rPr>
              <a:t>Η σημασία των δεξιοτήτων αντίληψης</a:t>
            </a:r>
            <a:endParaRPr sz="3500" b="1" dirty="0">
              <a:latin typeface="+mn-lt"/>
            </a:endParaRPr>
          </a:p>
          <a:p>
            <a:pPr marL="0" lvl="0" indent="0" algn="just" rtl="0">
              <a:lnSpc>
                <a:spcPct val="100000"/>
              </a:lnSpc>
              <a:spcBef>
                <a:spcPts val="0"/>
              </a:spcBef>
              <a:spcAft>
                <a:spcPts val="0"/>
              </a:spcAft>
              <a:buClr>
                <a:schemeClr val="dk1"/>
              </a:buClr>
              <a:buSzPct val="49044"/>
              <a:buFont typeface="Arial"/>
              <a:buNone/>
            </a:pPr>
            <a:endParaRPr sz="3500" b="1" dirty="0">
              <a:solidFill>
                <a:srgbClr val="212529"/>
              </a:solidFill>
              <a:highlight>
                <a:srgbClr val="FFFFFF"/>
              </a:highlight>
              <a:latin typeface="+mn-lt"/>
              <a:ea typeface="Roboto"/>
              <a:cs typeface="Roboto"/>
              <a:sym typeface="Roboto"/>
            </a:endParaRPr>
          </a:p>
          <a:p>
            <a:pPr marL="72000" lvl="0" indent="-457200" rtl="0">
              <a:lnSpc>
                <a:spcPct val="100000"/>
              </a:lnSpc>
              <a:spcBef>
                <a:spcPts val="0"/>
              </a:spcBef>
              <a:spcAft>
                <a:spcPts val="0"/>
              </a:spcAft>
              <a:buClr>
                <a:schemeClr val="dk1"/>
              </a:buClr>
              <a:buSzPct val="49044"/>
              <a:buFont typeface="Arial"/>
              <a:buNone/>
            </a:pPr>
            <a:r>
              <a:rPr lang="el-GR" sz="3500" dirty="0">
                <a:highlight>
                  <a:srgbClr val="FFFFFF"/>
                </a:highlight>
                <a:latin typeface="+mn-lt"/>
              </a:rPr>
              <a:t>Πολλοί παράγοντες επηρεάζουν τον τρόπο με τον οποίο αντιλαμβανόμαστε τον κόσμο και τους ανθρώπους σε αυτόν. Το διαφορετικό πολιτισμικό μας υπόβαθρο, οι εμπειρίες ζωής και οι προσωπικές μας αξίες, όλα επηρεάζουν τις αλληλεπιδράσεις και τις σχέσεις μας με τους άλλους, όπως και οι προσωπικότητες μας, οι κοινωνικές μας δεξιότητες και τα στυλ και οι προσεγγίσεις μας στην αντιμετώπιση των ανθρώπων και των προκλήσεων.</a:t>
            </a:r>
            <a:r>
              <a:rPr lang="en-US" sz="3500" dirty="0">
                <a:highlight>
                  <a:srgbClr val="FFFFFF"/>
                </a:highlight>
                <a:latin typeface="+mn-lt"/>
              </a:rPr>
              <a:t> </a:t>
            </a:r>
            <a:br>
              <a:rPr lang="en-US" sz="3500" dirty="0">
                <a:highlight>
                  <a:srgbClr val="FFFFFF"/>
                </a:highlight>
                <a:latin typeface="+mn-lt"/>
              </a:rPr>
            </a:br>
            <a:endParaRPr lang="en-US" sz="3500" dirty="0">
              <a:highlight>
                <a:srgbClr val="FFFFFF"/>
              </a:highlight>
              <a:latin typeface="+mn-lt"/>
            </a:endParaRPr>
          </a:p>
          <a:p>
            <a:pPr marL="288000">
              <a:lnSpc>
                <a:spcPct val="120000"/>
              </a:lnSpc>
              <a:spcBef>
                <a:spcPts val="0"/>
              </a:spcBef>
              <a:spcAft>
                <a:spcPts val="800"/>
              </a:spcAft>
            </a:pPr>
            <a:r>
              <a:rPr lang="el-GR" sz="3500" dirty="0">
                <a:effectLst/>
                <a:latin typeface="+mn-lt"/>
                <a:ea typeface="Calibri" panose="020F0502020204030204" pitchFamily="34" charset="0"/>
                <a:cs typeface="Times New Roman" panose="02020603050405020304" pitchFamily="18" charset="0"/>
              </a:rPr>
              <a:t>-Η αντίληψη δημιουργεί την εμπειρία μας για τον κόσμο γύρω μας και μας επιτρέπει να ενεργούμε μέσα στο περιβάλλον μας.</a:t>
            </a:r>
          </a:p>
          <a:p>
            <a:pPr marL="288000">
              <a:lnSpc>
                <a:spcPct val="120000"/>
              </a:lnSpc>
              <a:spcBef>
                <a:spcPts val="0"/>
              </a:spcBef>
              <a:spcAft>
                <a:spcPts val="800"/>
              </a:spcAft>
            </a:pPr>
            <a:r>
              <a:rPr lang="el-GR" sz="3500" dirty="0">
                <a:effectLst/>
                <a:latin typeface="+mn-lt"/>
                <a:ea typeface="Calibri" panose="020F0502020204030204" pitchFamily="34" charset="0"/>
                <a:cs typeface="Times New Roman" panose="02020603050405020304" pitchFamily="18" charset="0"/>
              </a:rPr>
              <a:t>-Η αντίληψη είναι πολύ σημαντική για την </a:t>
            </a:r>
            <a:r>
              <a:rPr lang="el-GR" sz="3500" dirty="0">
                <a:solidFill>
                  <a:srgbClr val="00B0F0"/>
                </a:solidFill>
                <a:effectLst/>
                <a:latin typeface="+mn-lt"/>
                <a:ea typeface="Calibri" panose="020F0502020204030204" pitchFamily="34" charset="0"/>
                <a:cs typeface="Times New Roman" panose="02020603050405020304" pitchFamily="18" charset="0"/>
              </a:rPr>
              <a:t>κατανόηση της ανθρώπινης συμπεριφοράς </a:t>
            </a:r>
            <a:r>
              <a:rPr lang="el-GR" sz="3500" dirty="0">
                <a:effectLst/>
                <a:latin typeface="+mn-lt"/>
                <a:ea typeface="Calibri" panose="020F0502020204030204" pitchFamily="34" charset="0"/>
                <a:cs typeface="Times New Roman" panose="02020603050405020304" pitchFamily="18" charset="0"/>
              </a:rPr>
              <a:t>γιατί κάθε άτομο αντιλαμβάνεται τον κόσμο, αντιδρά και δημιουργεί απόψεις διαφορετικά.</a:t>
            </a:r>
          </a:p>
          <a:p>
            <a:pPr marL="288000">
              <a:lnSpc>
                <a:spcPct val="120000"/>
              </a:lnSpc>
              <a:spcBef>
                <a:spcPts val="0"/>
              </a:spcBef>
              <a:spcAft>
                <a:spcPts val="800"/>
              </a:spcAft>
            </a:pPr>
            <a:r>
              <a:rPr lang="el-GR" sz="3500" dirty="0">
                <a:effectLst/>
                <a:latin typeface="+mn-lt"/>
                <a:ea typeface="Calibri" panose="020F0502020204030204" pitchFamily="34" charset="0"/>
                <a:cs typeface="Times New Roman" panose="02020603050405020304" pitchFamily="18" charset="0"/>
              </a:rPr>
              <a:t>-Αυτή η σημαντική γνωστική ικανότητα είναι απαραίτητη για την καθημερινή μας ζωή, επειδή καθιστά δυνατή την κατανόηση του περιβάλλοντος μας.</a:t>
            </a:r>
          </a:p>
          <a:p>
            <a:pPr marL="288000">
              <a:lnSpc>
                <a:spcPct val="120000"/>
              </a:lnSpc>
              <a:spcBef>
                <a:spcPts val="0"/>
              </a:spcBef>
              <a:spcAft>
                <a:spcPts val="800"/>
              </a:spcAft>
            </a:pPr>
            <a:r>
              <a:rPr lang="el-GR" sz="3500" dirty="0">
                <a:effectLst/>
                <a:latin typeface="+mn-lt"/>
                <a:ea typeface="Calibri" panose="020F0502020204030204" pitchFamily="34" charset="0"/>
                <a:cs typeface="Times New Roman" panose="02020603050405020304" pitchFamily="18" charset="0"/>
              </a:rPr>
              <a:t>-Η αντίληψη όχι μόνο δημιουργεί την εμπειρία μας για τον κόσμο γύρω μας, αλλά μας επιτρέπει να ενεργούμε μέσα στο περιβάλλον μας.</a:t>
            </a:r>
          </a:p>
          <a:p>
            <a:pPr marL="288000">
              <a:lnSpc>
                <a:spcPct val="120000"/>
              </a:lnSpc>
              <a:spcBef>
                <a:spcPts val="0"/>
              </a:spcBef>
              <a:spcAft>
                <a:spcPts val="800"/>
              </a:spcAft>
            </a:pPr>
            <a:r>
              <a:rPr lang="el-GR" sz="3500" dirty="0">
                <a:effectLst/>
                <a:latin typeface="+mn-lt"/>
                <a:ea typeface="Calibri" panose="020F0502020204030204" pitchFamily="34" charset="0"/>
                <a:cs typeface="Times New Roman" panose="02020603050405020304" pitchFamily="18" charset="0"/>
              </a:rPr>
              <a:t>-Η αντίληψη είναι σημαντική γιατί μας κρατά συνδεδεμένους με τον κόσμο.</a:t>
            </a:r>
          </a:p>
          <a:p>
            <a:pPr marL="288000">
              <a:lnSpc>
                <a:spcPct val="120000"/>
              </a:lnSpc>
              <a:spcBef>
                <a:spcPts val="0"/>
              </a:spcBef>
              <a:spcAft>
                <a:spcPts val="800"/>
              </a:spcAft>
            </a:pPr>
            <a:r>
              <a:rPr lang="el-GR" sz="3500" dirty="0">
                <a:effectLst/>
                <a:latin typeface="+mn-lt"/>
                <a:ea typeface="Calibri" panose="020F0502020204030204" pitchFamily="34" charset="0"/>
                <a:cs typeface="Times New Roman" panose="02020603050405020304" pitchFamily="18" charset="0"/>
              </a:rPr>
              <a:t>-Η αντίληψη μας βοηθά να κρατήσουμε ζωντανούς. Είμαστε σε θέση να αισθανόμαστε τον κίνδυνο μέσω ενός σταθερού βασικού μεσολαβητή μεταξύ του ερεθίσματος και της απόκρισης. Η αντίληψη μας επιτρέπει να βλέπουμε τον κίνδυνο από μακριά, μας βοηθά να διακρίνουμε και να αναγνωρίζουμε αντικείμενα που συναντάμε καθημερινά.</a:t>
            </a:r>
          </a:p>
          <a:p>
            <a:pPr marL="288000">
              <a:lnSpc>
                <a:spcPct val="120000"/>
              </a:lnSpc>
              <a:spcBef>
                <a:spcPts val="0"/>
              </a:spcBef>
              <a:spcAft>
                <a:spcPts val="800"/>
              </a:spcAft>
            </a:pPr>
            <a:r>
              <a:rPr lang="el-GR" sz="3500" dirty="0">
                <a:effectLst/>
                <a:latin typeface="+mn-lt"/>
                <a:ea typeface="Calibri" panose="020F0502020204030204" pitchFamily="34" charset="0"/>
                <a:cs typeface="Times New Roman" panose="02020603050405020304" pitchFamily="18" charset="0"/>
              </a:rPr>
              <a:t>-Η γνώση μας για τον κόσμο προέρχεται από τις αντιλήψεις μας και η ικανότητα ενός ατόμου να περιηγείται στο περιβάλλον του ή να συμμετέχει σε δραστηριότητες της καθημερινής ζωής, όπως το περπάτημα, το διάβασμα, η παρακολούθηση τηλεόρασης και η οδήγηση, βασίζεται φυσικά στην ικανότητά του/της να επεξεργάζεται αισθητήρια πληροφορίες.</a:t>
            </a:r>
          </a:p>
          <a:p>
            <a:pPr marL="288000">
              <a:lnSpc>
                <a:spcPct val="120000"/>
              </a:lnSpc>
              <a:spcBef>
                <a:spcPts val="0"/>
              </a:spcBef>
              <a:spcAft>
                <a:spcPts val="800"/>
              </a:spcAft>
            </a:pPr>
            <a:r>
              <a:rPr lang="el-GR" sz="3500" dirty="0">
                <a:effectLst/>
                <a:latin typeface="+mn-lt"/>
                <a:ea typeface="Calibri" panose="020F0502020204030204" pitchFamily="34" charset="0"/>
                <a:cs typeface="Times New Roman" panose="02020603050405020304" pitchFamily="18" charset="0"/>
              </a:rPr>
              <a:t>-Όσο πιο ανεπτυγμένες είναι οι δεξιότητές σας στην κοινωνική αντίληψη, τόσο καλύτερα βάζετε τον εαυτό σας στη θέση των άλλων, βοηθώντας σας να επικοινωνείτε αποτελεσματικά μαζί τους.</a:t>
            </a:r>
          </a:p>
        </p:txBody>
      </p:sp>
      <p:pic>
        <p:nvPicPr>
          <p:cNvPr id="181" name="Google Shape;181;g10643f517a4_0_40"/>
          <p:cNvPicPr preferRelativeResize="0"/>
          <p:nvPr/>
        </p:nvPicPr>
        <p:blipFill>
          <a:blip r:embed="rId3">
            <a:alphaModFix/>
          </a:blip>
          <a:stretch>
            <a:fillRect/>
          </a:stretch>
        </p:blipFill>
        <p:spPr>
          <a:xfrm>
            <a:off x="7047914" y="5270515"/>
            <a:ext cx="3512234" cy="15600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88c6376ed_0_6"/>
          <p:cNvSpPr txBox="1">
            <a:spLocks noGrp="1"/>
          </p:cNvSpPr>
          <p:nvPr>
            <p:ph type="body" idx="1"/>
          </p:nvPr>
        </p:nvSpPr>
        <p:spPr>
          <a:xfrm>
            <a:off x="511575" y="405700"/>
            <a:ext cx="10838400" cy="4548900"/>
          </a:xfrm>
          <a:prstGeom prst="rect">
            <a:avLst/>
          </a:prstGeom>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1100"/>
              <a:buFont typeface="Arial"/>
              <a:buNone/>
            </a:pPr>
            <a:r>
              <a:rPr lang="fr-FR" sz="2242" b="1" dirty="0"/>
              <a:t>3. </a:t>
            </a:r>
            <a:r>
              <a:rPr lang="el-GR" sz="2242" b="1" dirty="0"/>
              <a:t>Η σημασία των δεξιοτήτων αντίληψης</a:t>
            </a:r>
          </a:p>
          <a:p>
            <a:pPr marL="0" lvl="0" indent="0" algn="just" rtl="0">
              <a:lnSpc>
                <a:spcPct val="100000"/>
              </a:lnSpc>
              <a:spcBef>
                <a:spcPts val="0"/>
              </a:spcBef>
              <a:spcAft>
                <a:spcPts val="0"/>
              </a:spcAft>
              <a:buClr>
                <a:schemeClr val="dk1"/>
              </a:buClr>
              <a:buSzPts val="1100"/>
              <a:buFont typeface="Arial"/>
              <a:buNone/>
            </a:pPr>
            <a:endParaRPr lang="el-GR" sz="2242" b="1" dirty="0"/>
          </a:p>
          <a:p>
            <a:pPr marL="0" lvl="0" indent="0" algn="just" rtl="0">
              <a:lnSpc>
                <a:spcPct val="100000"/>
              </a:lnSpc>
              <a:spcBef>
                <a:spcPts val="0"/>
              </a:spcBef>
              <a:spcAft>
                <a:spcPts val="0"/>
              </a:spcAft>
              <a:buClr>
                <a:schemeClr val="dk1"/>
              </a:buClr>
              <a:buSzPts val="1100"/>
              <a:buFont typeface="Arial"/>
              <a:buNone/>
            </a:pPr>
            <a:endParaRPr lang="el-GR" sz="2242" b="1" dirty="0"/>
          </a:p>
          <a:p>
            <a:pPr marL="0" lvl="0" indent="0" algn="just" rtl="0">
              <a:lnSpc>
                <a:spcPct val="100000"/>
              </a:lnSpc>
              <a:spcBef>
                <a:spcPts val="0"/>
              </a:spcBef>
              <a:spcAft>
                <a:spcPts val="0"/>
              </a:spcAft>
              <a:buClr>
                <a:schemeClr val="dk1"/>
              </a:buClr>
              <a:buSzPts val="1100"/>
              <a:buFont typeface="Arial"/>
              <a:buNone/>
            </a:pPr>
            <a:r>
              <a:rPr lang="el-GR" sz="1600" dirty="0"/>
              <a:t>Αφιερώστε λίγο χρόνο για να σκεφτείτε όλα τα πράγματα που αντιλαμβάνεστε σε καθημερινή βάση. Ανά πάσα στιγμή, μπορεί να δείτε οικεία αντικείμενα στο περιβάλλον σας, να νιώσετε το άγγιγμα αντικειμένων και ανθρώπων στο δέρμα σας, να μυρίσετε το άρωμα ενός σπιτικού γεύματος και να ακούσετε τον ήχο της μουσικής που παίζει στο διαμέρισμα του διπλανού γείτονά σας. Όλα αυτά τα πράγματα βοηθούν να δημιουργήσετε τη συνειδητή εμπειρία σας και σας επιτρέπουν να αλληλεπιδράτε με τους ανθρώπους και τα αντικείμενα γύρω σας.</a:t>
            </a:r>
            <a:endParaRPr sz="1600" dirty="0">
              <a:highlight>
                <a:srgbClr val="FFFFFF"/>
              </a:highlight>
            </a:endParaRPr>
          </a:p>
          <a:p>
            <a:pPr marL="457200" lvl="0" indent="0" algn="just" rtl="0">
              <a:lnSpc>
                <a:spcPct val="100000"/>
              </a:lnSpc>
              <a:spcBef>
                <a:spcPts val="1000"/>
              </a:spcBef>
              <a:spcAft>
                <a:spcPts val="1000"/>
              </a:spcAft>
              <a:buNone/>
            </a:pPr>
            <a:endParaRPr sz="2242" dirty="0">
              <a:highlight>
                <a:srgbClr val="FFFFFF"/>
              </a:highlight>
            </a:endParaRPr>
          </a:p>
        </p:txBody>
      </p:sp>
      <p:pic>
        <p:nvPicPr>
          <p:cNvPr id="188" name="Google Shape;188;g1088c6376ed_0_6"/>
          <p:cNvPicPr preferRelativeResize="0"/>
          <p:nvPr/>
        </p:nvPicPr>
        <p:blipFill>
          <a:blip r:embed="rId3">
            <a:alphaModFix/>
          </a:blip>
          <a:stretch>
            <a:fillRect/>
          </a:stretch>
        </p:blipFill>
        <p:spPr>
          <a:xfrm>
            <a:off x="6352900" y="2696125"/>
            <a:ext cx="4278545" cy="1961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0643f517a4_0_47"/>
          <p:cNvSpPr txBox="1">
            <a:spLocks noGrp="1"/>
          </p:cNvSpPr>
          <p:nvPr>
            <p:ph type="title"/>
          </p:nvPr>
        </p:nvSpPr>
        <p:spPr>
          <a:xfrm>
            <a:off x="325596" y="0"/>
            <a:ext cx="5582836" cy="618750"/>
          </a:xfrm>
          <a:prstGeom prst="rect">
            <a:avLst/>
          </a:prstGeom>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ts val="1100"/>
              <a:buFont typeface="Arial"/>
              <a:buNone/>
            </a:pPr>
            <a:r>
              <a:rPr lang="fr-FR" sz="2400" b="1" dirty="0"/>
              <a:t>4. </a:t>
            </a:r>
            <a:r>
              <a:rPr lang="el-GR" sz="2200" b="1" dirty="0"/>
              <a:t>Πώς να βελτιώσετε τις δεξιότητες αντίληψης;</a:t>
            </a:r>
            <a:endParaRPr sz="2200" dirty="0"/>
          </a:p>
        </p:txBody>
      </p:sp>
      <p:sp>
        <p:nvSpPr>
          <p:cNvPr id="195" name="Google Shape;195;g10643f517a4_0_47"/>
          <p:cNvSpPr txBox="1">
            <a:spLocks noGrp="1"/>
          </p:cNvSpPr>
          <p:nvPr>
            <p:ph type="body" idx="1"/>
          </p:nvPr>
        </p:nvSpPr>
        <p:spPr>
          <a:xfrm>
            <a:off x="325596" y="478073"/>
            <a:ext cx="5929200" cy="56205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500" b="1" dirty="0">
                <a:highlight>
                  <a:srgbClr val="FFFFFF"/>
                </a:highlight>
              </a:rPr>
              <a:t>4.1 </a:t>
            </a:r>
            <a:r>
              <a:rPr lang="el-GR" sz="1500" b="1" dirty="0">
                <a:highlight>
                  <a:srgbClr val="FFFFFF"/>
                </a:highlight>
              </a:rPr>
              <a:t>Χρήση διαφορετικών στρατηγικών αντίληψης</a:t>
            </a:r>
            <a:endParaRPr sz="1500" b="1" dirty="0">
              <a:highlight>
                <a:srgbClr val="FFFFFF"/>
              </a:highlight>
            </a:endParaRPr>
          </a:p>
          <a:p>
            <a:pPr marL="114300" indent="0">
              <a:lnSpc>
                <a:spcPct val="100000"/>
              </a:lnSpc>
              <a:spcBef>
                <a:spcPts val="0"/>
              </a:spcBef>
              <a:spcAft>
                <a:spcPts val="800"/>
              </a:spcAft>
              <a:buNone/>
            </a:pPr>
            <a:r>
              <a:rPr lang="el-GR" sz="1600" dirty="0">
                <a:effectLst/>
                <a:latin typeface="Calibri" panose="020F0502020204030204" pitchFamily="34" charset="0"/>
                <a:ea typeface="Calibri" panose="020F0502020204030204" pitchFamily="34" charset="0"/>
                <a:cs typeface="Times New Roman" panose="02020603050405020304" pitchFamily="18" charset="0"/>
              </a:rPr>
              <a:t>Αυτή η σημαντική γνωστική ικανότητα είναι απαραίτητη για την καθημερινή μας ζωή και είναι δυνατό να εκπαιδεύσουμε και να βελτιώσουμε την αντίληψη με γνωστική διέγερση και χρησιμοποιώντας διαφορετικές στρατηγικές:</a:t>
            </a:r>
          </a:p>
          <a:p>
            <a:pPr>
              <a:lnSpc>
                <a:spcPct val="100000"/>
              </a:lnSpc>
              <a:spcBef>
                <a:spcPts val="0"/>
              </a:spcBef>
              <a:spcAft>
                <a:spcPts val="600"/>
              </a:spcAft>
              <a:buFontTx/>
              <a:buChar char="-"/>
            </a:pPr>
            <a:r>
              <a:rPr lang="el-GR" sz="1600" b="1" dirty="0">
                <a:effectLst/>
                <a:latin typeface="Calibri" panose="020F0502020204030204" pitchFamily="34" charset="0"/>
                <a:ea typeface="Calibri" panose="020F0502020204030204" pitchFamily="34" charset="0"/>
                <a:cs typeface="Times New Roman" panose="02020603050405020304" pitchFamily="18" charset="0"/>
              </a:rPr>
              <a:t>Γνωρίζοντας τον εαυτό σας με ακρίβεια</a:t>
            </a:r>
            <a:endParaRPr lang="el-GR" sz="1600" b="1"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0000"/>
              </a:lnSpc>
              <a:spcBef>
                <a:spcPts val="0"/>
              </a:spcBef>
              <a:spcAft>
                <a:spcPts val="600"/>
              </a:spcAft>
              <a:buNone/>
            </a:pPr>
            <a:r>
              <a:rPr lang="el-GR" sz="1600" dirty="0">
                <a:effectLst/>
                <a:latin typeface="Calibri" panose="020F0502020204030204" pitchFamily="34" charset="0"/>
                <a:ea typeface="Calibri" panose="020F0502020204030204" pitchFamily="34" charset="0"/>
                <a:cs typeface="Times New Roman" panose="02020603050405020304" pitchFamily="18" charset="0"/>
              </a:rPr>
              <a:t>Ένας από τους ισχυρούς τρόπους για να ελαχιστοποιήσετε τις αντιληπτικές στρεβλώσεις είναι να γνωρίσετε τον εαυτό σας. Κάποιος πρέπει να γνωρίζει τις αξίες, τις πεποιθήσεις και τις προκαταλήψεις του. Όσο πιο σωστά καταλαβαίνει ένα άτομο τον εαυτό του, τόσο πιο σωστά μπορεί να αντιληφθεί τους άλλους. </a:t>
            </a:r>
          </a:p>
          <a:p>
            <a:pPr marL="114300" indent="0">
              <a:lnSpc>
                <a:spcPct val="100000"/>
              </a:lnSpc>
              <a:spcBef>
                <a:spcPts val="0"/>
              </a:spcBef>
              <a:spcAft>
                <a:spcPts val="600"/>
              </a:spcAft>
              <a:buNone/>
            </a:pP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Ενσυναίσθηση με τους άλλους</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p>
          <a:p>
            <a:pPr marL="114300" indent="0">
              <a:lnSpc>
                <a:spcPct val="100000"/>
              </a:lnSpc>
              <a:spcBef>
                <a:spcPts val="0"/>
              </a:spcBef>
              <a:spcAft>
                <a:spcPts val="600"/>
              </a:spcAft>
              <a:buNone/>
            </a:pPr>
            <a:r>
              <a:rPr lang="el-GR" sz="1600" dirty="0">
                <a:effectLst/>
                <a:latin typeface="Calibri" panose="020F0502020204030204" pitchFamily="34" charset="0"/>
                <a:ea typeface="Calibri" panose="020F0502020204030204" pitchFamily="34" charset="0"/>
                <a:cs typeface="Times New Roman" panose="02020603050405020304" pitchFamily="18" charset="0"/>
              </a:rPr>
              <a:t>Η ενσυναίσθηση αναφέρεται στην ικανότητα ενός ατόμου να κατανοεί και να είναι ευαίσθητος στα συναισθήματα των άλλων. Η ενσυναίσθηση είναι ένα φυσικό φαινόμενο και αναπτύσσεται μέσα σε ένα άτομο από μόνη της. Δίνοντας έμφαση με ένα άλλο άτομο, μπορεί κανείς να αντιληφθεί το άλλο άτομο πιο εύστοχα.</a:t>
            </a:r>
          </a:p>
          <a:p>
            <a:pPr>
              <a:lnSpc>
                <a:spcPct val="100000"/>
              </a:lnSpc>
              <a:spcBef>
                <a:spcPts val="0"/>
              </a:spcBef>
              <a:spcAft>
                <a:spcPts val="600"/>
              </a:spcAft>
              <a:buFontTx/>
              <a:buChar char="-"/>
            </a:pPr>
            <a:r>
              <a:rPr lang="el-GR" sz="1600" b="1" dirty="0">
                <a:effectLst/>
                <a:latin typeface="Calibri" panose="020F0502020204030204" pitchFamily="34" charset="0"/>
                <a:ea typeface="Calibri" panose="020F0502020204030204" pitchFamily="34" charset="0"/>
                <a:cs typeface="Times New Roman" panose="02020603050405020304" pitchFamily="18" charset="0"/>
              </a:rPr>
              <a:t>Να έχετε θετική στάση</a:t>
            </a:r>
            <a:endParaRPr lang="el-GR" sz="1600" b="1"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0000"/>
              </a:lnSpc>
              <a:spcBef>
                <a:spcPts val="0"/>
              </a:spcBef>
              <a:spcAft>
                <a:spcPts val="600"/>
              </a:spcAft>
              <a:buNone/>
            </a:pPr>
            <a:r>
              <a:rPr lang="el-GR" sz="1600" dirty="0">
                <a:effectLst/>
                <a:latin typeface="Calibri" panose="020F0502020204030204" pitchFamily="34" charset="0"/>
                <a:ea typeface="Calibri" panose="020F0502020204030204" pitchFamily="34" charset="0"/>
                <a:cs typeface="Times New Roman" panose="02020603050405020304" pitchFamily="18" charset="0"/>
              </a:rPr>
              <a:t>Οι στάσεις έχουν ισχυρή και μακροχρόνια επίδραση στην αντίληψη. Αν κάποιος κρατά αρνητική στάση απέναντι σε κάποιον ή κάτι, η αντίληψή μας αναμφίβολα πρόκειται να διαστρεβλωθεί. Πρέπει να κάνουμε μια προσπάθεια να έχουμε θετική στάση και να μην αφήνουμε τις προσωπικές μας προκαταλήψεις να εισχωρήσουν και να εμποδίσουν τις αντιληπτικές δυνάμεις.</a:t>
            </a:r>
          </a:p>
        </p:txBody>
      </p:sp>
      <p:pic>
        <p:nvPicPr>
          <p:cNvPr id="196" name="Google Shape;196;g10643f517a4_0_47"/>
          <p:cNvPicPr preferRelativeResize="0"/>
          <p:nvPr/>
        </p:nvPicPr>
        <p:blipFill>
          <a:blip r:embed="rId3">
            <a:alphaModFix/>
          </a:blip>
          <a:stretch>
            <a:fillRect/>
          </a:stretch>
        </p:blipFill>
        <p:spPr>
          <a:xfrm>
            <a:off x="7481450" y="1717350"/>
            <a:ext cx="4065175" cy="3423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0643f517a4_0_54"/>
          <p:cNvSpPr txBox="1">
            <a:spLocks noGrp="1"/>
          </p:cNvSpPr>
          <p:nvPr>
            <p:ph type="body" idx="1"/>
          </p:nvPr>
        </p:nvSpPr>
        <p:spPr>
          <a:xfrm>
            <a:off x="0" y="0"/>
            <a:ext cx="11159700" cy="5289300"/>
          </a:xfrm>
          <a:prstGeom prst="rect">
            <a:avLst/>
          </a:prstGeom>
        </p:spPr>
        <p:txBody>
          <a:bodyPr spcFirstLastPara="1" wrap="square" lIns="91425" tIns="45700" rIns="91425" bIns="45700" anchor="t" anchorCtr="0">
            <a:normAutofit/>
          </a:bodyPr>
          <a:lstStyle/>
          <a:p>
            <a:pPr marL="114300" indent="0">
              <a:lnSpc>
                <a:spcPct val="107000"/>
              </a:lnSpc>
              <a:spcAft>
                <a:spcPts val="800"/>
              </a:spcAft>
              <a:buNone/>
            </a:pPr>
            <a:r>
              <a:rPr lang="el-GR" sz="1600" b="1" dirty="0">
                <a:effectLst/>
                <a:latin typeface="Calibri" panose="020F0502020204030204" pitchFamily="34" charset="0"/>
                <a:ea typeface="Calibri" panose="020F0502020204030204" pitchFamily="34" charset="0"/>
                <a:cs typeface="Times New Roman" panose="02020603050405020304" pitchFamily="18" charset="0"/>
              </a:rPr>
              <a:t>- Σύγκριση της αντίληψης κάποιου με αυτή των άλλων</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p>
          <a:p>
            <a:pPr marL="114300" indent="0">
              <a:lnSpc>
                <a:spcPct val="107000"/>
              </a:lnSpc>
              <a:spcAft>
                <a:spcPts val="800"/>
              </a:spcAft>
              <a:buNone/>
            </a:pPr>
            <a:r>
              <a:rPr lang="el-GR" sz="1600" dirty="0">
                <a:effectLst/>
                <a:latin typeface="Calibri" panose="020F0502020204030204" pitchFamily="34" charset="0"/>
                <a:ea typeface="Calibri" panose="020F0502020204030204" pitchFamily="34" charset="0"/>
                <a:cs typeface="Times New Roman" panose="02020603050405020304" pitchFamily="18" charset="0"/>
              </a:rPr>
              <a:t>Μια άλλη χρήσιμη στρατηγική για τη μείωση των αντιληπτικών λαθών είναι να συγκρίνει τη δική του αντίληψη με την αντίληψη του άλλου ατόμου για το ίδιο αντικείμενο. Μοιράζοντας αντιλήψεις συναντάμε διαφορετικές απόψεις και δυνητικά αποκτούμε πολύ καλύτερη κατανόηση της κατάστασης και του αντικειμένου. </a:t>
            </a:r>
          </a:p>
          <a:p>
            <a:pPr marL="114300" indent="0">
              <a:lnSpc>
                <a:spcPct val="107000"/>
              </a:lnSpc>
              <a:spcAft>
                <a:spcPts val="800"/>
              </a:spcAft>
              <a:buNone/>
            </a:pP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Εισαγωγή προγραμμάτων διαχείρισης διαφορετικότητας</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p>
          <a:p>
            <a:pPr marL="114300" indent="0">
              <a:lnSpc>
                <a:spcPct val="107000"/>
              </a:lnSpc>
              <a:spcAft>
                <a:spcPts val="800"/>
              </a:spcAft>
              <a:buNone/>
            </a:pPr>
            <a:r>
              <a:rPr lang="el-GR" sz="1600" dirty="0">
                <a:effectLst/>
                <a:latin typeface="Calibri" panose="020F0502020204030204" pitchFamily="34" charset="0"/>
                <a:ea typeface="Calibri" panose="020F0502020204030204" pitchFamily="34" charset="0"/>
                <a:cs typeface="Times New Roman" panose="02020603050405020304" pitchFamily="18" charset="0"/>
              </a:rPr>
              <a:t>Αν μιλάμε για τους σημερινούς οργανισμούς, είναι πολύ διαφορετικοί και ετερογενείς. Το εργατικό δυναμικό είναι τόσο ποικιλόμορφο με γλωσσικές διαφορές, θρησκευτικές διαφορές και πολιτισμικές διαφορές που είναι πολύ δύσκολο να κάνουμε τους εργαζόμενους να συνεργαστούν αποτελεσματικά. Για το σκοπό αυτό, μια σημαντική στρατηγική είναι η χρήση προγραμμάτων κατάρτισης που μπορούν να βοηθήσουν στην επικοινωνία της αξίας της διαφορετικότητας από τη μια πλευρά και να βοηθήσουν τους συμμετέχοντες να εξοικειωθούν μεταξύ τους και να τους παρέχουν χώρο να αναμιχθούν μεταξύ τους με διαφορετικά υπόβαθρα. </a:t>
            </a:r>
          </a:p>
          <a:p>
            <a:pPr marL="114300" indent="0">
              <a:lnSpc>
                <a:spcPct val="107000"/>
              </a:lnSpc>
              <a:spcAft>
                <a:spcPts val="800"/>
              </a:spcAft>
              <a:buNone/>
            </a:pPr>
            <a:r>
              <a:rPr lang="el-GR" sz="1600" dirty="0">
                <a:effectLst/>
                <a:latin typeface="Calibri" panose="020F0502020204030204" pitchFamily="34" charset="0"/>
                <a:ea typeface="Calibri" panose="020F0502020204030204" pitchFamily="34" charset="0"/>
                <a:cs typeface="Times New Roman" panose="02020603050405020304" pitchFamily="18" charset="0"/>
              </a:rPr>
              <a:t>Μπορείτε να μάθετε να βελτιώνετε την αντίληψή σας εάν αμφισβητείτε ενεργά την ακρίβεια των αντιλήψεών σας, να αναζητάτε περισσότερες πληροφορίες για να επαληθεύσετε τις αντιλήψεις σας , να μιλήσετε με τα άτομα για τα οποία σχηματίζετε αντιλήψεις, να συνειδητοποιήσετε ότι οι αντιλήψεις των ανθρώπων πρέπει να αλλάξουν με την πάροδο του χρόνου και να ελέγξετε τις αντιλήψεις προφορικά πριν αντιδράς.</a:t>
            </a:r>
          </a:p>
          <a:p>
            <a:pPr marL="0" lvl="0" indent="0" algn="just" rtl="0">
              <a:lnSpc>
                <a:spcPct val="100000"/>
              </a:lnSpc>
              <a:spcBef>
                <a:spcPts val="0"/>
              </a:spcBef>
              <a:spcAft>
                <a:spcPts val="500"/>
              </a:spcAft>
              <a:buClr>
                <a:schemeClr val="dk1"/>
              </a:buClr>
              <a:buSzPts val="1100"/>
              <a:buFont typeface="Arial"/>
              <a:buNone/>
            </a:pPr>
            <a:endParaRPr sz="3200" dirty="0"/>
          </a:p>
        </p:txBody>
      </p:sp>
      <p:pic>
        <p:nvPicPr>
          <p:cNvPr id="203" name="Google Shape;203;g10643f517a4_0_54"/>
          <p:cNvPicPr preferRelativeResize="0"/>
          <p:nvPr/>
        </p:nvPicPr>
        <p:blipFill>
          <a:blip r:embed="rId3">
            <a:alphaModFix/>
          </a:blip>
          <a:stretch>
            <a:fillRect/>
          </a:stretch>
        </p:blipFill>
        <p:spPr>
          <a:xfrm>
            <a:off x="4305867" y="5031780"/>
            <a:ext cx="4289493" cy="17207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088c6376ed_0_12"/>
          <p:cNvSpPr txBox="1">
            <a:spLocks noGrp="1"/>
          </p:cNvSpPr>
          <p:nvPr>
            <p:ph type="body" idx="1"/>
          </p:nvPr>
        </p:nvSpPr>
        <p:spPr>
          <a:xfrm>
            <a:off x="0" y="6125"/>
            <a:ext cx="11159700" cy="5512500"/>
          </a:xfrm>
          <a:prstGeom prst="rect">
            <a:avLst/>
          </a:prstGeom>
        </p:spPr>
        <p:txBody>
          <a:bodyPr spcFirstLastPara="1" wrap="square" lIns="91425" tIns="45700" rIns="91425" bIns="45700" anchor="t" anchorCtr="0">
            <a:normAutofit lnSpcReduction="10000"/>
          </a:bodyPr>
          <a:lstStyle/>
          <a:p>
            <a:pPr marL="0" lvl="0" indent="0" algn="just" rtl="0">
              <a:lnSpc>
                <a:spcPct val="100000"/>
              </a:lnSpc>
              <a:spcBef>
                <a:spcPts val="0"/>
              </a:spcBef>
              <a:spcAft>
                <a:spcPts val="0"/>
              </a:spcAft>
              <a:buClr>
                <a:schemeClr val="dk1"/>
              </a:buClr>
              <a:buSzPts val="1100"/>
              <a:buFont typeface="Arial"/>
              <a:buNone/>
            </a:pPr>
            <a:r>
              <a:rPr lang="fr-FR" sz="1500" b="1" dirty="0">
                <a:highlight>
                  <a:srgbClr val="FFFFFF"/>
                </a:highlight>
              </a:rPr>
              <a:t>4.2 </a:t>
            </a:r>
            <a:r>
              <a:rPr lang="el-GR" sz="1500" b="1" dirty="0">
                <a:solidFill>
                  <a:srgbClr val="212121"/>
                </a:solidFill>
                <a:highlight>
                  <a:srgbClr val="FFFFFF"/>
                </a:highlight>
              </a:rPr>
              <a:t>Συμβουλές και κόλπα για τη βελτίωση των δεξιοτήτων αντίληψης</a:t>
            </a:r>
          </a:p>
          <a:p>
            <a:pPr marL="0" lvl="0" indent="0" algn="just" rtl="0">
              <a:lnSpc>
                <a:spcPct val="100000"/>
              </a:lnSpc>
              <a:spcBef>
                <a:spcPts val="0"/>
              </a:spcBef>
              <a:spcAft>
                <a:spcPts val="0"/>
              </a:spcAft>
              <a:buClr>
                <a:schemeClr val="dk1"/>
              </a:buClr>
              <a:buSzPts val="1100"/>
              <a:buFont typeface="Arial"/>
              <a:buNone/>
            </a:pPr>
            <a:endParaRPr sz="1500" b="1" dirty="0">
              <a:solidFill>
                <a:srgbClr val="212121"/>
              </a:solidFill>
              <a:highlight>
                <a:srgbClr val="FFFFFF"/>
              </a:highlight>
            </a:endParaRPr>
          </a:p>
          <a:p>
            <a:pPr>
              <a:lnSpc>
                <a:spcPct val="107000"/>
              </a:lnSpc>
              <a:spcAft>
                <a:spcPts val="800"/>
              </a:spcAft>
            </a:pPr>
            <a:r>
              <a:rPr lang="el-GR" sz="1600" b="1" dirty="0">
                <a:effectLst/>
                <a:latin typeface="Calibri" panose="020F0502020204030204" pitchFamily="34" charset="0"/>
                <a:ea typeface="Calibri" panose="020F0502020204030204" pitchFamily="34" charset="0"/>
                <a:cs typeface="Times New Roman" panose="02020603050405020304" pitchFamily="18" charset="0"/>
              </a:rPr>
              <a:t>ΞΑΝΑΣΚΕΨΟΥ ΤΟ</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Σκεφτείτε μια στιγμή που δεν προσέξατε κάτι γύρω σας επειδή η προσοχή σας ήταν στραμμένη αλλού. Αν κάποιος το επισήμανε, εκπλαγείτε που δεν το είχατε παρατηρήσει αμέσως;</a:t>
            </a:r>
          </a:p>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Υπάρχουν μερικά πράγματα που μπορείτε να κάνετε που μπορεί να σας βοηθήσουν να αντιληφθείτε περισσότερα στον κόσμο γύρω σας—ή τουλάχιστον να εστιάσετε στα πράγματα που είναι σημαντικά:</a:t>
            </a:r>
          </a:p>
          <a:p>
            <a:pPr>
              <a:lnSpc>
                <a:spcPct val="107000"/>
              </a:lnSpc>
              <a:spcAft>
                <a:spcPts val="800"/>
              </a:spcAft>
            </a:pPr>
            <a:r>
              <a:rPr lang="el-GR" sz="1600" b="1" dirty="0">
                <a:effectLst/>
                <a:latin typeface="Calibri" panose="020F0502020204030204" pitchFamily="34" charset="0"/>
                <a:ea typeface="Calibri" panose="020F0502020204030204" pitchFamily="34" charset="0"/>
                <a:cs typeface="Times New Roman" panose="02020603050405020304" pitchFamily="18" charset="0"/>
              </a:rPr>
              <a:t>Δώσε προσοχή</a:t>
            </a:r>
            <a:r>
              <a:rPr lang="el-GR" sz="1600" dirty="0">
                <a:effectLst/>
                <a:latin typeface="Calibri" panose="020F0502020204030204" pitchFamily="34" charset="0"/>
                <a:ea typeface="Calibri" panose="020F0502020204030204" pitchFamily="34" charset="0"/>
                <a:cs typeface="Times New Roman" panose="02020603050405020304" pitchFamily="18" charset="0"/>
              </a:rPr>
              <a:t>. Η αντίληψη απαιτεί από εσάς να παρακολουθείτε τον κόσμο γύρω σας. Αυτό μπορεί να περιλαμβάνει οτιδήποτε μπορεί να δει κανείς, να αγγίξει, να δοκιμάσει, να μυρίσει ή να ακούσει. Μπορεί επίσης να περιλαμβάνει την αίσθηση της ιδιοδεκτικότητας, όπως οι κινήσεις των χεριών και των ποδιών ή η αλλαγή στη θέση του σώματος σε σχέση με αντικείμενα στο περιβάλλον.</a:t>
            </a:r>
          </a:p>
          <a:p>
            <a:pPr>
              <a:lnSpc>
                <a:spcPct val="107000"/>
              </a:lnSpc>
              <a:spcAft>
                <a:spcPts val="800"/>
              </a:spcAft>
            </a:pPr>
            <a:r>
              <a:rPr lang="el-GR" sz="1600" b="1" dirty="0">
                <a:effectLst/>
                <a:latin typeface="Calibri" panose="020F0502020204030204" pitchFamily="34" charset="0"/>
                <a:ea typeface="Calibri" panose="020F0502020204030204" pitchFamily="34" charset="0"/>
                <a:cs typeface="Times New Roman" panose="02020603050405020304" pitchFamily="18" charset="0"/>
              </a:rPr>
              <a:t>Δώστε νόημα σε αυτό που αντιλαμβάνεστε</a:t>
            </a:r>
            <a:r>
              <a:rPr lang="el-GR" sz="1600" dirty="0">
                <a:effectLst/>
                <a:latin typeface="Calibri" panose="020F0502020204030204" pitchFamily="34" charset="0"/>
                <a:ea typeface="Calibri" panose="020F0502020204030204" pitchFamily="34" charset="0"/>
                <a:cs typeface="Times New Roman" panose="02020603050405020304" pitchFamily="18" charset="0"/>
              </a:rPr>
              <a:t>. Το στάδιο της αναγνώρισης είναι ένα ουσιαστικό μέρος της αντίληψης, καθώς σας επιτρέπει να κατανοήσετε τον κόσμο γύρω σας. Τοποθετώντας αντικείμενα σε σημαντικές κατηγορίες, μπορείτε να κατανοήσετε και να αντιδράσετε κατάλληλα.</a:t>
            </a:r>
          </a:p>
          <a:p>
            <a:pPr>
              <a:lnSpc>
                <a:spcPct val="107000"/>
              </a:lnSpc>
              <a:spcAft>
                <a:spcPts val="800"/>
              </a:spcAft>
            </a:pPr>
            <a:r>
              <a:rPr lang="el-GR" sz="1600" b="1" dirty="0">
                <a:effectLst/>
                <a:latin typeface="Calibri" panose="020F0502020204030204" pitchFamily="34" charset="0"/>
                <a:ea typeface="Calibri" panose="020F0502020204030204" pitchFamily="34" charset="0"/>
                <a:cs typeface="Times New Roman" panose="02020603050405020304" pitchFamily="18" charset="0"/>
              </a:rPr>
              <a:t>Ανάλαβε δράση</a:t>
            </a:r>
            <a:r>
              <a:rPr lang="el-GR" sz="1600" dirty="0">
                <a:effectLst/>
                <a:latin typeface="Calibri" panose="020F0502020204030204" pitchFamily="34" charset="0"/>
                <a:ea typeface="Calibri" panose="020F0502020204030204" pitchFamily="34" charset="0"/>
                <a:cs typeface="Times New Roman" panose="02020603050405020304" pitchFamily="18" charset="0"/>
              </a:rPr>
              <a:t>. Το τελευταίο βήμα της αντιληπτικής διαδικασίας περιλαμβάνει κάποιου είδους δράση ως απάντηση στο περιβαλλοντικό ερέθισμα. Αυτό θα μπορούσε να περιλαμβάνει μια ποικιλία ενεργειών, όπως να γυρίσετε το κεφάλι σας για μια πιο προσεκτική ματιά ή να γυρίσετε την άκρη για να κοιτάξετε κάτι άλλο.</a:t>
            </a:r>
          </a:p>
          <a:p>
            <a:pPr marL="0" lvl="0" indent="0" algn="just" rtl="0">
              <a:lnSpc>
                <a:spcPct val="100000"/>
              </a:lnSpc>
              <a:spcBef>
                <a:spcPts val="1500"/>
              </a:spcBef>
              <a:spcAft>
                <a:spcPts val="500"/>
              </a:spcAft>
              <a:buClr>
                <a:schemeClr val="dk1"/>
              </a:buClr>
              <a:buSzPts val="1100"/>
              <a:buFont typeface="Arial"/>
              <a:buNone/>
            </a:pPr>
            <a:endParaRPr sz="1200" b="1" dirty="0">
              <a:highlight>
                <a:srgbClr val="FFFFFF"/>
              </a:highlight>
            </a:endParaRPr>
          </a:p>
        </p:txBody>
      </p:sp>
      <p:pic>
        <p:nvPicPr>
          <p:cNvPr id="210" name="Google Shape;210;g1088c6376ed_0_12"/>
          <p:cNvPicPr preferRelativeResize="0"/>
          <p:nvPr/>
        </p:nvPicPr>
        <p:blipFill>
          <a:blip r:embed="rId3">
            <a:alphaModFix/>
          </a:blip>
          <a:stretch>
            <a:fillRect/>
          </a:stretch>
        </p:blipFill>
        <p:spPr>
          <a:xfrm>
            <a:off x="4930207" y="5518625"/>
            <a:ext cx="3440070" cy="1339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0643f517a4_0_61"/>
          <p:cNvSpPr txBox="1">
            <a:spLocks noGrp="1"/>
          </p:cNvSpPr>
          <p:nvPr>
            <p:ph type="title"/>
          </p:nvPr>
        </p:nvSpPr>
        <p:spPr>
          <a:xfrm>
            <a:off x="3704863" y="0"/>
            <a:ext cx="3539998" cy="61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l-GR" sz="3400" dirty="0"/>
              <a:t>Ανακεφαλαίωση</a:t>
            </a:r>
            <a:endParaRPr sz="3400" dirty="0"/>
          </a:p>
        </p:txBody>
      </p:sp>
      <p:sp>
        <p:nvSpPr>
          <p:cNvPr id="217" name="Google Shape;217;g10643f517a4_0_61"/>
          <p:cNvSpPr txBox="1">
            <a:spLocks noGrp="1"/>
          </p:cNvSpPr>
          <p:nvPr>
            <p:ph type="body" idx="1"/>
          </p:nvPr>
        </p:nvSpPr>
        <p:spPr>
          <a:xfrm>
            <a:off x="413917" y="761030"/>
            <a:ext cx="10914000" cy="4351200"/>
          </a:xfrm>
          <a:prstGeom prst="rect">
            <a:avLst/>
          </a:prstGeom>
        </p:spPr>
        <p:txBody>
          <a:bodyPr spcFirstLastPara="1" wrap="square" lIns="91425" tIns="45700" rIns="91425" bIns="45700" anchor="t" anchorCtr="0">
            <a:noAutofit/>
          </a:bodyPr>
          <a:lstStyle/>
          <a:p>
            <a:pPr>
              <a:lnSpc>
                <a:spcPct val="100000"/>
              </a:lnSpc>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Η αντίληψη περιλαμβάνει όλες εκείνες τις διαδικασίες με τις οποίες ένα άτομο λαμβάνει πληροφορίες για το περιβάλλον του—βλέποντας, ακούει, αισθάνεται, γεύεται και μυρίζει. Η μελέτη αυτών των αντιληπτικών διαδικασιών δείχνει ότι η λειτουργία τους επηρεάζεται από τρεις κατηγορίες μεταβλητών - τα αντικείμενα ή τα γεγονότα που γίνονται αντιληπτά, το περιβάλλον στο οποίο εμφανίζεται η αντίληψη και το άτομο που κάνει την αντίληψη.</a:t>
            </a:r>
          </a:p>
          <a:p>
            <a:pPr>
              <a:lnSpc>
                <a:spcPct val="100000"/>
              </a:lnSpc>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Με απλά λόγια μπορούμε να πούμε ότι η αντίληψη είναι η πράξη του να βλέπεις αυτό που πρέπει να δεις. Αλλά αυτό που φαίνεται επηρεάζεται από τον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αντιλήπτη</a:t>
            </a:r>
            <a:r>
              <a:rPr lang="el-GR" sz="1600" dirty="0">
                <a:effectLst/>
                <a:latin typeface="Calibri" panose="020F0502020204030204" pitchFamily="34" charset="0"/>
                <a:ea typeface="Calibri" panose="020F0502020204030204" pitchFamily="34" charset="0"/>
                <a:cs typeface="Times New Roman" panose="02020603050405020304" pitchFamily="18" charset="0"/>
              </a:rPr>
              <a:t>, το αντικείμενο και το περιβάλλον του. Η έννοια της αντίληψης τονίζει και τα τρία αυτά σημεία.</a:t>
            </a:r>
          </a:p>
          <a:p>
            <a:pPr>
              <a:lnSpc>
                <a:spcPct val="100000"/>
              </a:lnSpc>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Η αντίληψη περιλαμβάνει τις </a:t>
            </a:r>
            <a:r>
              <a:rPr lang="el-GR"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πέντε αισθήσεις</a:t>
            </a:r>
            <a:r>
              <a:rPr lang="en-US"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el-GR" sz="1600" dirty="0">
                <a:effectLst/>
                <a:latin typeface="Calibri" panose="020F0502020204030204" pitchFamily="34" charset="0"/>
                <a:ea typeface="Calibri" panose="020F0502020204030204" pitchFamily="34" charset="0"/>
                <a:cs typeface="Times New Roman" panose="02020603050405020304" pitchFamily="18" charset="0"/>
              </a:rPr>
              <a:t>αφή, όραση, ήχος, όσφρηση και γεύση. Περιλαμβάνει επίσης αυτό που είναι γνωστό ως ιδιοδεκτικότητα, ένα σύνολο αισθήσεων που περιλαμβάνει την ικανότητα ανίχνευσης αλλαγών στις θέσεις και τις κινήσεις του σώματος</a:t>
            </a:r>
          </a:p>
          <a:p>
            <a:pPr>
              <a:lnSpc>
                <a:spcPct val="100000"/>
              </a:lnSpc>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Υπάρχουν 5 διαφορετικοί τύποι αντίληψης: οπτική, ακουστική, οσφρητική, απτική, γευστική. Η κοινωνική αντίληψη είναι επίσης ένας πολύ σημαντικός τύπος αντίληψης που περιλαμβάνει πολλές διαδικασίες, συνδυασμό διαφόρων τύπων αντίληψης, δράσεις/αντιδράσεις, αισθήσεις που στοχεύουν στην επιτυχημένη αλληλεπίδραση και την οικοδόμηση κοινωνικών σχέσεων με άλλα άτομα στο κοινωνικό περιβάλλον.</a:t>
            </a:r>
          </a:p>
          <a:p>
            <a:pPr>
              <a:lnSpc>
                <a:spcPct val="100000"/>
              </a:lnSpc>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Μπορείτε να μάθετε να βελτιώνετε την αντίληψή σας εάν αμφισβητείτε ενεργά την ακρίβεια των αντιλήψεών σας, αναζητάτε περισσότερες πληροφορίες για να επαληθεύσετε τις αντιλήψεις σας, μιλήσετε με τα άτομα για τα οποία σχηματίζετε αντιλήψεις, συνειδητοποιήσετε ότι οι αντιλήψεις των ανθρώπων πρέπει να αλλάξουν με την πάροδο του χρόνου και ελέγξετε τις αντιλήψεις προφορικά πριν αντιδράς.</a:t>
            </a:r>
          </a:p>
          <a:p>
            <a:pPr>
              <a:lnSpc>
                <a:spcPct val="100000"/>
              </a:lnSpc>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Η αντίληψη είναι η διαδικασία μέσω της οποίας οι πληροφορίες από ένα εξωτερικό περιβάλλον επιλέγονται, λαμβάνονται, οργανώνονται και ερμηνεύονται ώστε να έχουν νόημα για εσάς. Αυτή η εισαγωγή ουσιαστικών πληροφοριών οδηγεί σε αποφάσεις και ενέργειες.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a:stretch/>
        </p:blipFill>
        <p:spPr>
          <a:xfrm>
            <a:off x="9956332" y="6411907"/>
            <a:ext cx="2235668" cy="446093"/>
          </a:xfrm>
          <a:prstGeom prst="rect">
            <a:avLst/>
          </a:prstGeom>
          <a:noFill/>
          <a:ln>
            <a:noFill/>
          </a:ln>
        </p:spPr>
      </p:pic>
      <p:grpSp>
        <p:nvGrpSpPr>
          <p:cNvPr id="134" name="Google Shape;134;p5"/>
          <p:cNvGrpSpPr/>
          <p:nvPr/>
        </p:nvGrpSpPr>
        <p:grpSpPr>
          <a:xfrm>
            <a:off x="756206" y="2457229"/>
            <a:ext cx="4839449" cy="2079417"/>
            <a:chOff x="2700401" y="2189779"/>
            <a:chExt cx="4839449" cy="2079417"/>
          </a:xfrm>
        </p:grpSpPr>
        <p:sp>
          <p:nvSpPr>
            <p:cNvPr id="135" name="Google Shape;135;p5"/>
            <p:cNvSpPr txBox="1"/>
            <p:nvPr/>
          </p:nvSpPr>
          <p:spPr>
            <a:xfrm>
              <a:off x="3377078" y="3258407"/>
              <a:ext cx="4162772" cy="101078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Επισκεφθείτε την ιστοσελίδας μας και παίξτε μίνι παιχνίδια </a:t>
              </a:r>
              <a:r>
                <a:rPr kumimoji="0" lang="el-GR" sz="18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fr-FR" sz="18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https://diskproject.eu/</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280"/>
                </a:spcBef>
                <a:spcAft>
                  <a:spcPts val="0"/>
                </a:spcAft>
                <a:buClr>
                  <a:srgbClr val="000000"/>
                </a:buClr>
                <a:buSzPts val="1400"/>
                <a:buFont typeface="Merriweather Sans"/>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36" name="Google Shape;136;p5"/>
            <p:cNvSpPr/>
            <p:nvPr/>
          </p:nvSpPr>
          <p:spPr>
            <a:xfrm>
              <a:off x="2700401" y="3258408"/>
              <a:ext cx="540733" cy="540733"/>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46EAE"/>
                </a:solidFill>
                <a:effectLst/>
                <a:uLnTx/>
                <a:uFillTx/>
                <a:latin typeface="Calibri"/>
                <a:ea typeface="Calibri"/>
                <a:cs typeface="Calibri"/>
                <a:sym typeface="Calibri"/>
              </a:endParaRPr>
            </a:p>
          </p:txBody>
        </p:sp>
        <p:pic>
          <p:nvPicPr>
            <p:cNvPr id="137" name="Google Shape;137;p5"/>
            <p:cNvPicPr preferRelativeResize="0"/>
            <p:nvPr/>
          </p:nvPicPr>
          <p:blipFill rotWithShape="1">
            <a:blip r:embed="rId5">
              <a:alphaModFix/>
            </a:blip>
            <a:srcRect l="8912" t="77879" r="4724" b="-4081"/>
            <a:stretch/>
          </p:blipFill>
          <p:spPr>
            <a:xfrm>
              <a:off x="2751826" y="3313847"/>
              <a:ext cx="477838" cy="466929"/>
            </a:xfrm>
            <a:prstGeom prst="ellipse">
              <a:avLst/>
            </a:prstGeom>
            <a:noFill/>
            <a:ln>
              <a:noFill/>
            </a:ln>
          </p:spPr>
        </p:pic>
        <p:sp>
          <p:nvSpPr>
            <p:cNvPr id="138" name="Google Shape;138;p5"/>
            <p:cNvSpPr/>
            <p:nvPr/>
          </p:nvSpPr>
          <p:spPr>
            <a:xfrm>
              <a:off x="2772912" y="2189779"/>
              <a:ext cx="540733" cy="540733"/>
            </a:xfrm>
            <a:prstGeom prst="ellipse">
              <a:avLst/>
            </a:prstGeom>
            <a:solidFill>
              <a:srgbClr val="833C0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46EAE"/>
                </a:solidFill>
                <a:effectLst/>
                <a:uLnTx/>
                <a:uFillTx/>
                <a:latin typeface="Calibri"/>
                <a:ea typeface="Calibri"/>
                <a:cs typeface="Calibri"/>
                <a:sym typeface="Calibri"/>
              </a:endParaRPr>
            </a:p>
          </p:txBody>
        </p:sp>
        <p:pic>
          <p:nvPicPr>
            <p:cNvPr id="139" name="Google Shape;139;p5"/>
            <p:cNvPicPr preferRelativeResize="0"/>
            <p:nvPr/>
          </p:nvPicPr>
          <p:blipFill rotWithShape="1">
            <a:blip r:embed="rId6">
              <a:alphaModFix/>
            </a:blip>
            <a:srcRect/>
            <a:stretch/>
          </p:blipFill>
          <p:spPr>
            <a:xfrm>
              <a:off x="2882942" y="2265294"/>
              <a:ext cx="320675" cy="320675"/>
            </a:xfrm>
            <a:prstGeom prst="rect">
              <a:avLst/>
            </a:prstGeom>
            <a:noFill/>
            <a:ln>
              <a:noFill/>
            </a:ln>
          </p:spPr>
        </p:pic>
      </p:grpSp>
      <p:sp>
        <p:nvSpPr>
          <p:cNvPr id="140" name="Google Shape;140;p5"/>
          <p:cNvSpPr txBox="1"/>
          <p:nvPr/>
        </p:nvSpPr>
        <p:spPr>
          <a:xfrm>
            <a:off x="2441991" y="329506"/>
            <a:ext cx="7975492" cy="16927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800" b="1" i="0" u="none" strike="noStrike" kern="0" cap="none" spc="0" normalizeH="0" baseline="0" noProof="0" dirty="0">
                <a:ln>
                  <a:noFill/>
                </a:ln>
                <a:solidFill>
                  <a:srgbClr val="00B84F"/>
                </a:solidFill>
                <a:effectLst/>
                <a:uLnTx/>
                <a:uFillTx/>
                <a:latin typeface="Calibri"/>
                <a:ea typeface="Calibri"/>
                <a:cs typeface="Calibri"/>
                <a:sym typeface="Calibri"/>
              </a:rPr>
              <a:t>Φτάσατε στο τέλος αυτού του μαθήματος, συγχαρητήρια!</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2800" b="1" i="0" u="none" strike="noStrike" kern="0" cap="none" spc="0" normalizeH="0" baseline="0" noProof="0" dirty="0">
              <a:ln>
                <a:noFill/>
              </a:ln>
              <a:solidFill>
                <a:srgbClr val="00B84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Ας μείνουμε σε  επαφή!</a:t>
            </a:r>
            <a:endParaRPr kumimoji="0" sz="3200" b="1" i="0" u="none" strike="noStrike" kern="0" cap="none" spc="0" normalizeH="0" baseline="0" noProof="0" dirty="0">
              <a:ln>
                <a:noFill/>
              </a:ln>
              <a:solidFill>
                <a:srgbClr val="00B84F"/>
              </a:solidFill>
              <a:effectLst/>
              <a:uLnTx/>
              <a:uFillTx/>
              <a:latin typeface="Calibri"/>
              <a:ea typeface="Calibri"/>
              <a:cs typeface="Calibri"/>
              <a:sym typeface="Calibri"/>
            </a:endParaRPr>
          </a:p>
        </p:txBody>
      </p:sp>
      <p:pic>
        <p:nvPicPr>
          <p:cNvPr id="141" name="Google Shape;141;p5"/>
          <p:cNvPicPr preferRelativeResize="0"/>
          <p:nvPr/>
        </p:nvPicPr>
        <p:blipFill rotWithShape="1">
          <a:blip r:embed="rId7">
            <a:alphaModFix/>
          </a:blip>
          <a:srcRect/>
          <a:stretch/>
        </p:blipFill>
        <p:spPr>
          <a:xfrm>
            <a:off x="308791" y="0"/>
            <a:ext cx="1435564" cy="1552183"/>
          </a:xfrm>
          <a:prstGeom prst="rect">
            <a:avLst/>
          </a:prstGeom>
          <a:solidFill>
            <a:srgbClr val="00B84F"/>
          </a:solidFill>
          <a:ln>
            <a:noFill/>
          </a:ln>
        </p:spPr>
      </p:pic>
      <p:sp>
        <p:nvSpPr>
          <p:cNvPr id="142" name="Google Shape;142;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Calibri"/>
                <a:ea typeface="Calibri"/>
                <a:cs typeface="Calibri"/>
                <a:sym typeface="Calibri"/>
              </a:rPr>
              <a:t>Project number 2020-1-FR01-KA204-079823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3" name="Google Shape;143;p5"/>
          <p:cNvSpPr txBox="1"/>
          <p:nvPr/>
        </p:nvSpPr>
        <p:spPr>
          <a:xfrm>
            <a:off x="1432883" y="2552021"/>
            <a:ext cx="5218404" cy="64633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Calibri"/>
                <a:ea typeface="Calibri"/>
                <a:cs typeface="Calibri"/>
                <a:sym typeface="Calibri"/>
              </a:rPr>
              <a:t>Στείλτε μας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email</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1800" b="0" i="0" u="sng" strike="noStrike" kern="0" cap="none" spc="0" normalizeH="0" baseline="0" noProof="0" dirty="0">
                <a:ln>
                  <a:noFill/>
                </a:ln>
                <a:solidFill>
                  <a:srgbClr val="000000"/>
                </a:solidFill>
                <a:effectLst/>
                <a:uLnTx/>
                <a:uFillTx/>
                <a:latin typeface="Calibri"/>
                <a:ea typeface="Calibri"/>
                <a:cs typeface="Calibri"/>
                <a:sym typeface="Calibri"/>
                <a:hlinkClick r:id="rId8">
                  <a:extLst>
                    <a:ext uri="{A12FA001-AC4F-418D-AE19-62706E023703}">
                      <ahyp:hlinkClr xmlns:ahyp="http://schemas.microsoft.com/office/drawing/2018/hyperlinkcolor" val="tx"/>
                    </a:ext>
                  </a:extLst>
                </a:hlinkClick>
              </a:rPr>
              <a:t>disk-project@googlegroups.com</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44" name="Google Shape;144;p5"/>
          <p:cNvPicPr preferRelativeResize="0"/>
          <p:nvPr/>
        </p:nvPicPr>
        <p:blipFill rotWithShape="1">
          <a:blip r:embed="rId9">
            <a:alphaModFix/>
          </a:blip>
          <a:srcRect/>
          <a:stretch/>
        </p:blipFill>
        <p:spPr>
          <a:xfrm>
            <a:off x="6429737" y="2277299"/>
            <a:ext cx="5312779" cy="3541854"/>
          </a:xfrm>
          <a:prstGeom prst="teardrop">
            <a:avLst>
              <a:gd name="adj" fmla="val 89345"/>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3"/>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99" name="Google Shape;99;p3"/>
          <p:cNvPicPr preferRelativeResize="0"/>
          <p:nvPr/>
        </p:nvPicPr>
        <p:blipFill rotWithShape="1">
          <a:blip r:embed="rId4">
            <a:alphaModFix/>
          </a:blip>
          <a:srcRect l="26346" t="4798"/>
          <a:stretch/>
        </p:blipFill>
        <p:spPr>
          <a:xfrm>
            <a:off x="8999220" y="5978128"/>
            <a:ext cx="3017520" cy="853440"/>
          </a:xfrm>
          <a:prstGeom prst="rect">
            <a:avLst/>
          </a:prstGeom>
          <a:noFill/>
          <a:ln>
            <a:noFill/>
          </a:ln>
        </p:spPr>
      </p:pic>
      <p:sp>
        <p:nvSpPr>
          <p:cNvPr id="100" name="Google Shape;100;p3"/>
          <p:cNvSpPr txBox="1"/>
          <p:nvPr/>
        </p:nvSpPr>
        <p:spPr>
          <a:xfrm>
            <a:off x="3951962" y="312214"/>
            <a:ext cx="5198400" cy="585000"/>
          </a:xfrm>
          <a:prstGeom prst="rect">
            <a:avLst/>
          </a:prstGeom>
          <a:noFill/>
          <a:ln>
            <a:noFill/>
          </a:ln>
        </p:spPr>
        <p:txBody>
          <a:bodyPr spcFirstLastPara="1" wrap="square" lIns="91425" tIns="45700" rIns="91425" bIns="45700" anchor="t" anchorCtr="0">
            <a:spAutoFit/>
          </a:bodyPr>
          <a:lstStyle/>
          <a:p>
            <a:pPr marL="1828800" lvl="0" indent="0" algn="just" rtl="0">
              <a:spcBef>
                <a:spcPts val="0"/>
              </a:spcBef>
              <a:spcAft>
                <a:spcPts val="0"/>
              </a:spcAft>
              <a:buClr>
                <a:schemeClr val="dk1"/>
              </a:buClr>
              <a:buSzPts val="1100"/>
              <a:buFont typeface="Arial"/>
              <a:buNone/>
            </a:pPr>
            <a:r>
              <a:rPr lang="el-GR" sz="3200" b="1" dirty="0">
                <a:solidFill>
                  <a:schemeClr val="dk1"/>
                </a:solidFill>
                <a:latin typeface="Calibri"/>
                <a:ea typeface="Calibri"/>
                <a:cs typeface="Calibri"/>
                <a:sym typeface="Calibri"/>
              </a:rPr>
              <a:t>Περίληψη</a:t>
            </a:r>
            <a:endParaRPr sz="3200" b="1" dirty="0">
              <a:solidFill>
                <a:schemeClr val="dk1"/>
              </a:solidFill>
              <a:latin typeface="Calibri"/>
              <a:ea typeface="Calibri"/>
              <a:cs typeface="Calibri"/>
              <a:sym typeface="Calibri"/>
            </a:endParaRPr>
          </a:p>
        </p:txBody>
      </p:sp>
      <p:sp>
        <p:nvSpPr>
          <p:cNvPr id="101" name="Google Shape;101;p3"/>
          <p:cNvSpPr txBox="1"/>
          <p:nvPr/>
        </p:nvSpPr>
        <p:spPr>
          <a:xfrm>
            <a:off x="1747562" y="847600"/>
            <a:ext cx="9607200" cy="255450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el-GR" sz="2000" dirty="0">
                <a:solidFill>
                  <a:schemeClr val="dk1"/>
                </a:solidFill>
                <a:latin typeface="Calibri"/>
                <a:ea typeface="Calibri"/>
                <a:cs typeface="Calibri"/>
                <a:sym typeface="Calibri"/>
              </a:rPr>
              <a:t>Η αντίληψη επηρεάζει τον τρόπο που βλέπουμε τα πάντα γύρω μας, αλλά πώς λειτουργεί στην πραγματικότητα; Τι μας κάνει να βλέπουμε τα πράγματα διαφορετικά από τους άλλους; Πώς η αντίληψη επηρεάζει τις διαδικασίες συμπεριφοράς μας; Η συσχέτιση της αντίληψης με την καθημερινή μας ζωή είναι πιο σημαντική από ό,τι μπορεί να σκεφτεί κανείς, ο τρόπος που βλέπουμε τον κόσμο και τα πάντα γύρω μας έχει άμεση επίδραση στις σκέψεις, τις πράξεις και τη συμπεριφορά μας. Μας βοηθά να συνδέουμε τα πράγματα μεταξύ τους και να μπορούμε να αναγνωρίζουμε καταστάσεις, αντικείμενα και μοτίβα.</a:t>
            </a:r>
            <a:endParaRPr sz="2000" dirty="0"/>
          </a:p>
        </p:txBody>
      </p:sp>
      <p:sp>
        <p:nvSpPr>
          <p:cNvPr id="102" name="Google Shape;102;p3"/>
          <p:cNvSpPr txBox="1"/>
          <p:nvPr/>
        </p:nvSpPr>
        <p:spPr>
          <a:xfrm>
            <a:off x="4923692" y="3322051"/>
            <a:ext cx="6667550" cy="255450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el-GR" sz="2000" dirty="0">
                <a:solidFill>
                  <a:schemeClr val="dk1"/>
                </a:solidFill>
                <a:latin typeface="Calibri"/>
                <a:ea typeface="Calibri"/>
                <a:cs typeface="Calibri"/>
                <a:sym typeface="Calibri"/>
              </a:rPr>
              <a:t>Η αντίληψη περιλαμβάνει όλες εκείνες τις διαδικασίες με τις οποίες ένα άτομο λαμβάνει πληροφορίες για το περιβάλλον του—βλέποντας, ακούει, αισθάνεται, γεύεται και μυρίζει. Η μελέτη αυτών των αντιληπτικών διαδικασιών δείχνει ότι η λειτουργία τους επηρεάζεται από τρεις κατηγορίες μεταβλητών - τα αντικείμενα ή τα γεγονότα που γίνονται αντιληπτά, το περιβάλλον στο οποίο εμφανίζεται η αντίληψη και το άτομο που κάνει την αντίληψη.</a:t>
            </a:r>
            <a:endParaRPr sz="2000" dirty="0">
              <a:solidFill>
                <a:schemeClr val="dk1"/>
              </a:solidFill>
              <a:latin typeface="Calibri"/>
              <a:ea typeface="Calibri"/>
              <a:cs typeface="Calibri"/>
              <a:sym typeface="Calibri"/>
            </a:endParaRPr>
          </a:p>
        </p:txBody>
      </p:sp>
      <p:pic>
        <p:nvPicPr>
          <p:cNvPr id="103" name="Google Shape;103;p3"/>
          <p:cNvPicPr preferRelativeResize="0"/>
          <p:nvPr/>
        </p:nvPicPr>
        <p:blipFill rotWithShape="1">
          <a:blip r:embed="rId5">
            <a:alphaModFix/>
          </a:blip>
          <a:srcRect l="5302" t="7187" r="4672" b="4183"/>
          <a:stretch/>
        </p:blipFill>
        <p:spPr>
          <a:xfrm>
            <a:off x="1287450" y="3339275"/>
            <a:ext cx="2849576" cy="3026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09" name="Google Shape;109;p2"/>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110" name="Google Shape;110;p2"/>
          <p:cNvSpPr txBox="1"/>
          <p:nvPr/>
        </p:nvSpPr>
        <p:spPr>
          <a:xfrm>
            <a:off x="3496800" y="191356"/>
            <a:ext cx="5198400" cy="584735"/>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l-GR" sz="3200" b="1" dirty="0">
                <a:solidFill>
                  <a:schemeClr val="dk1"/>
                </a:solidFill>
                <a:latin typeface="Calibri"/>
                <a:ea typeface="Calibri"/>
                <a:cs typeface="Calibri"/>
                <a:sym typeface="Calibri"/>
              </a:rPr>
              <a:t>Περιγραφή και στόχοι</a:t>
            </a:r>
            <a:endParaRPr sz="3200" b="1" dirty="0">
              <a:solidFill>
                <a:schemeClr val="dk1"/>
              </a:solidFill>
              <a:latin typeface="Calibri"/>
              <a:ea typeface="Calibri"/>
              <a:cs typeface="Calibri"/>
              <a:sym typeface="Calibri"/>
            </a:endParaRPr>
          </a:p>
        </p:txBody>
      </p:sp>
      <p:sp>
        <p:nvSpPr>
          <p:cNvPr id="111" name="Google Shape;111;p2"/>
          <p:cNvSpPr txBox="1"/>
          <p:nvPr/>
        </p:nvSpPr>
        <p:spPr>
          <a:xfrm>
            <a:off x="290426" y="1552183"/>
            <a:ext cx="7562824" cy="521677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el-GR" sz="1500" dirty="0">
                <a:solidFill>
                  <a:schemeClr val="dk1"/>
                </a:solidFill>
                <a:latin typeface="Calibri"/>
                <a:ea typeface="Calibri"/>
                <a:cs typeface="Calibri"/>
                <a:sym typeface="Calibri"/>
              </a:rPr>
              <a:t>Η αντίληψη επηρεάζει τον τρόπο που βλέπουμε τα πάντα γύρω μας, αλλά πώς λειτουργεί στην πραγματικότητα; Τι μας κάνει να βλέπουμε τα πράγματα διαφορετικά από τους άλλους; Πώς η αντίληψη επηρεάζει τις διαδικασίες συμπεριφοράς μας; Η συσχέτιση της αντίληψης με την καθημερινή μας ζωή είναι πιο σημαντική από ό,τι μπορεί να σκεφτεί κανείς, ο τρόπος που βλέπουμε τον κόσμο και τα πάντα γύρω μας έχει άμεση επίδραση στις σκέψεις, τις πράξεις και τη συμπεριφορά μας. Μας βοηθά να συνδέουμε τα πράγματα μεταξύ τους και να μπορούμε να αναγνωρίζουμε καταστάσεις, αντικείμενα και μοτίβα. Η αντίληψη είναι η διαδικασία μέσω της οποίας οι πληροφορίες από ένα εξωτερικό περιβάλλον επιλέγονται, λαμβάνονται, οργανώνονται και ερμηνεύονται ώστε να έχουν νόημα για εσάς. Αυτή η εισαγωγή ουσιαστικών πληροφοριών οδηγεί σε αποφάσεις και ενέργειες. Εν ολίγοις, η αντίληψη είναι η ικανότητα να δούμε, να ακούσουμε ή να συνειδητοποιήσουμε κάτι μέσω των αισθήσεων, και επίσης είναι ο τρόπος με τον οποίο κάτι θεωρείται, κατανοείται ή ερμηνεύεται.</a:t>
            </a:r>
          </a:p>
          <a:p>
            <a:pPr marL="0" lvl="0" indent="0" algn="just" rtl="0">
              <a:spcBef>
                <a:spcPts val="0"/>
              </a:spcBef>
              <a:spcAft>
                <a:spcPts val="0"/>
              </a:spcAft>
              <a:buClr>
                <a:schemeClr val="dk1"/>
              </a:buClr>
              <a:buSzPts val="1100"/>
              <a:buFont typeface="Arial"/>
              <a:buNone/>
            </a:pPr>
            <a:endParaRPr sz="2400" dirty="0">
              <a:solidFill>
                <a:schemeClr val="dk1"/>
              </a:solidFill>
              <a:latin typeface="Calibri"/>
              <a:ea typeface="Calibri"/>
              <a:cs typeface="Calibri"/>
              <a:sym typeface="Calibri"/>
            </a:endParaRPr>
          </a:p>
          <a:p>
            <a:pPr marL="0" lvl="0" indent="-1270" algn="just" rtl="0">
              <a:lnSpc>
                <a:spcPct val="60000"/>
              </a:lnSpc>
              <a:spcBef>
                <a:spcPts val="0"/>
              </a:spcBef>
              <a:spcAft>
                <a:spcPts val="0"/>
              </a:spcAft>
              <a:buClr>
                <a:schemeClr val="dk1"/>
              </a:buClr>
              <a:buSzPts val="1100"/>
              <a:buFont typeface="Arial"/>
              <a:buNone/>
            </a:pPr>
            <a:r>
              <a:rPr lang="el-GR" sz="1500" dirty="0">
                <a:solidFill>
                  <a:schemeClr val="dk1"/>
                </a:solidFill>
                <a:latin typeface="Calibri"/>
                <a:ea typeface="Calibri"/>
                <a:cs typeface="Calibri"/>
                <a:sym typeface="Calibri"/>
              </a:rPr>
              <a:t>Στο τέλος αυτής της ενότητας, θα είστε σε θέση να κατανοήσετε:</a:t>
            </a:r>
            <a:endParaRPr sz="1500" dirty="0">
              <a:solidFill>
                <a:schemeClr val="dk1"/>
              </a:solidFill>
              <a:latin typeface="Calibri"/>
              <a:ea typeface="Calibri"/>
              <a:cs typeface="Calibri"/>
              <a:sym typeface="Calibri"/>
            </a:endParaRPr>
          </a:p>
          <a:p>
            <a:pPr marL="457200" lvl="0" indent="-323850" algn="just" rtl="0">
              <a:spcBef>
                <a:spcPts val="0"/>
              </a:spcBef>
              <a:spcAft>
                <a:spcPts val="0"/>
              </a:spcAft>
              <a:buClr>
                <a:schemeClr val="dk1"/>
              </a:buClr>
              <a:buSzPts val="1500"/>
              <a:buFont typeface="Calibri"/>
              <a:buAutoNum type="arabicPeriod"/>
            </a:pPr>
            <a:r>
              <a:rPr lang="el-GR" sz="1500" dirty="0">
                <a:solidFill>
                  <a:schemeClr val="dk1"/>
                </a:solidFill>
                <a:latin typeface="Calibri"/>
                <a:ea typeface="Calibri"/>
                <a:cs typeface="Calibri"/>
                <a:sym typeface="Calibri"/>
              </a:rPr>
              <a:t>Τι είναι η αντίληψη</a:t>
            </a:r>
            <a:r>
              <a:rPr lang="fr-FR"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457200" lvl="0" indent="0" algn="just" rtl="0">
              <a:spcBef>
                <a:spcPts val="0"/>
              </a:spcBef>
              <a:spcAft>
                <a:spcPts val="0"/>
              </a:spcAft>
              <a:buClr>
                <a:schemeClr val="dk1"/>
              </a:buClr>
              <a:buSzPts val="1100"/>
              <a:buFont typeface="Arial"/>
              <a:buNone/>
            </a:pPr>
            <a:r>
              <a:rPr lang="fr-FR" sz="1500" dirty="0">
                <a:solidFill>
                  <a:schemeClr val="dk1"/>
                </a:solidFill>
                <a:latin typeface="Calibri"/>
                <a:ea typeface="Calibri"/>
                <a:cs typeface="Calibri"/>
                <a:sym typeface="Calibri"/>
              </a:rPr>
              <a:t>1.1  </a:t>
            </a:r>
            <a:r>
              <a:rPr lang="el-GR" sz="1500" dirty="0">
                <a:solidFill>
                  <a:schemeClr val="dk1"/>
                </a:solidFill>
                <a:latin typeface="Calibri"/>
                <a:ea typeface="Calibri"/>
                <a:cs typeface="Calibri"/>
                <a:sym typeface="Calibri"/>
              </a:rPr>
              <a:t>Πώς ακριβώς δουλεύει η αντίληψη</a:t>
            </a:r>
            <a:r>
              <a:rPr lang="fr-FR"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476250" lvl="0" indent="-342900" algn="just" rtl="0">
              <a:spcBef>
                <a:spcPts val="0"/>
              </a:spcBef>
              <a:spcAft>
                <a:spcPts val="0"/>
              </a:spcAft>
              <a:buClr>
                <a:schemeClr val="dk1"/>
              </a:buClr>
              <a:buSzPts val="1500"/>
              <a:buAutoNum type="arabicPeriod" startAt="2"/>
            </a:pPr>
            <a:r>
              <a:rPr lang="el-GR" sz="1500" dirty="0">
                <a:solidFill>
                  <a:schemeClr val="dk1"/>
                </a:solidFill>
                <a:latin typeface="Calibri"/>
                <a:ea typeface="Calibri"/>
                <a:cs typeface="Calibri"/>
                <a:sym typeface="Calibri"/>
              </a:rPr>
              <a:t>Διαφορετικοί τύποι αντίληψης</a:t>
            </a:r>
          </a:p>
          <a:p>
            <a:pPr marL="476250" lvl="0" indent="-342900" algn="just" rtl="0">
              <a:spcBef>
                <a:spcPts val="0"/>
              </a:spcBef>
              <a:spcAft>
                <a:spcPts val="0"/>
              </a:spcAft>
              <a:buClr>
                <a:schemeClr val="dk1"/>
              </a:buClr>
              <a:buSzPts val="1500"/>
              <a:buAutoNum type="arabicPeriod" startAt="2"/>
            </a:pPr>
            <a:r>
              <a:rPr lang="el-GR" sz="1500" dirty="0">
                <a:solidFill>
                  <a:schemeClr val="dk1"/>
                </a:solidFill>
                <a:latin typeface="Calibri"/>
                <a:ea typeface="Calibri"/>
                <a:cs typeface="Calibri"/>
                <a:sym typeface="Calibri"/>
              </a:rPr>
              <a:t>Η σημασία των δεξιοτήτων αντίληψης</a:t>
            </a:r>
          </a:p>
          <a:p>
            <a:pPr marL="476250" lvl="0" indent="-342900" algn="just" rtl="0">
              <a:spcBef>
                <a:spcPts val="0"/>
              </a:spcBef>
              <a:spcAft>
                <a:spcPts val="0"/>
              </a:spcAft>
              <a:buClr>
                <a:schemeClr val="dk1"/>
              </a:buClr>
              <a:buSzPts val="1500"/>
              <a:buAutoNum type="arabicPeriod" startAt="2"/>
            </a:pPr>
            <a:r>
              <a:rPr lang="el-GR" sz="1500" dirty="0">
                <a:solidFill>
                  <a:schemeClr val="dk1"/>
                </a:solidFill>
                <a:latin typeface="Calibri"/>
                <a:ea typeface="Calibri"/>
                <a:cs typeface="Calibri"/>
                <a:sym typeface="Calibri"/>
              </a:rPr>
              <a:t>Πως να βελτιωθούν οι δεξιότητες της αντίληψης</a:t>
            </a:r>
            <a:r>
              <a:rPr lang="fr-FR"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r>
              <a:rPr lang="fr-FR" sz="1500" b="1" dirty="0">
                <a:solidFill>
                  <a:schemeClr val="dk1"/>
                </a:solidFill>
                <a:highlight>
                  <a:srgbClr val="FFFFFF"/>
                </a:highlight>
                <a:latin typeface="Calibri"/>
                <a:ea typeface="Calibri"/>
                <a:cs typeface="Calibri"/>
                <a:sym typeface="Calibri"/>
              </a:rPr>
              <a:t>          </a:t>
            </a:r>
            <a:r>
              <a:rPr lang="fr-FR" sz="1500" dirty="0">
                <a:solidFill>
                  <a:schemeClr val="dk1"/>
                </a:solidFill>
                <a:highlight>
                  <a:srgbClr val="FFFFFF"/>
                </a:highlight>
                <a:latin typeface="Calibri"/>
                <a:ea typeface="Calibri"/>
                <a:cs typeface="Calibri"/>
                <a:sym typeface="Calibri"/>
              </a:rPr>
              <a:t> 4.1 </a:t>
            </a:r>
            <a:r>
              <a:rPr lang="el-GR" sz="1500" dirty="0">
                <a:solidFill>
                  <a:schemeClr val="dk1"/>
                </a:solidFill>
                <a:highlight>
                  <a:srgbClr val="FFFFFF"/>
                </a:highlight>
                <a:latin typeface="Calibri"/>
                <a:ea typeface="Calibri"/>
                <a:cs typeface="Calibri"/>
                <a:sym typeface="Calibri"/>
              </a:rPr>
              <a:t>Χρήση διαφορετικών στρατηγικών αντίληψης          </a:t>
            </a:r>
            <a:r>
              <a:rPr lang="fr-FR" sz="1500" b="1" dirty="0">
                <a:solidFill>
                  <a:schemeClr val="dk1"/>
                </a:solidFill>
                <a:highlight>
                  <a:srgbClr val="FFFFFF"/>
                </a:highlight>
                <a:latin typeface="Calibri"/>
                <a:ea typeface="Calibri"/>
                <a:cs typeface="Calibri"/>
                <a:sym typeface="Calibri"/>
              </a:rPr>
              <a:t>        </a:t>
            </a:r>
            <a:r>
              <a:rPr lang="fr-FR" sz="1500" dirty="0">
                <a:solidFill>
                  <a:schemeClr val="dk1"/>
                </a:solidFill>
                <a:highlight>
                  <a:srgbClr val="FFFFFF"/>
                </a:highlight>
                <a:latin typeface="Calibri"/>
                <a:ea typeface="Calibri"/>
                <a:cs typeface="Calibri"/>
                <a:sym typeface="Calibri"/>
              </a:rPr>
              <a:t> </a:t>
            </a:r>
            <a:r>
              <a:rPr lang="el-GR" sz="1500" dirty="0">
                <a:solidFill>
                  <a:schemeClr val="dk1"/>
                </a:solidFill>
                <a:highlight>
                  <a:srgbClr val="FFFFFF"/>
                </a:highlight>
                <a:latin typeface="Calibri"/>
                <a:ea typeface="Calibri"/>
                <a:cs typeface="Calibri"/>
                <a:sym typeface="Calibri"/>
              </a:rPr>
              <a:t>                                                     </a:t>
            </a:r>
            <a:r>
              <a:rPr lang="fr-FR" sz="1500" dirty="0">
                <a:solidFill>
                  <a:schemeClr val="dk1"/>
                </a:solidFill>
                <a:highlight>
                  <a:srgbClr val="FFFFFF"/>
                </a:highlight>
                <a:latin typeface="Calibri"/>
                <a:ea typeface="Calibri"/>
                <a:cs typeface="Calibri"/>
                <a:sym typeface="Calibri"/>
              </a:rPr>
              <a:t> </a:t>
            </a:r>
            <a:r>
              <a:rPr lang="el-GR" sz="1500" dirty="0">
                <a:solidFill>
                  <a:schemeClr val="dk1"/>
                </a:solidFill>
                <a:highlight>
                  <a:srgbClr val="FFFFFF"/>
                </a:highlight>
                <a:latin typeface="Calibri"/>
                <a:ea typeface="Calibri"/>
                <a:cs typeface="Calibri"/>
                <a:sym typeface="Calibri"/>
              </a:rPr>
              <a:t>           </a:t>
            </a:r>
            <a:r>
              <a:rPr lang="fr-FR" sz="1500" dirty="0">
                <a:solidFill>
                  <a:schemeClr val="dk1"/>
                </a:solidFill>
                <a:highlight>
                  <a:srgbClr val="FFFFFF"/>
                </a:highlight>
                <a:latin typeface="Calibri"/>
                <a:ea typeface="Calibri"/>
                <a:cs typeface="Calibri"/>
                <a:sym typeface="Calibri"/>
              </a:rPr>
              <a:t>4.2 </a:t>
            </a:r>
            <a:r>
              <a:rPr lang="el-GR" sz="1500" dirty="0">
                <a:solidFill>
                  <a:srgbClr val="212121"/>
                </a:solidFill>
                <a:highlight>
                  <a:srgbClr val="FFFFFF"/>
                </a:highlight>
                <a:latin typeface="Calibri"/>
                <a:ea typeface="Calibri"/>
                <a:cs typeface="Calibri"/>
                <a:sym typeface="Calibri"/>
              </a:rPr>
              <a:t>Συμβουλές και κόλπα για τη βελτίωση των δεξιοτήτων αντίληψης</a:t>
            </a:r>
            <a:endParaRPr sz="1500" dirty="0">
              <a:solidFill>
                <a:schemeClr val="dk1"/>
              </a:solidFill>
              <a:latin typeface="Calibri"/>
              <a:ea typeface="Calibri"/>
              <a:cs typeface="Calibri"/>
              <a:sym typeface="Calibri"/>
            </a:endParaRPr>
          </a:p>
        </p:txBody>
      </p:sp>
      <p:pic>
        <p:nvPicPr>
          <p:cNvPr id="112" name="Google Shape;112;p2"/>
          <p:cNvPicPr preferRelativeResize="0"/>
          <p:nvPr/>
        </p:nvPicPr>
        <p:blipFill rotWithShape="1">
          <a:blip r:embed="rId5">
            <a:alphaModFix/>
          </a:blip>
          <a:srcRect l="11787" r="8569"/>
          <a:stretch/>
        </p:blipFill>
        <p:spPr>
          <a:xfrm>
            <a:off x="7853250" y="1833950"/>
            <a:ext cx="4048325" cy="3357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a:stretch/>
        </p:blipFill>
        <p:spPr>
          <a:xfrm>
            <a:off x="134992" y="23314"/>
            <a:ext cx="1328048" cy="1392702"/>
          </a:xfrm>
          <a:prstGeom prst="rect">
            <a:avLst/>
          </a:prstGeom>
          <a:solidFill>
            <a:srgbClr val="00B84F"/>
          </a:solidFill>
          <a:ln>
            <a:noFill/>
          </a:ln>
        </p:spPr>
      </p:pic>
      <p:pic>
        <p:nvPicPr>
          <p:cNvPr id="118" name="Google Shape;118;p4"/>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119" name="Google Shape;119;p4"/>
          <p:cNvSpPr txBox="1"/>
          <p:nvPr/>
        </p:nvSpPr>
        <p:spPr>
          <a:xfrm>
            <a:off x="3375764" y="312214"/>
            <a:ext cx="5774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l-GR" sz="3200" b="1" i="0" u="none" strike="noStrike" cap="none" dirty="0">
                <a:solidFill>
                  <a:schemeClr val="dk1"/>
                </a:solidFill>
                <a:latin typeface="Calibri"/>
                <a:ea typeface="Calibri"/>
                <a:cs typeface="Calibri"/>
                <a:sym typeface="Calibri"/>
              </a:rPr>
              <a:t>Λήμματα Γλωσσαρίου </a:t>
            </a:r>
            <a:endParaRPr sz="3200" b="1" i="0" u="none" strike="noStrike" cap="none" dirty="0">
              <a:solidFill>
                <a:schemeClr val="dk1"/>
              </a:solidFill>
              <a:latin typeface="Calibri"/>
              <a:ea typeface="Calibri"/>
              <a:cs typeface="Calibri"/>
              <a:sym typeface="Calibri"/>
            </a:endParaRPr>
          </a:p>
        </p:txBody>
      </p:sp>
      <p:sp>
        <p:nvSpPr>
          <p:cNvPr id="120"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graphicFrame>
        <p:nvGraphicFramePr>
          <p:cNvPr id="121" name="Google Shape;121;p4"/>
          <p:cNvGraphicFramePr/>
          <p:nvPr>
            <p:extLst>
              <p:ext uri="{D42A27DB-BD31-4B8C-83A1-F6EECF244321}">
                <p14:modId xmlns:p14="http://schemas.microsoft.com/office/powerpoint/2010/main" val="1073053881"/>
              </p:ext>
            </p:extLst>
          </p:nvPr>
        </p:nvGraphicFramePr>
        <p:xfrm>
          <a:off x="1205139" y="1552183"/>
          <a:ext cx="10115650" cy="4648020"/>
        </p:xfrm>
        <a:graphic>
          <a:graphicData uri="http://schemas.openxmlformats.org/drawingml/2006/table">
            <a:tbl>
              <a:tblPr>
                <a:noFill/>
                <a:tableStyleId>{634E6459-464F-4E73-9AC3-FF885A2BC8D0}</a:tableStyleId>
              </a:tblPr>
              <a:tblGrid>
                <a:gridCol w="2891950">
                  <a:extLst>
                    <a:ext uri="{9D8B030D-6E8A-4147-A177-3AD203B41FA5}">
                      <a16:colId xmlns:a16="http://schemas.microsoft.com/office/drawing/2014/main" val="20000"/>
                    </a:ext>
                  </a:extLst>
                </a:gridCol>
                <a:gridCol w="7223700">
                  <a:extLst>
                    <a:ext uri="{9D8B030D-6E8A-4147-A177-3AD203B41FA5}">
                      <a16:colId xmlns:a16="http://schemas.microsoft.com/office/drawing/2014/main" val="20001"/>
                    </a:ext>
                  </a:extLst>
                </a:gridCol>
              </a:tblGrid>
              <a:tr h="381700">
                <a:tc>
                  <a:txBody>
                    <a:bodyPr/>
                    <a:lstStyle/>
                    <a:p>
                      <a:pPr marL="0" marR="0" lvl="0" indent="0" algn="ctr" rtl="0">
                        <a:lnSpc>
                          <a:spcPct val="100000"/>
                        </a:lnSpc>
                        <a:spcBef>
                          <a:spcPts val="0"/>
                        </a:spcBef>
                        <a:spcAft>
                          <a:spcPts val="0"/>
                        </a:spcAft>
                        <a:buClr>
                          <a:srgbClr val="000000"/>
                        </a:buClr>
                        <a:buSzPts val="1700"/>
                        <a:buFont typeface="Arial"/>
                        <a:buNone/>
                      </a:pPr>
                      <a:r>
                        <a:rPr lang="el-GR" sz="1700" b="1" u="none" strike="noStrike" cap="none" dirty="0">
                          <a:solidFill>
                            <a:schemeClr val="lt1"/>
                          </a:solidFill>
                        </a:rPr>
                        <a:t>Λέξη</a:t>
                      </a:r>
                      <a:endParaRPr sz="1700" b="1" u="none" strike="noStrike" cap="none" dirty="0">
                        <a:solidFill>
                          <a:schemeClr val="lt1"/>
                        </a:solidFill>
                      </a:endParaRPr>
                    </a:p>
                  </a:txBody>
                  <a:tcPr marL="91425" marR="91425" marT="91425" marB="91425" anchor="ctr">
                    <a:solidFill>
                      <a:srgbClr val="046EAE"/>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l-GR" sz="1700" b="1" u="none" strike="noStrike" cap="none" dirty="0">
                          <a:solidFill>
                            <a:schemeClr val="lt1"/>
                          </a:solidFill>
                        </a:rPr>
                        <a:t>Ορισμός </a:t>
                      </a:r>
                      <a:endParaRPr sz="1700" b="1" u="none" strike="noStrike" cap="none" dirty="0">
                        <a:solidFill>
                          <a:schemeClr val="lt1"/>
                        </a:solidFill>
                      </a:endParaRPr>
                    </a:p>
                  </a:txBody>
                  <a:tcPr marL="91425" marR="91425" marT="91425" marB="91425" anchor="ctr">
                    <a:solidFill>
                      <a:srgbClr val="046EAE"/>
                    </a:solidFill>
                  </a:tcPr>
                </a:tc>
                <a:extLst>
                  <a:ext uri="{0D108BD9-81ED-4DB2-BD59-A6C34878D82A}">
                    <a16:rowId xmlns:a16="http://schemas.microsoft.com/office/drawing/2014/main" val="10000"/>
                  </a:ext>
                </a:extLst>
              </a:tr>
              <a:tr h="827125">
                <a:tc>
                  <a:txBody>
                    <a:bodyPr/>
                    <a:lstStyle/>
                    <a:p>
                      <a:pPr marL="457200" lvl="0" indent="0" algn="just" rtl="0">
                        <a:spcBef>
                          <a:spcPts val="0"/>
                        </a:spcBef>
                        <a:spcAft>
                          <a:spcPts val="0"/>
                        </a:spcAft>
                        <a:buClr>
                          <a:schemeClr val="dk1"/>
                        </a:buClr>
                        <a:buSzPts val="1100"/>
                        <a:buFont typeface="Arial"/>
                        <a:buNone/>
                      </a:pPr>
                      <a:r>
                        <a:rPr lang="el-GR" sz="2100" b="1" u="none" strike="noStrike" cap="none" dirty="0">
                          <a:solidFill>
                            <a:schemeClr val="dk1"/>
                          </a:solidFill>
                          <a:latin typeface="Calibri"/>
                          <a:cs typeface="Calibri"/>
                          <a:sym typeface="Calibri"/>
                        </a:rPr>
                        <a:t>Αντίληψη </a:t>
                      </a:r>
                      <a:endParaRPr sz="2300" u="none" strike="noStrike" cap="none"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l-GR" sz="1200" dirty="0">
                          <a:solidFill>
                            <a:schemeClr val="dk1"/>
                          </a:solidFill>
                          <a:latin typeface="Calibri"/>
                          <a:ea typeface="Calibri"/>
                          <a:cs typeface="Calibri"/>
                          <a:sym typeface="Calibri"/>
                        </a:rPr>
                        <a:t>Η αντίληψη είναι η αισθητηριακή εμπειρία του κόσμου. Περιλαμβάνει τόσο την αναγνώριση περιβαλλοντικών ερεθισμάτων όσο και τις ενέργειες ως απάντηση σε αυτά τα ερεθίσματα. Μέσω της αντιληπτικής διαδικασίας, λαμβάνουμε πληροφορίες για τις ιδιότητες και τα στοιχεία του περιβάλλοντος που είναι κρίσιμα για την επιβίωσή μας. Η αντίληψη όχι μόνο δημιουργεί την εμπειρία μας για τον κόσμο γύρω μας. μας επιτρέπει να ενεργούμε μέσα στο περιβάλλον μας</a:t>
                      </a:r>
                      <a:endParaRPr sz="1200" u="none" strike="noStrike" cap="none" dirty="0"/>
                    </a:p>
                  </a:txBody>
                  <a:tcPr marL="91425" marR="91425" marT="91425" marB="91425"/>
                </a:tc>
                <a:extLst>
                  <a:ext uri="{0D108BD9-81ED-4DB2-BD59-A6C34878D82A}">
                    <a16:rowId xmlns:a16="http://schemas.microsoft.com/office/drawing/2014/main" val="10001"/>
                  </a:ext>
                </a:extLst>
              </a:tr>
              <a:tr h="631825">
                <a:tc>
                  <a:txBody>
                    <a:bodyPr/>
                    <a:lstStyle/>
                    <a:p>
                      <a:pPr marL="457200" lvl="0" indent="0" algn="just" rtl="0">
                        <a:spcBef>
                          <a:spcPts val="0"/>
                        </a:spcBef>
                        <a:spcAft>
                          <a:spcPts val="0"/>
                        </a:spcAft>
                        <a:buClr>
                          <a:schemeClr val="dk1"/>
                        </a:buClr>
                        <a:buSzPts val="1100"/>
                        <a:buFont typeface="Arial"/>
                        <a:buNone/>
                      </a:pPr>
                      <a:r>
                        <a:rPr lang="el-GR" sz="2000" b="1" u="none" strike="noStrike" cap="none" dirty="0">
                          <a:latin typeface="Calibri" panose="020F0502020204030204" pitchFamily="34" charset="0"/>
                          <a:cs typeface="Calibri" panose="020F0502020204030204" pitchFamily="34" charset="0"/>
                        </a:rPr>
                        <a:t>Αλληλεπίδραση</a:t>
                      </a:r>
                      <a:r>
                        <a:rPr lang="el-GR" sz="2300" b="1" u="none" strike="noStrike" cap="none" dirty="0"/>
                        <a:t> </a:t>
                      </a:r>
                      <a:endParaRPr sz="2300" b="1" u="none" strike="noStrike" cap="none"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l-GR" sz="1200" dirty="0">
                          <a:solidFill>
                            <a:srgbClr val="202124"/>
                          </a:solidFill>
                          <a:latin typeface="Calibri"/>
                          <a:ea typeface="Calibri"/>
                          <a:cs typeface="Calibri"/>
                          <a:sym typeface="Calibri"/>
                        </a:rPr>
                        <a:t>Αμοιβαία δράση ή επιρροή, επικοινωνία ή άμεση εμπλοκή με κάποιον ή κάτι. Εάν αλληλεπιδράτε με κάποιον - μιλώντας, κοιτάζοντας, μοιράζεστε ή συμμετέχετε σε οποιοδήποτε είδος δράσης που περιλαμβάνει και τους δυο σας - μπορεί να ειπωθεί ότι είχατε αλληλεπίδραση με αυτό το άτομο.</a:t>
                      </a:r>
                      <a:endParaRPr sz="1200" dirty="0"/>
                    </a:p>
                  </a:txBody>
                  <a:tcPr marL="91425" marR="91425" marT="91425" marB="91425"/>
                </a:tc>
                <a:extLst>
                  <a:ext uri="{0D108BD9-81ED-4DB2-BD59-A6C34878D82A}">
                    <a16:rowId xmlns:a16="http://schemas.microsoft.com/office/drawing/2014/main" val="10002"/>
                  </a:ext>
                </a:extLst>
              </a:tr>
              <a:tr h="544700">
                <a:tc>
                  <a:txBody>
                    <a:bodyPr/>
                    <a:lstStyle/>
                    <a:p>
                      <a:pPr marL="457200" lvl="0" indent="0" algn="just" rtl="0">
                        <a:spcBef>
                          <a:spcPts val="0"/>
                        </a:spcBef>
                        <a:spcAft>
                          <a:spcPts val="0"/>
                        </a:spcAft>
                        <a:buClr>
                          <a:schemeClr val="dk1"/>
                        </a:buClr>
                        <a:buSzPts val="1100"/>
                        <a:buFont typeface="Arial"/>
                        <a:buNone/>
                      </a:pPr>
                      <a:r>
                        <a:rPr lang="el-GR" sz="2000" b="1" u="none" strike="noStrike" cap="none" dirty="0">
                          <a:latin typeface="Calibri" panose="020F0502020204030204" pitchFamily="34" charset="0"/>
                          <a:cs typeface="Calibri" panose="020F0502020204030204" pitchFamily="34" charset="0"/>
                        </a:rPr>
                        <a:t>Κοινωνική Αλληλεπίδραση </a:t>
                      </a:r>
                      <a:endParaRPr sz="2000" b="1" u="none" strike="noStrike" cap="none"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l-GR" sz="1200" dirty="0">
                          <a:solidFill>
                            <a:srgbClr val="202124"/>
                          </a:solidFill>
                          <a:latin typeface="Calibri"/>
                          <a:ea typeface="Calibri"/>
                          <a:cs typeface="Calibri"/>
                          <a:sym typeface="Calibri"/>
                        </a:rPr>
                        <a:t>Οποιαδήποτε διαδικασία που περιλαμβάνει αμοιβαία διέγερση ή απόκριση μεταξύ δύο ή περισσότερων ατόμων. Αυτά μπορεί να κυμαίνονται από τις πρώτες συναντήσεις μεταξύ γονέα και απογόνων έως πολύπλοκες αλληλεπιδράσεις με πολλά άτομα στην ενήλικη ζωή.</a:t>
                      </a:r>
                      <a:endParaRPr sz="1200" u="none" strike="noStrike" cap="none" dirty="0"/>
                    </a:p>
                  </a:txBody>
                  <a:tcPr marL="91425" marR="91425" marT="91425" marB="91425"/>
                </a:tc>
                <a:extLst>
                  <a:ext uri="{0D108BD9-81ED-4DB2-BD59-A6C34878D82A}">
                    <a16:rowId xmlns:a16="http://schemas.microsoft.com/office/drawing/2014/main" val="10003"/>
                  </a:ext>
                </a:extLst>
              </a:tr>
              <a:tr h="473850">
                <a:tc>
                  <a:txBody>
                    <a:bodyPr/>
                    <a:lstStyle/>
                    <a:p>
                      <a:pPr marL="457200" lvl="0" indent="0" algn="just" rtl="0">
                        <a:spcBef>
                          <a:spcPts val="0"/>
                        </a:spcBef>
                        <a:spcAft>
                          <a:spcPts val="0"/>
                        </a:spcAft>
                        <a:buClr>
                          <a:schemeClr val="dk1"/>
                        </a:buClr>
                        <a:buSzPts val="1100"/>
                        <a:buFont typeface="Arial"/>
                        <a:buNone/>
                      </a:pPr>
                      <a:r>
                        <a:rPr lang="el-GR" sz="2000" b="1" u="none" strike="noStrike" cap="none" dirty="0">
                          <a:latin typeface="Calibri" panose="020F0502020204030204" pitchFamily="34" charset="0"/>
                          <a:cs typeface="Calibri" panose="020F0502020204030204" pitchFamily="34" charset="0"/>
                        </a:rPr>
                        <a:t>Ικανότητα </a:t>
                      </a:r>
                      <a:endParaRPr sz="2000" b="1" u="none" strike="noStrike" cap="none"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l-GR" sz="1200" dirty="0">
                          <a:solidFill>
                            <a:schemeClr val="dk1"/>
                          </a:solidFill>
                          <a:latin typeface="Calibri"/>
                          <a:ea typeface="Calibri"/>
                          <a:cs typeface="Calibri"/>
                          <a:sym typeface="Calibri"/>
                        </a:rPr>
                        <a:t>Η ικανότητα είναι συνώνυμη με τη δυνατότητα</a:t>
                      </a:r>
                      <a:r>
                        <a:rPr lang="en-US" sz="1200" dirty="0">
                          <a:solidFill>
                            <a:schemeClr val="dk1"/>
                          </a:solidFill>
                          <a:latin typeface="Calibri"/>
                          <a:ea typeface="Calibri"/>
                          <a:cs typeface="Calibri"/>
                          <a:sym typeface="Calibri"/>
                        </a:rPr>
                        <a:t>. </a:t>
                      </a:r>
                      <a:r>
                        <a:rPr lang="el-GR" sz="1200" dirty="0">
                          <a:solidFill>
                            <a:schemeClr val="dk1"/>
                          </a:solidFill>
                          <a:latin typeface="Calibri"/>
                          <a:ea typeface="Calibri"/>
                          <a:cs typeface="Calibri"/>
                          <a:sym typeface="Calibri"/>
                        </a:rPr>
                        <a:t>Καθορίζει αν έχετε ή όχι τα μέσα για να κάνετε κάτι.</a:t>
                      </a:r>
                      <a:endParaRPr sz="1200" u="none" strike="noStrike" cap="none" dirty="0"/>
                    </a:p>
                  </a:txBody>
                  <a:tcPr marL="91425" marR="91425" marT="91425" marB="91425"/>
                </a:tc>
                <a:extLst>
                  <a:ext uri="{0D108BD9-81ED-4DB2-BD59-A6C34878D82A}">
                    <a16:rowId xmlns:a16="http://schemas.microsoft.com/office/drawing/2014/main" val="10004"/>
                  </a:ext>
                </a:extLst>
              </a:tr>
              <a:tr h="827125">
                <a:tc>
                  <a:txBody>
                    <a:bodyPr/>
                    <a:lstStyle/>
                    <a:p>
                      <a:pPr marL="457200" lvl="0" indent="0" algn="just" rtl="0">
                        <a:spcBef>
                          <a:spcPts val="0"/>
                        </a:spcBef>
                        <a:spcAft>
                          <a:spcPts val="0"/>
                        </a:spcAft>
                        <a:buClr>
                          <a:schemeClr val="dk1"/>
                        </a:buClr>
                        <a:buSzPts val="1100"/>
                        <a:buFont typeface="Arial"/>
                        <a:buNone/>
                      </a:pPr>
                      <a:r>
                        <a:rPr lang="el-GR" sz="2100" b="1" u="none" strike="noStrike" cap="none" dirty="0">
                          <a:solidFill>
                            <a:schemeClr val="dk1"/>
                          </a:solidFill>
                          <a:latin typeface="Calibri"/>
                          <a:cs typeface="Calibri"/>
                          <a:sym typeface="Calibri"/>
                        </a:rPr>
                        <a:t>Δεξιότητες </a:t>
                      </a:r>
                      <a:endParaRPr sz="2300" u="none" strike="noStrike" cap="none"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l-GR" sz="1200" dirty="0">
                          <a:solidFill>
                            <a:srgbClr val="202124"/>
                          </a:solidFill>
                          <a:latin typeface="Calibri"/>
                          <a:ea typeface="Calibri"/>
                          <a:cs typeface="Calibri"/>
                          <a:sym typeface="Calibri"/>
                        </a:rPr>
                        <a:t>Η ικανότητα να κάνεις κάτι καλά</a:t>
                      </a:r>
                      <a:r>
                        <a:rPr lang="en-US" sz="1200" dirty="0">
                          <a:solidFill>
                            <a:srgbClr val="202124"/>
                          </a:solidFill>
                          <a:latin typeface="Calibri"/>
                          <a:ea typeface="Calibri"/>
                          <a:cs typeface="Calibri"/>
                          <a:sym typeface="Calibri"/>
                        </a:rPr>
                        <a:t>, </a:t>
                      </a:r>
                      <a:r>
                        <a:rPr lang="el-GR" sz="1200" dirty="0">
                          <a:solidFill>
                            <a:srgbClr val="202124"/>
                          </a:solidFill>
                          <a:latin typeface="Calibri"/>
                          <a:ea typeface="Calibri"/>
                          <a:cs typeface="Calibri"/>
                          <a:sym typeface="Calibri"/>
                        </a:rPr>
                        <a:t>η εξειδίκευση. Υπάρχουν δύο είδη δεξιοτήτων: οι τεχνικές δεξιότητες και οι μαλακές δεξιότητες. Παραδείγματα: Καλές δεξιότητες επικοινωνίας, κριτική σκέψη, εργασία σε ομάδα, </a:t>
                      </a:r>
                      <a:r>
                        <a:rPr lang="el-GR" sz="1200" dirty="0" err="1">
                          <a:solidFill>
                            <a:srgbClr val="202124"/>
                          </a:solidFill>
                          <a:latin typeface="Calibri"/>
                          <a:ea typeface="Calibri"/>
                          <a:cs typeface="Calibri"/>
                          <a:sym typeface="Calibri"/>
                        </a:rPr>
                        <a:t>αυτο</a:t>
                      </a:r>
                      <a:r>
                        <a:rPr lang="el-GR" sz="1200" dirty="0">
                          <a:solidFill>
                            <a:srgbClr val="202124"/>
                          </a:solidFill>
                          <a:latin typeface="Calibri"/>
                          <a:ea typeface="Calibri"/>
                          <a:cs typeface="Calibri"/>
                          <a:sym typeface="Calibri"/>
                        </a:rPr>
                        <a:t>-κίνητρο, ευελιξία, αποφασιστικότητα και επιμονή, γρήγορη μάθηση, καλή διαχείριση χρόνου. Λειτουργία εξοπλισμού, Ζωγραφίζοντας  ένα πορτρέτο, Γράφοντας  κώδικα για υπολογιστή, Διδασκαλία ενός μαθήματος, Διερεύνηση επιστημονικής ερώτησης, Πώληση προϊόντα σε πελάτες</a:t>
                      </a:r>
                      <a:endParaRPr sz="1200"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7" name="Google Shape;127;g104e1d1c3c9_0_6"/>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28" name="Google Shape;128;g104e1d1c3c9_0_6"/>
          <p:cNvSpPr txBox="1"/>
          <p:nvPr/>
        </p:nvSpPr>
        <p:spPr>
          <a:xfrm>
            <a:off x="3405964" y="435514"/>
            <a:ext cx="5774400" cy="492600"/>
          </a:xfrm>
          <a:prstGeom prst="rect">
            <a:avLst/>
          </a:prstGeom>
          <a:noFill/>
          <a:ln>
            <a:noFill/>
          </a:ln>
        </p:spPr>
        <p:txBody>
          <a:bodyPr spcFirstLastPara="1" wrap="square" lIns="91425" tIns="45700" rIns="91425" bIns="45700" anchor="t" anchorCtr="0">
            <a:spAutoFit/>
          </a:bodyPr>
          <a:lstStyle/>
          <a:p>
            <a:pPr marL="457200" lvl="0" indent="-393700" algn="l" rtl="0">
              <a:spcBef>
                <a:spcPts val="0"/>
              </a:spcBef>
              <a:spcAft>
                <a:spcPts val="0"/>
              </a:spcAft>
              <a:buClr>
                <a:schemeClr val="dk1"/>
              </a:buClr>
              <a:buSzPts val="2600"/>
              <a:buFont typeface="Calibri"/>
              <a:buAutoNum type="arabicPeriod"/>
            </a:pPr>
            <a:r>
              <a:rPr lang="el-GR" sz="2600" b="1" dirty="0">
                <a:solidFill>
                  <a:schemeClr val="dk1"/>
                </a:solidFill>
                <a:latin typeface="Calibri"/>
                <a:ea typeface="Calibri"/>
                <a:cs typeface="Calibri"/>
                <a:sym typeface="Calibri"/>
              </a:rPr>
              <a:t>Εισαγωγή: τι είναι η αντίληψη;</a:t>
            </a:r>
            <a:endParaRPr sz="2600" b="1" i="0" u="none" strike="noStrike" cap="none" dirty="0">
              <a:solidFill>
                <a:schemeClr val="dk1"/>
              </a:solidFill>
              <a:latin typeface="Calibri"/>
              <a:ea typeface="Calibri"/>
              <a:cs typeface="Calibri"/>
              <a:sym typeface="Calibri"/>
            </a:endParaRPr>
          </a:p>
        </p:txBody>
      </p:sp>
      <p:sp>
        <p:nvSpPr>
          <p:cNvPr id="129" name="Google Shape;129;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130" name="Google Shape;130;g104e1d1c3c9_0_6"/>
          <p:cNvSpPr txBox="1"/>
          <p:nvPr/>
        </p:nvSpPr>
        <p:spPr>
          <a:xfrm>
            <a:off x="558925" y="1631425"/>
            <a:ext cx="5343600" cy="4862839"/>
          </a:xfrm>
          <a:prstGeom prst="rect">
            <a:avLst/>
          </a:prstGeom>
          <a:noFill/>
          <a:ln>
            <a:noFill/>
          </a:ln>
        </p:spPr>
        <p:txBody>
          <a:bodyPr spcFirstLastPara="1" wrap="square" lIns="91425" tIns="91425" rIns="91425" bIns="91425" anchor="t" anchorCtr="0">
            <a:spAutoFit/>
          </a:bodyPr>
          <a:lstStyle/>
          <a:p>
            <a:pPr marL="0" lvl="0" indent="-1270" algn="just" rtl="0">
              <a:spcBef>
                <a:spcPts val="0"/>
              </a:spcBef>
              <a:spcAft>
                <a:spcPts val="0"/>
              </a:spcAft>
              <a:buClr>
                <a:schemeClr val="dk1"/>
              </a:buClr>
              <a:buSzPts val="1100"/>
              <a:buFont typeface="Arial"/>
              <a:buNone/>
            </a:pPr>
            <a:r>
              <a:rPr lang="el-GR" sz="1900" i="1" dirty="0">
                <a:solidFill>
                  <a:schemeClr val="dk1"/>
                </a:solidFill>
                <a:highlight>
                  <a:srgbClr val="FFFFFF"/>
                </a:highlight>
                <a:latin typeface="Calibri"/>
                <a:ea typeface="Calibri"/>
                <a:cs typeface="Calibri"/>
                <a:sym typeface="Calibri"/>
              </a:rPr>
              <a:t>Η αντίληψη επηρεάζει τον τρόπο που βλέπουμε τα πάντα γύρω μας, αλλά πώς λειτουργεί στην πραγματικότητα; Τι μας κάνει να βλέπουμε τα πράγματα διαφορετικά από τους άλλους; Πώς η αντίληψη επηρεάζει τις διαδικασίες συμπεριφοράς μας;</a:t>
            </a:r>
          </a:p>
          <a:p>
            <a:pPr marL="0" lvl="0" indent="-1270" algn="just" rtl="0">
              <a:spcBef>
                <a:spcPts val="0"/>
              </a:spcBef>
              <a:spcAft>
                <a:spcPts val="0"/>
              </a:spcAft>
              <a:buClr>
                <a:schemeClr val="dk1"/>
              </a:buClr>
              <a:buSzPts val="1100"/>
              <a:buFont typeface="Arial"/>
              <a:buNone/>
            </a:pPr>
            <a:endParaRPr sz="1900" i="1" dirty="0">
              <a:solidFill>
                <a:srgbClr val="202124"/>
              </a:solidFill>
              <a:highlight>
                <a:srgbClr val="FFFFFF"/>
              </a:highlight>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l-GR" sz="1900" dirty="0">
                <a:solidFill>
                  <a:schemeClr val="dk1"/>
                </a:solidFill>
                <a:highlight>
                  <a:srgbClr val="FFFFFF"/>
                </a:highlight>
                <a:latin typeface="Calibri"/>
                <a:ea typeface="Calibri"/>
                <a:cs typeface="Calibri"/>
                <a:sym typeface="Calibri"/>
              </a:rPr>
              <a:t>Η αντίληψη είναι πολύ σημαντική για την κατανόηση της ανθρώπινης συμπεριφοράς, γιατί κάθε άτομο αντιλαμβάνεται τον κόσμο και προσεγγίζει τις καταστάσεις διαφορετικά. Όταν αγοράζουμε κάτι, δεν είναι επειδή είναι το καλύτερο, αλλά επειδή θεωρούμε ότι είναι το καλύτερο για εμάς. Η λέξη </a:t>
            </a:r>
            <a:r>
              <a:rPr lang="el-GR" sz="1900" dirty="0" err="1">
                <a:solidFill>
                  <a:schemeClr val="dk1"/>
                </a:solidFill>
                <a:highlight>
                  <a:srgbClr val="FFFFFF"/>
                </a:highlight>
                <a:latin typeface="Calibri"/>
                <a:ea typeface="Calibri"/>
                <a:cs typeface="Calibri"/>
                <a:sym typeface="Calibri"/>
              </a:rPr>
              <a:t>perception</a:t>
            </a:r>
            <a:r>
              <a:rPr lang="el-GR" sz="1900" dirty="0">
                <a:solidFill>
                  <a:schemeClr val="dk1"/>
                </a:solidFill>
                <a:highlight>
                  <a:srgbClr val="FFFFFF"/>
                </a:highlight>
                <a:latin typeface="Calibri"/>
                <a:ea typeface="Calibri"/>
                <a:cs typeface="Calibri"/>
                <a:sym typeface="Calibri"/>
              </a:rPr>
              <a:t> προέρχεται από το λατινικό </a:t>
            </a:r>
            <a:r>
              <a:rPr lang="el-GR" sz="1900" dirty="0" err="1">
                <a:solidFill>
                  <a:schemeClr val="dk1"/>
                </a:solidFill>
                <a:highlight>
                  <a:srgbClr val="FFFFFF"/>
                </a:highlight>
                <a:latin typeface="Calibri"/>
                <a:ea typeface="Calibri"/>
                <a:cs typeface="Calibri"/>
                <a:sym typeface="Calibri"/>
              </a:rPr>
              <a:t>capere</a:t>
            </a:r>
            <a:r>
              <a:rPr lang="el-GR" sz="1900" dirty="0">
                <a:solidFill>
                  <a:schemeClr val="dk1"/>
                </a:solidFill>
                <a:highlight>
                  <a:srgbClr val="FFFFFF"/>
                </a:highlight>
                <a:latin typeface="Calibri"/>
                <a:ea typeface="Calibri"/>
                <a:cs typeface="Calibri"/>
                <a:sym typeface="Calibri"/>
              </a:rPr>
              <a:t>, που σημαίνει «παίρνω», το πρόθεμα per- που σημαίνει «εντελώς».</a:t>
            </a:r>
            <a:endParaRPr sz="1900" dirty="0">
              <a:latin typeface="Calibri"/>
              <a:ea typeface="Calibri"/>
              <a:cs typeface="Calibri"/>
              <a:sym typeface="Calibri"/>
            </a:endParaRPr>
          </a:p>
        </p:txBody>
      </p:sp>
      <p:pic>
        <p:nvPicPr>
          <p:cNvPr id="131" name="Google Shape;131;g104e1d1c3c9_0_6"/>
          <p:cNvPicPr preferRelativeResize="0"/>
          <p:nvPr/>
        </p:nvPicPr>
        <p:blipFill>
          <a:blip r:embed="rId5">
            <a:alphaModFix/>
          </a:blip>
          <a:stretch>
            <a:fillRect/>
          </a:stretch>
        </p:blipFill>
        <p:spPr>
          <a:xfrm>
            <a:off x="5902650" y="1424139"/>
            <a:ext cx="5774399" cy="40270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0643f517a4_0_5"/>
          <p:cNvSpPr txBox="1">
            <a:spLocks noGrp="1"/>
          </p:cNvSpPr>
          <p:nvPr>
            <p:ph type="body" idx="1"/>
          </p:nvPr>
        </p:nvSpPr>
        <p:spPr>
          <a:xfrm>
            <a:off x="6517975" y="753100"/>
            <a:ext cx="5052900" cy="5900918"/>
          </a:xfrm>
          <a:prstGeom prst="rect">
            <a:avLst/>
          </a:prstGeom>
        </p:spPr>
        <p:txBody>
          <a:bodyPr spcFirstLastPara="1" wrap="square" lIns="91425" tIns="45700" rIns="91425" bIns="45700" anchor="t" anchorCtr="0">
            <a:normAutofit fontScale="92500"/>
          </a:bodyPr>
          <a:lstStyle/>
          <a:p>
            <a:pPr marL="0" lvl="0" indent="0" algn="just" rtl="0">
              <a:lnSpc>
                <a:spcPct val="100000"/>
              </a:lnSpc>
              <a:spcBef>
                <a:spcPts val="0"/>
              </a:spcBef>
              <a:spcAft>
                <a:spcPts val="0"/>
              </a:spcAft>
              <a:buClr>
                <a:schemeClr val="dk1"/>
              </a:buClr>
              <a:buSzPts val="1100"/>
              <a:buFont typeface="Arial"/>
              <a:buNone/>
            </a:pPr>
            <a:r>
              <a:rPr lang="el-GR" sz="1800" b="1" dirty="0">
                <a:solidFill>
                  <a:srgbClr val="282829"/>
                </a:solidFill>
                <a:highlight>
                  <a:srgbClr val="FFFFFF"/>
                </a:highlight>
              </a:rPr>
              <a:t>Η αντίληψη </a:t>
            </a:r>
            <a:r>
              <a:rPr lang="el-GR" sz="1800" dirty="0">
                <a:solidFill>
                  <a:srgbClr val="282829"/>
                </a:solidFill>
                <a:highlight>
                  <a:srgbClr val="FFFFFF"/>
                </a:highlight>
              </a:rPr>
              <a:t>μπορεί να οριστεί ως η αναγνώριση και η ερμηνεία των αισθητηριακών πληροφοριών. Η αντίληψη είναι μια διαδικασία όπου λαμβάνουμε αισθητηριακές πληροφορίες από το περιβάλλον μας και χρησιμοποιούμε αυτές τις πληροφορίες για να </a:t>
            </a:r>
            <a:r>
              <a:rPr lang="el-GR" sz="1800" dirty="0" err="1">
                <a:solidFill>
                  <a:srgbClr val="282829"/>
                </a:solidFill>
                <a:highlight>
                  <a:srgbClr val="FFFFFF"/>
                </a:highlight>
              </a:rPr>
              <a:t>αλληλεπιδράσουμε</a:t>
            </a:r>
            <a:r>
              <a:rPr lang="el-GR" sz="1800" dirty="0">
                <a:solidFill>
                  <a:srgbClr val="282829"/>
                </a:solidFill>
                <a:highlight>
                  <a:srgbClr val="FFFFFF"/>
                </a:highlight>
              </a:rPr>
              <a:t> με το περιβάλλον μας. Η αντίληψη όχι μόνο δημιουργεί την εμπειρία μας για τον κόσμο γύρω μα αλλά μας επιτρέπει να ενεργούμε μέσα στο περιβάλλον μας. Με απλά λόγια μπορούμε να πούμε ότι η αντίληψη είναι η πράξη του να βλέπεις αυτό που πρέπει να δεις. Αλλά αυτό που φαίνεται επηρεάζεται από τον </a:t>
            </a:r>
            <a:r>
              <a:rPr lang="el-GR" sz="1800" dirty="0" err="1">
                <a:solidFill>
                  <a:srgbClr val="282829"/>
                </a:solidFill>
                <a:highlight>
                  <a:srgbClr val="FFFFFF"/>
                </a:highlight>
              </a:rPr>
              <a:t>αντιλήπτη</a:t>
            </a:r>
            <a:r>
              <a:rPr lang="el-GR" sz="1800" dirty="0">
                <a:solidFill>
                  <a:srgbClr val="282829"/>
                </a:solidFill>
                <a:highlight>
                  <a:srgbClr val="FFFFFF"/>
                </a:highlight>
              </a:rPr>
              <a:t>, το αντικείμενο και το περιβάλλον του. Η έννοια της αντίληψης τονίζει και τα τρία αυτά σημεία. Η αντίληψη περιλαμβάνει όλες εκείνες τις διαδικασίες με τις οποίες ένα άτομο λαμβάνει πληροφορίες για το περιβάλλον του—βλέπει, ακούει, αισθάνεται, γεύεται και μυρίζει. Η μελέτη αυτών των αντιληπτικών διαδικασιών δείχνει ότι η λειτουργία τους επηρεάζεται από τρεις κατηγορίες μεταβλητών:</a:t>
            </a:r>
            <a:endParaRPr lang="en-US" sz="1800" dirty="0"/>
          </a:p>
          <a:p>
            <a:pPr marL="0" lvl="0" indent="0" algn="just" rtl="0">
              <a:lnSpc>
                <a:spcPct val="100000"/>
              </a:lnSpc>
              <a:spcBef>
                <a:spcPts val="0"/>
              </a:spcBef>
              <a:spcAft>
                <a:spcPts val="0"/>
              </a:spcAft>
              <a:buClr>
                <a:schemeClr val="dk1"/>
              </a:buClr>
              <a:buSzPts val="1100"/>
              <a:buNone/>
            </a:pPr>
            <a:r>
              <a:rPr lang="el-GR" sz="1800" dirty="0"/>
              <a:t>- τα αντικείμενα ή τα γεγονότα που γίνονται αντιληπτά</a:t>
            </a:r>
          </a:p>
          <a:p>
            <a:pPr marL="285750" lvl="0" indent="-285750" algn="just" rtl="0">
              <a:lnSpc>
                <a:spcPct val="100000"/>
              </a:lnSpc>
              <a:spcBef>
                <a:spcPts val="0"/>
              </a:spcBef>
              <a:spcAft>
                <a:spcPts val="0"/>
              </a:spcAft>
              <a:buClr>
                <a:schemeClr val="dk1"/>
              </a:buClr>
              <a:buSzPts val="1100"/>
              <a:buFontTx/>
              <a:buChar char="-"/>
            </a:pPr>
            <a:r>
              <a:rPr lang="el-GR" sz="1800" dirty="0"/>
              <a:t>το περιβάλλον στο οποίο εμφανίζεται η αντίληψη.</a:t>
            </a:r>
          </a:p>
          <a:p>
            <a:pPr marL="0" lvl="0" indent="0" algn="just" rtl="0">
              <a:lnSpc>
                <a:spcPct val="100000"/>
              </a:lnSpc>
              <a:spcBef>
                <a:spcPts val="0"/>
              </a:spcBef>
              <a:spcAft>
                <a:spcPts val="0"/>
              </a:spcAft>
              <a:buClr>
                <a:schemeClr val="dk1"/>
              </a:buClr>
              <a:buSzPts val="1100"/>
              <a:buNone/>
            </a:pPr>
            <a:r>
              <a:rPr lang="el-GR" sz="1800" dirty="0"/>
              <a:t>-   το άτομο, που κάνει την αντίληψη</a:t>
            </a:r>
            <a:endParaRPr lang="en-US" dirty="0"/>
          </a:p>
        </p:txBody>
      </p:sp>
      <p:pic>
        <p:nvPicPr>
          <p:cNvPr id="138" name="Google Shape;138;g10643f517a4_0_5"/>
          <p:cNvPicPr preferRelativeResize="0"/>
          <p:nvPr/>
        </p:nvPicPr>
        <p:blipFill>
          <a:blip r:embed="rId3">
            <a:alphaModFix/>
          </a:blip>
          <a:stretch>
            <a:fillRect/>
          </a:stretch>
        </p:blipFill>
        <p:spPr>
          <a:xfrm>
            <a:off x="519825" y="1606239"/>
            <a:ext cx="5586350" cy="3779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0643f517a4_0_12"/>
          <p:cNvSpPr txBox="1">
            <a:spLocks noGrp="1"/>
          </p:cNvSpPr>
          <p:nvPr>
            <p:ph type="body" idx="1"/>
          </p:nvPr>
        </p:nvSpPr>
        <p:spPr>
          <a:xfrm>
            <a:off x="6164500" y="481225"/>
            <a:ext cx="5083500" cy="5732400"/>
          </a:xfrm>
          <a:prstGeom prst="rect">
            <a:avLst/>
          </a:prstGeom>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fr-FR" sz="1600" b="1" dirty="0"/>
              <a:t>1.1 </a:t>
            </a:r>
            <a:r>
              <a:rPr lang="el-GR" sz="1600" b="1" dirty="0"/>
              <a:t>Πως ακριβώς λειτουργεί η αντίληψη</a:t>
            </a:r>
            <a:r>
              <a:rPr lang="en-US" sz="1600" b="1" dirty="0"/>
              <a:t>;</a:t>
            </a:r>
          </a:p>
          <a:p>
            <a:pPr marL="0" lvl="0" indent="0" algn="just" rtl="0">
              <a:lnSpc>
                <a:spcPct val="100000"/>
              </a:lnSpc>
              <a:spcBef>
                <a:spcPts val="0"/>
              </a:spcBef>
              <a:spcAft>
                <a:spcPts val="0"/>
              </a:spcAft>
              <a:buClr>
                <a:schemeClr val="dk1"/>
              </a:buClr>
              <a:buSzPts val="1100"/>
              <a:buFont typeface="Arial"/>
              <a:buNone/>
            </a:pPr>
            <a:endParaRPr lang="en-US" sz="1600" b="1" dirty="0"/>
          </a:p>
          <a:p>
            <a:pPr marL="0" lvl="0" indent="0" algn="just" rtl="0">
              <a:lnSpc>
                <a:spcPct val="100000"/>
              </a:lnSpc>
              <a:spcBef>
                <a:spcPts val="0"/>
              </a:spcBef>
              <a:spcAft>
                <a:spcPts val="0"/>
              </a:spcAft>
              <a:buClr>
                <a:schemeClr val="dk1"/>
              </a:buClr>
              <a:buSzPts val="1100"/>
              <a:buFont typeface="Arial"/>
              <a:buNone/>
            </a:pPr>
            <a:r>
              <a:rPr lang="el-GR" sz="1500" dirty="0">
                <a:solidFill>
                  <a:srgbClr val="212121"/>
                </a:solidFill>
                <a:highlight>
                  <a:srgbClr val="FFFFFF"/>
                </a:highlight>
              </a:rPr>
              <a:t>Η διαδικασία της αντίληψης είναι μια ακολουθία βημάτων που ξεκινά με το περιβάλλον και οδηγεί στην αντίληψή μας για ένα ερέθισμα και δράση ως απάντηση στο ερέθισμα. Συμβαίνει συνεχώς, αλλά δεν ξοδεύετε πολύ χρόνο σκεπτόμενοι την πραγματική διαδικασία που συμβαίνει όταν αντιλαμβάνεστε τα πολλά ερεθίσματα που σας περιβάλλουν κάθε δεδομένη στιγμή.</a:t>
            </a:r>
            <a:r>
              <a:rPr lang="en-US" sz="1500" dirty="0">
                <a:solidFill>
                  <a:srgbClr val="212121"/>
                </a:solidFill>
                <a:highlight>
                  <a:srgbClr val="FFFFFF"/>
                </a:highlight>
              </a:rPr>
              <a:t> </a:t>
            </a:r>
            <a:r>
              <a:rPr lang="el-GR" sz="1500" dirty="0">
                <a:solidFill>
                  <a:srgbClr val="212121"/>
                </a:solidFill>
                <a:highlight>
                  <a:srgbClr val="FFFFFF"/>
                </a:highlight>
              </a:rPr>
              <a:t>Για παράδειγμα, η διαδικασία μετατροπής του φωτός που πέφτει στον αμφιβληστροειδή σας σε μια πραγματική οπτική εικόνα συμβαίνει ασυνείδητα και αυτόματα. Οι ανεπαίσθητες αλλαγές στην πίεση στο δέρμα σας που σας επιτρέπουν να αισθάνεστε</a:t>
            </a:r>
            <a:r>
              <a:rPr lang="en-US" sz="1500" dirty="0">
                <a:solidFill>
                  <a:srgbClr val="212121"/>
                </a:solidFill>
                <a:highlight>
                  <a:srgbClr val="FFFFFF"/>
                </a:highlight>
              </a:rPr>
              <a:t> </a:t>
            </a:r>
            <a:r>
              <a:rPr lang="el-GR" sz="1500" dirty="0">
                <a:solidFill>
                  <a:srgbClr val="212121"/>
                </a:solidFill>
                <a:highlight>
                  <a:srgbClr val="FFFFFF"/>
                </a:highlight>
              </a:rPr>
              <a:t>τα αντικείμενα συμβαίνουν χωρίς ούτε μια σκέψη. Η αντιληπτική διαδικασία, σάς επιτρέπει να βιώσετε τον κόσμο γύρω σας και να </a:t>
            </a:r>
            <a:r>
              <a:rPr lang="el-GR" sz="1500" dirty="0" err="1">
                <a:solidFill>
                  <a:srgbClr val="212121"/>
                </a:solidFill>
                <a:highlight>
                  <a:srgbClr val="FFFFFF"/>
                </a:highlight>
              </a:rPr>
              <a:t>αλληλεπιδράσετε</a:t>
            </a:r>
            <a:r>
              <a:rPr lang="el-GR" sz="1500" dirty="0">
                <a:solidFill>
                  <a:srgbClr val="212121"/>
                </a:solidFill>
                <a:highlight>
                  <a:srgbClr val="FFFFFF"/>
                </a:highlight>
              </a:rPr>
              <a:t> μαζί του με τρόπους που είναι κατάλληλοι και ουσιαστικοί.</a:t>
            </a:r>
            <a:endParaRPr sz="1500" dirty="0">
              <a:highlight>
                <a:srgbClr val="FFFFFF"/>
              </a:highlight>
            </a:endParaRPr>
          </a:p>
        </p:txBody>
      </p:sp>
      <p:pic>
        <p:nvPicPr>
          <p:cNvPr id="145" name="Google Shape;145;g10643f517a4_0_12"/>
          <p:cNvPicPr preferRelativeResize="0"/>
          <p:nvPr/>
        </p:nvPicPr>
        <p:blipFill>
          <a:blip r:embed="rId3">
            <a:alphaModFix/>
          </a:blip>
          <a:stretch>
            <a:fillRect/>
          </a:stretch>
        </p:blipFill>
        <p:spPr>
          <a:xfrm>
            <a:off x="1255725" y="735350"/>
            <a:ext cx="3123800" cy="5104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088c6376ed_0_0"/>
          <p:cNvSpPr txBox="1">
            <a:spLocks noGrp="1"/>
          </p:cNvSpPr>
          <p:nvPr>
            <p:ph type="body" idx="1"/>
          </p:nvPr>
        </p:nvSpPr>
        <p:spPr>
          <a:xfrm>
            <a:off x="5852775" y="0"/>
            <a:ext cx="5083500" cy="2932800"/>
          </a:xfrm>
          <a:prstGeom prst="rect">
            <a:avLst/>
          </a:prstGeom>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fr-FR" sz="1600" b="1" dirty="0"/>
              <a:t>1.1 </a:t>
            </a:r>
            <a:r>
              <a:rPr lang="el-GR" sz="1600" b="1" dirty="0"/>
              <a:t>Πως ακριβώς λειτουργεί η αντίληψη;</a:t>
            </a:r>
          </a:p>
          <a:p>
            <a:pPr marL="0" lvl="0" indent="0" algn="l" rtl="0">
              <a:lnSpc>
                <a:spcPct val="100000"/>
              </a:lnSpc>
              <a:spcBef>
                <a:spcPts val="0"/>
              </a:spcBef>
              <a:spcAft>
                <a:spcPts val="0"/>
              </a:spcAft>
              <a:buClr>
                <a:schemeClr val="dk1"/>
              </a:buClr>
              <a:buSzPts val="1100"/>
              <a:buFont typeface="Arial"/>
              <a:buNone/>
            </a:pPr>
            <a:r>
              <a:rPr lang="el-GR" sz="1600" dirty="0">
                <a:solidFill>
                  <a:srgbClr val="333333"/>
                </a:solidFill>
                <a:highlight>
                  <a:srgbClr val="FFFFFF"/>
                </a:highlight>
              </a:rPr>
              <a:t>Η αντίληψη δεν είναι μια ενιαία διαδικασία που συμβαίνει αυθόρμητα. Αντίθετα, είναι μια σειρά από φάσεις που λαμβάνουν χώρα προκειμένου να συμβεί η σωστή εκτίμηση των ερεθισμάτων. Είναι μια ενεργή διαδικασία, όπου πρέπει να επιλέξουμε, να οργανώσουμε και να ερμηνεύσουμε τις πληροφορίες από τα αισθητήρια συστήματα που αποστέλλονται στον εγκέφαλο:</a:t>
            </a:r>
          </a:p>
          <a:p>
            <a:pPr marL="285750" lvl="0" indent="-285750" algn="l" rtl="0">
              <a:lnSpc>
                <a:spcPct val="100000"/>
              </a:lnSpc>
              <a:spcBef>
                <a:spcPts val="0"/>
              </a:spcBef>
              <a:spcAft>
                <a:spcPts val="0"/>
              </a:spcAft>
              <a:buClr>
                <a:schemeClr val="dk1"/>
              </a:buClr>
              <a:buSzPts val="1100"/>
              <a:buFont typeface="Arial" panose="020B0604020202020204" pitchFamily="34" charset="0"/>
              <a:buChar char="•"/>
            </a:pPr>
            <a:r>
              <a:rPr lang="el-GR" sz="1600" b="1" dirty="0">
                <a:highlight>
                  <a:srgbClr val="FFFFFF"/>
                </a:highlight>
              </a:rPr>
              <a:t>Επιλογή: </a:t>
            </a:r>
            <a:r>
              <a:rPr lang="el-GR" sz="1600" dirty="0">
                <a:highlight>
                  <a:srgbClr val="FFFFFF"/>
                </a:highlight>
              </a:rPr>
              <a:t>Ο αριθμός των ερεθισμάτων που εκτιθέμεθα καθημερινά υπερβαίνει τις δυνατότητές μας. Για το λόγο αυτό, πρέπει να φιλτράρουμε και να επιλέξουμε τις πληροφορίες που θέλουμε να αντιληφθούμε. Αυτή η επιλογή γίνεται μέσα από την προσοχή, τις εμπειρίες, τις ανάγκες και τις προτιμήσεις μας.</a:t>
            </a:r>
          </a:p>
          <a:p>
            <a:pPr marL="285750" lvl="0" indent="-285750" algn="l" rtl="0">
              <a:lnSpc>
                <a:spcPct val="100000"/>
              </a:lnSpc>
              <a:spcBef>
                <a:spcPts val="0"/>
              </a:spcBef>
              <a:spcAft>
                <a:spcPts val="0"/>
              </a:spcAft>
              <a:buClr>
                <a:schemeClr val="dk1"/>
              </a:buClr>
              <a:buSzPts val="1100"/>
              <a:buFont typeface="Arial" panose="020B0604020202020204" pitchFamily="34" charset="0"/>
              <a:buChar char="•"/>
            </a:pPr>
            <a:r>
              <a:rPr lang="el-GR" sz="1600" b="1" dirty="0">
                <a:highlight>
                  <a:srgbClr val="FFFFFF"/>
                </a:highlight>
              </a:rPr>
              <a:t>Οργάνωση: </a:t>
            </a:r>
            <a:r>
              <a:rPr lang="el-GR" sz="1600" dirty="0">
                <a:highlight>
                  <a:srgbClr val="FFFFFF"/>
                </a:highlight>
              </a:rPr>
              <a:t>Αφού ξέρουμε τι να αντιληφθούμε, πρέπει να συγκεντρώσουμε τα ερεθίσματα σε ομάδες για να τους δώσουμε νόημα. Στην αντίληψη, υπάρχει συνέργεια, αφού είναι μια συνολική αναγνώριση του τι γίνεται αντιληπτό και δεν μπορεί να αναχθεί σε ξεχωριστά χαρακτηριστικά ερεθισμάτων. Σύμφωνα με τις αρχές </a:t>
            </a:r>
            <a:r>
              <a:rPr lang="el-GR" sz="1600" dirty="0" err="1">
                <a:highlight>
                  <a:srgbClr val="FFFFFF"/>
                </a:highlight>
              </a:rPr>
              <a:t>Gestalt</a:t>
            </a:r>
            <a:r>
              <a:rPr lang="el-GR" sz="1600" dirty="0">
                <a:highlight>
                  <a:srgbClr val="FFFFFF"/>
                </a:highlight>
              </a:rPr>
              <a:t>, η οργάνωση των ερεθισμάτων δεν είναι τυχαία, αλλά αντίθετα ακολουθεί</a:t>
            </a:r>
            <a:r>
              <a:rPr lang="el-GR" sz="1600" b="1" dirty="0">
                <a:highlight>
                  <a:srgbClr val="FFFFFF"/>
                </a:highlight>
              </a:rPr>
              <a:t> συγκεκριμένα κριτήρια.</a:t>
            </a:r>
          </a:p>
          <a:p>
            <a:pPr marL="285750" lvl="0" indent="-285750" algn="l" rtl="0">
              <a:lnSpc>
                <a:spcPct val="100000"/>
              </a:lnSpc>
              <a:spcBef>
                <a:spcPts val="0"/>
              </a:spcBef>
              <a:spcAft>
                <a:spcPts val="0"/>
              </a:spcAft>
              <a:buClr>
                <a:schemeClr val="dk1"/>
              </a:buClr>
              <a:buSzPts val="1100"/>
              <a:buFont typeface="Arial" panose="020B0604020202020204" pitchFamily="34" charset="0"/>
              <a:buChar char="•"/>
            </a:pPr>
            <a:r>
              <a:rPr lang="el-GR" sz="1600" b="1" dirty="0">
                <a:highlight>
                  <a:srgbClr val="FFFFFF"/>
                </a:highlight>
              </a:rPr>
              <a:t>Ερμηνεία: </a:t>
            </a:r>
            <a:r>
              <a:rPr lang="el-GR" sz="1600" dirty="0">
                <a:highlight>
                  <a:srgbClr val="FFFFFF"/>
                </a:highlight>
              </a:rPr>
              <a:t>Όταν έχουμε οργανώσει όλα τα επιλεγμένα ερεθίσματα, προχωράμε στη συνέχεια να τους δώσουμε νόημα, ολοκληρώνοντας τη διαδικασία αντίληψης. Η διαδικασία διερμηνείας διαμορφώνεται από την εμπειρία και τις προσδοκίες μας.</a:t>
            </a:r>
            <a:endParaRPr sz="3200" dirty="0"/>
          </a:p>
        </p:txBody>
      </p:sp>
      <p:pic>
        <p:nvPicPr>
          <p:cNvPr id="152" name="Google Shape;152;g1088c6376ed_0_0"/>
          <p:cNvPicPr preferRelativeResize="0"/>
          <p:nvPr/>
        </p:nvPicPr>
        <p:blipFill>
          <a:blip r:embed="rId3">
            <a:alphaModFix/>
          </a:blip>
          <a:stretch>
            <a:fillRect/>
          </a:stretch>
        </p:blipFill>
        <p:spPr>
          <a:xfrm>
            <a:off x="1255725" y="735350"/>
            <a:ext cx="3123800" cy="5104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0643f517a4_0_19"/>
          <p:cNvSpPr txBox="1">
            <a:spLocks noGrp="1"/>
          </p:cNvSpPr>
          <p:nvPr>
            <p:ph type="title"/>
          </p:nvPr>
        </p:nvSpPr>
        <p:spPr>
          <a:xfrm>
            <a:off x="415225" y="198950"/>
            <a:ext cx="4222200" cy="752700"/>
          </a:xfrm>
          <a:prstGeom prst="rect">
            <a:avLst/>
          </a:prstGeom>
        </p:spPr>
        <p:txBody>
          <a:bodyPr spcFirstLastPara="1" wrap="square" lIns="91425" tIns="45700" rIns="91425" bIns="45700" anchor="ctr" anchorCtr="0">
            <a:normAutofit/>
          </a:bodyPr>
          <a:lstStyle/>
          <a:p>
            <a:pPr marL="0" lvl="0" indent="0" algn="just" rtl="0">
              <a:lnSpc>
                <a:spcPct val="100000"/>
              </a:lnSpc>
              <a:spcBef>
                <a:spcPts val="0"/>
              </a:spcBef>
              <a:spcAft>
                <a:spcPts val="1000"/>
              </a:spcAft>
              <a:buClr>
                <a:schemeClr val="dk1"/>
              </a:buClr>
              <a:buSzPts val="1100"/>
              <a:buFont typeface="Arial"/>
              <a:buNone/>
            </a:pPr>
            <a:r>
              <a:rPr lang="fr-FR" sz="2000" b="1" dirty="0"/>
              <a:t>2. </a:t>
            </a:r>
            <a:r>
              <a:rPr lang="el-GR" sz="2000" b="1" dirty="0"/>
              <a:t>Διαφορετικοί τύποι αντίληψης</a:t>
            </a:r>
            <a:endParaRPr sz="2000" dirty="0"/>
          </a:p>
        </p:txBody>
      </p:sp>
      <p:sp>
        <p:nvSpPr>
          <p:cNvPr id="159" name="Google Shape;159;g10643f517a4_0_19"/>
          <p:cNvSpPr txBox="1">
            <a:spLocks noGrp="1"/>
          </p:cNvSpPr>
          <p:nvPr>
            <p:ph type="body" idx="1"/>
          </p:nvPr>
        </p:nvSpPr>
        <p:spPr>
          <a:xfrm>
            <a:off x="211472" y="1072500"/>
            <a:ext cx="6125700" cy="5274000"/>
          </a:xfrm>
          <a:prstGeom prst="rect">
            <a:avLst/>
          </a:prstGeom>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1018"/>
              <a:buFont typeface="Arial"/>
              <a:buNone/>
            </a:pPr>
            <a:r>
              <a:rPr lang="el-GR" sz="2000" dirty="0">
                <a:highlight>
                  <a:srgbClr val="FFFFFF"/>
                </a:highlight>
              </a:rPr>
              <a:t>Η αντίληψη είναι η γνωστική διαδικασία με την οποία ο εγκέφαλος ερμηνεύει τις πληροφορίες που συλλέγονται από τα αισθητήρια όργανα. Τα μάτια, τα αυτιά, η μύτη, το στόμα και τα χέρια σας, δεν βγάζουν συμπεράσματα σχετικά με τις αισθήσεις που βιώνουν – συλλέγουν δεδομένα και τα στέλνουν στον εγκέφαλο για να επεξεργαστεί και να ερμηνεύσει τα δεδομένα.</a:t>
            </a:r>
          </a:p>
          <a:p>
            <a:pPr marL="0" lvl="0" indent="0" algn="just" rtl="0">
              <a:lnSpc>
                <a:spcPct val="80000"/>
              </a:lnSpc>
              <a:spcBef>
                <a:spcPts val="0"/>
              </a:spcBef>
              <a:spcAft>
                <a:spcPts val="0"/>
              </a:spcAft>
              <a:buClr>
                <a:schemeClr val="dk1"/>
              </a:buClr>
              <a:buSzPts val="1018"/>
              <a:buFont typeface="Arial"/>
              <a:buNone/>
            </a:pPr>
            <a:endParaRPr sz="2000" b="1" dirty="0">
              <a:highlight>
                <a:srgbClr val="FFFFFF"/>
              </a:highlight>
            </a:endParaRPr>
          </a:p>
          <a:p>
            <a:pPr marL="0" lvl="0" indent="0" algn="just" rtl="0">
              <a:lnSpc>
                <a:spcPct val="80000"/>
              </a:lnSpc>
              <a:spcBef>
                <a:spcPts val="0"/>
              </a:spcBef>
              <a:spcAft>
                <a:spcPts val="0"/>
              </a:spcAft>
              <a:buClr>
                <a:schemeClr val="dk1"/>
              </a:buClr>
              <a:buSzPts val="1018"/>
              <a:buFont typeface="Arial"/>
              <a:buNone/>
            </a:pPr>
            <a:r>
              <a:rPr lang="el-GR" sz="2000" b="1" dirty="0">
                <a:highlight>
                  <a:srgbClr val="FFFFFF"/>
                </a:highlight>
              </a:rPr>
              <a:t>Οπτική αντίληψη: </a:t>
            </a:r>
            <a:r>
              <a:rPr lang="el-GR" sz="2000" dirty="0">
                <a:highlight>
                  <a:srgbClr val="FFFFFF"/>
                </a:highlight>
              </a:rPr>
              <a:t>Είναι η ικανότητα του εγκεφάλου να ερμηνεύει αυτό που φαίνεται. Αυτό περιλαμβάνει τα πάντα, από τον χωρικό προσανατολισμό έως την υφή, το χρώμα και το θέμα. Η οπτική αντίληψη είναι απαραίτητη για την ανάγνωση, τη γραφή, την κίνηση και πολλά άλλα. Η οπτική αντίληψη δεν έχει καμία σχέση με τη λειτουργία της όρασης, όπως το πόσο καθαρά βλέπει ένα άτομο. Αναφέρεται στην ικανότητα του εγκεφάλου να δημιουργεί συμπεράσματα από τις πληροφορίες που </a:t>
            </a:r>
            <a:r>
              <a:rPr lang="el-GR" sz="2000" dirty="0" err="1">
                <a:highlight>
                  <a:srgbClr val="FFFFFF"/>
                </a:highlight>
              </a:rPr>
              <a:t>απορροφώνται</a:t>
            </a:r>
            <a:r>
              <a:rPr lang="el-GR" sz="2000" dirty="0">
                <a:highlight>
                  <a:srgbClr val="FFFFFF"/>
                </a:highlight>
              </a:rPr>
              <a:t> από τα μάτια.</a:t>
            </a:r>
          </a:p>
          <a:p>
            <a:pPr marL="0" lvl="0" indent="0" algn="just" rtl="0">
              <a:lnSpc>
                <a:spcPct val="80000"/>
              </a:lnSpc>
              <a:spcBef>
                <a:spcPts val="0"/>
              </a:spcBef>
              <a:spcAft>
                <a:spcPts val="0"/>
              </a:spcAft>
              <a:buClr>
                <a:schemeClr val="dk1"/>
              </a:buClr>
              <a:buSzPts val="1018"/>
              <a:buFont typeface="Arial"/>
              <a:buNone/>
            </a:pPr>
            <a:endParaRPr lang="el-GR" sz="2000" dirty="0">
              <a:highlight>
                <a:srgbClr val="FFFFFF"/>
              </a:highlight>
            </a:endParaRPr>
          </a:p>
          <a:p>
            <a:pPr marL="0" lvl="0" indent="0" algn="just" rtl="0">
              <a:lnSpc>
                <a:spcPct val="80000"/>
              </a:lnSpc>
              <a:spcBef>
                <a:spcPts val="0"/>
              </a:spcBef>
              <a:spcAft>
                <a:spcPts val="0"/>
              </a:spcAft>
              <a:buClr>
                <a:schemeClr val="dk1"/>
              </a:buClr>
              <a:buSzPts val="1018"/>
              <a:buFont typeface="Arial"/>
              <a:buNone/>
            </a:pPr>
            <a:r>
              <a:rPr lang="el-GR" sz="2000" b="1" dirty="0">
                <a:highlight>
                  <a:srgbClr val="FFFFFF"/>
                </a:highlight>
              </a:rPr>
              <a:t>Ακουστική αντίληψη:</a:t>
            </a:r>
            <a:r>
              <a:rPr lang="el-GR" sz="2000" dirty="0">
                <a:highlight>
                  <a:srgbClr val="FFFFFF"/>
                </a:highlight>
              </a:rPr>
              <a:t>(ή ακουστικές αντιληπτικές δεξιότητες) είναι η ικανότητα του εγκεφάλου να ερμηνεύει τον ήχο που ακούγεται μέσω των αυτιών. Πρόκειται για την προσκόλληση νοήματος στον ήχο.</a:t>
            </a:r>
            <a:endParaRPr lang="en-US" sz="1500" dirty="0">
              <a:highlight>
                <a:srgbClr val="FFFFFF"/>
              </a:highlight>
            </a:endParaRPr>
          </a:p>
          <a:p>
            <a:pPr marL="0" lvl="0" indent="0" algn="just" rtl="0">
              <a:lnSpc>
                <a:spcPct val="80000"/>
              </a:lnSpc>
              <a:spcBef>
                <a:spcPts val="0"/>
              </a:spcBef>
              <a:spcAft>
                <a:spcPts val="1000"/>
              </a:spcAft>
              <a:buClr>
                <a:schemeClr val="dk1"/>
              </a:buClr>
              <a:buSzPts val="1018"/>
              <a:buFont typeface="Arial"/>
              <a:buNone/>
            </a:pPr>
            <a:endParaRPr sz="1500" dirty="0"/>
          </a:p>
        </p:txBody>
      </p:sp>
      <p:pic>
        <p:nvPicPr>
          <p:cNvPr id="160" name="Google Shape;160;g10643f517a4_0_19"/>
          <p:cNvPicPr preferRelativeResize="0"/>
          <p:nvPr/>
        </p:nvPicPr>
        <p:blipFill rotWithShape="1">
          <a:blip r:embed="rId3">
            <a:alphaModFix/>
          </a:blip>
          <a:srcRect l="17268" t="-25669" r="14555" b="-14602"/>
          <a:stretch/>
        </p:blipFill>
        <p:spPr>
          <a:xfrm>
            <a:off x="7311175" y="1072500"/>
            <a:ext cx="3685801" cy="4244700"/>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3345</Words>
  <Application>Microsoft Office PowerPoint</Application>
  <PresentationFormat>Ευρεία οθόνη</PresentationFormat>
  <Paragraphs>128</Paragraphs>
  <Slides>18</Slides>
  <Notes>18</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2</vt:i4>
      </vt:variant>
      <vt:variant>
        <vt:lpstr>Τίτλοι διαφανειών</vt:lpstr>
      </vt:variant>
      <vt:variant>
        <vt:i4>18</vt:i4>
      </vt:variant>
    </vt:vector>
  </HeadingPairs>
  <TitlesOfParts>
    <vt:vector size="23" baseType="lpstr">
      <vt:lpstr>Merriweather Sans</vt:lpstr>
      <vt:lpstr>Calibri</vt:lpstr>
      <vt:lpstr>Arial</vt:lpstr>
      <vt:lpstr>Thème Office</vt:lpstr>
      <vt:lpstr>1_Thème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2. Διαφορετικοί τύποι αντίληψης</vt:lpstr>
      <vt:lpstr>Παρουσίαση του PowerPoint</vt:lpstr>
      <vt:lpstr>Παρουσίαση του PowerPoint</vt:lpstr>
      <vt:lpstr>Παρουσίαση του PowerPoint</vt:lpstr>
      <vt:lpstr>Παρουσίαση του PowerPoint</vt:lpstr>
      <vt:lpstr>4. Πώς να βελτιώσετε τις δεξιότητες αντίληψης;</vt:lpstr>
      <vt:lpstr>Παρουσίαση του PowerPoint</vt:lpstr>
      <vt:lpstr>Παρουσίαση του PowerPoint</vt:lpstr>
      <vt:lpstr>Ανακεφαλαίωση</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Noémie Govindin</dc:creator>
  <cp:lastModifiedBy>Elena Tsitsibi</cp:lastModifiedBy>
  <cp:revision>15</cp:revision>
  <dcterms:created xsi:type="dcterms:W3CDTF">2021-04-29T13:43:45Z</dcterms:created>
  <dcterms:modified xsi:type="dcterms:W3CDTF">2022-04-05T07:51:53Z</dcterms:modified>
</cp:coreProperties>
</file>