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6" r:id="rId6"/>
    <p:sldId id="260" r:id="rId7"/>
    <p:sldId id="267" r:id="rId8"/>
    <p:sldId id="261" r:id="rId9"/>
    <p:sldId id="268" r:id="rId10"/>
    <p:sldId id="262" r:id="rId11"/>
    <p:sldId id="263" r:id="rId12"/>
    <p:sldId id="264" r:id="rId13"/>
    <p:sldId id="265"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D391"/>
    <a:srgbClr val="00B84F"/>
    <a:srgbClr val="DF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9C05E-940F-4BF6-BDF2-51674C43CF5D}" type="datetimeFigureOut">
              <a:rPr lang="fr-FR" smtClean="0"/>
              <a:t>03/03/2022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9D41F-24FE-4EF1-9302-6127487868AF}" type="slidenum">
              <a:rPr lang="fr-FR" smtClean="0"/>
              <a:t>‹Nº›</a:t>
            </a:fld>
            <a:endParaRPr lang="fr-FR" dirty="0"/>
          </a:p>
        </p:txBody>
      </p:sp>
    </p:spTree>
    <p:extLst>
      <p:ext uri="{BB962C8B-B14F-4D97-AF65-F5344CB8AC3E}">
        <p14:creationId xmlns:p14="http://schemas.microsoft.com/office/powerpoint/2010/main" val="28388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10"/>
          </p:nvPr>
        </p:nvSpPr>
        <p:spPr/>
        <p:txBody>
          <a:bodyPr/>
          <a:lstStyle/>
          <a:p>
            <a:fld id="{1DB9D41F-24FE-4EF1-9302-6127487868AF}" type="slidenum">
              <a:rPr lang="fr-FR" smtClean="0"/>
              <a:t>1</a:t>
            </a:fld>
            <a:endParaRPr lang="fr-FR" dirty="0"/>
          </a:p>
        </p:txBody>
      </p:sp>
    </p:spTree>
    <p:extLst>
      <p:ext uri="{BB962C8B-B14F-4D97-AF65-F5344CB8AC3E}">
        <p14:creationId xmlns:p14="http://schemas.microsoft.com/office/powerpoint/2010/main" val="173263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342418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62201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132113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6844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25385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79234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3094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199896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154038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36034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03/03/2022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‹Nº›</a:t>
            </a:fld>
            <a:endParaRPr lang="fr-FR" dirty="0"/>
          </a:p>
        </p:txBody>
      </p:sp>
    </p:spTree>
    <p:extLst>
      <p:ext uri="{BB962C8B-B14F-4D97-AF65-F5344CB8AC3E}">
        <p14:creationId xmlns:p14="http://schemas.microsoft.com/office/powerpoint/2010/main" val="385425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22261-5DDE-4867-90F6-99C5875FA855}" type="datetimeFigureOut">
              <a:rPr lang="fr-FR" smtClean="0"/>
              <a:t>03/03/2022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B41D-61CF-4FDB-84F4-475DEFA331A5}" type="slidenum">
              <a:rPr lang="fr-FR" smtClean="0"/>
              <a:t>‹Nº›</a:t>
            </a:fld>
            <a:endParaRPr lang="fr-FR" dirty="0"/>
          </a:p>
        </p:txBody>
      </p:sp>
    </p:spTree>
    <p:extLst>
      <p:ext uri="{BB962C8B-B14F-4D97-AF65-F5344CB8AC3E}">
        <p14:creationId xmlns:p14="http://schemas.microsoft.com/office/powerpoint/2010/main" val="287488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NrEafQNV9KQ" TargetMode="External"/><Relationship Id="rId6" Type="http://schemas.openxmlformats.org/officeDocument/2006/relationships/hyperlink" Target="https://www.youtube.com/watch?v=NrEafQNV9KQ" TargetMode="External"/><Relationship Id="rId5" Type="http://schemas.openxmlformats.org/officeDocument/2006/relationships/image" Target="../media/image1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tHwD5Ut0cmE" TargetMode="External"/><Relationship Id="rId6" Type="http://schemas.openxmlformats.org/officeDocument/2006/relationships/hyperlink" Target="https://www.youtube.com/watch?v=tHwD5Ut0cmE" TargetMode="External"/><Relationship Id="rId5" Type="http://schemas.openxmlformats.org/officeDocument/2006/relationships/image" Target="../media/image7.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cnNx9R1At9s" TargetMode="External"/><Relationship Id="rId6" Type="http://schemas.openxmlformats.org/officeDocument/2006/relationships/hyperlink" Target="https://www.youtube.com/watch?v=cnNx9R1At9s" TargetMode="Externa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mfDpXj67z2I" TargetMode="External"/><Relationship Id="rId6" Type="http://schemas.openxmlformats.org/officeDocument/2006/relationships/hyperlink" Target="https://www.youtube.com/watch?v=mfDpXj67z2I" TargetMode="External"/><Relationship Id="rId5" Type="http://schemas.openxmlformats.org/officeDocument/2006/relationships/image" Target="../media/image1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821122" y="228600"/>
            <a:ext cx="2395220" cy="2438400"/>
          </a:xfrm>
          <a:prstGeom prst="rect">
            <a:avLst/>
          </a:prstGeom>
          <a:solidFill>
            <a:srgbClr val="00B84F"/>
          </a:solidFill>
        </p:spPr>
      </p:pic>
      <p:sp>
        <p:nvSpPr>
          <p:cNvPr id="5" name="ZoneTexte 4"/>
          <p:cNvSpPr txBox="1"/>
          <p:nvPr/>
        </p:nvSpPr>
        <p:spPr>
          <a:xfrm>
            <a:off x="-50224" y="3662630"/>
            <a:ext cx="6137912" cy="2123658"/>
          </a:xfrm>
          <a:prstGeom prst="rect">
            <a:avLst/>
          </a:prstGeom>
          <a:noFill/>
        </p:spPr>
        <p:txBody>
          <a:bodyPr wrap="square" rtlCol="0">
            <a:spAutoFit/>
          </a:bodyPr>
          <a:lstStyle/>
          <a:p>
            <a:pPr algn="ctr"/>
            <a:r>
              <a:rPr lang="es-ES" sz="3200" b="1">
                <a:solidFill>
                  <a:srgbClr val="00B84F"/>
                </a:solidFill>
              </a:rPr>
              <a:t>Habilidades digitales para una Europa que envejece</a:t>
            </a:r>
            <a:br>
              <a:rPr lang="fr-FR" sz="2800" b="1" dirty="0">
                <a:solidFill>
                  <a:srgbClr val="00B84F"/>
                </a:solidFill>
              </a:rPr>
            </a:br>
            <a:endParaRPr lang="fr-FR" sz="2800" b="1" dirty="0">
              <a:solidFill>
                <a:srgbClr val="00B84F"/>
              </a:solidFill>
            </a:endParaRPr>
          </a:p>
          <a:p>
            <a:pPr algn="ctr"/>
            <a:r>
              <a:rPr lang="fr-FR" sz="2000"/>
              <a:t>Módulo de formación: </a:t>
            </a:r>
          </a:p>
          <a:p>
            <a:pPr algn="ctr"/>
            <a:r>
              <a:rPr lang="es-ES" sz="2000"/>
              <a:t>Los diferentes tipos de memoria</a:t>
            </a:r>
            <a:endParaRPr lang="fr-FR" sz="2000" dirty="0"/>
          </a:p>
        </p:txBody>
      </p:sp>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9" name="ZoneTexte 8"/>
          <p:cNvSpPr txBox="1"/>
          <p:nvPr/>
        </p:nvSpPr>
        <p:spPr>
          <a:xfrm>
            <a:off x="485024" y="6220182"/>
            <a:ext cx="4711816" cy="369332"/>
          </a:xfrm>
          <a:prstGeom prst="rect">
            <a:avLst/>
          </a:prstGeom>
          <a:noFill/>
        </p:spPr>
        <p:txBody>
          <a:bodyPr wrap="square" rtlCol="0">
            <a:spAutoFit/>
          </a:bodyPr>
          <a:lstStyle/>
          <a:p>
            <a:r>
              <a:rPr lang="fr-FR" dirty="0"/>
              <a:t>Project number 2020-1-FR01-KA204-079823</a:t>
            </a:r>
          </a:p>
        </p:txBody>
      </p:sp>
      <p:pic>
        <p:nvPicPr>
          <p:cNvPr id="14" name="Picture 6" descr="Overhead view of senior man working on laptop Free Photo"/>
          <p:cNvPicPr>
            <a:picLocks noChangeAspect="1" noChangeArrowheads="1"/>
          </p:cNvPicPr>
          <p:nvPr/>
        </p:nvPicPr>
        <p:blipFill rotWithShape="1">
          <a:blip r:embed="rId5">
            <a:extLst>
              <a:ext uri="{28A0092B-C50C-407E-A947-70E740481C1C}">
                <a14:useLocalDpi xmlns:a14="http://schemas.microsoft.com/office/drawing/2010/main" val="0"/>
              </a:ext>
            </a:extLst>
          </a:blip>
          <a:srcRect l="12992" t="-10930" r="13217" b="154"/>
          <a:stretch/>
        </p:blipFill>
        <p:spPr bwMode="auto">
          <a:xfrm>
            <a:off x="5798819" y="-649144"/>
            <a:ext cx="6400801" cy="6400801"/>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3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a:t>3.1 Memoria explícita</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6747944" y="2223956"/>
            <a:ext cx="5139256" cy="2369880"/>
          </a:xfrm>
          <a:prstGeom prst="rect">
            <a:avLst/>
          </a:prstGeom>
          <a:noFill/>
        </p:spPr>
        <p:txBody>
          <a:bodyPr wrap="square" rtlCol="0">
            <a:spAutoFit/>
          </a:bodyPr>
          <a:lstStyle/>
          <a:p>
            <a:pPr algn="ctr"/>
            <a:r>
              <a:rPr lang="en-GB" b="1"/>
              <a:t>3.1.2 Memoria semántica</a:t>
            </a:r>
            <a:endParaRPr lang="en-GB" b="1" dirty="0"/>
          </a:p>
          <a:p>
            <a:pPr algn="just"/>
            <a:endParaRPr lang="en-GB" dirty="0"/>
          </a:p>
          <a:p>
            <a:pPr algn="just"/>
            <a:r>
              <a:rPr lang="es-ES" sz="1600"/>
              <a:t>Los recuerdos semánticos son conocimiento general sobre el mundo. Una persona puede recordar un hecho o acontecimiento que no ha vivido porque lo ha aprendido o estudiado. Por ejemplo, probablemente sabes cómo es el corazón humano porque lo has estudiado en la escuela, conoces las reglas gramaticales de tu lengua materna o puedes enumerar las capitales de Europa</a:t>
            </a:r>
            <a:r>
              <a:rPr lang="en-GB" sz="1600"/>
              <a:t>.</a:t>
            </a:r>
            <a:endParaRPr lang="en-GB" sz="1600" dirty="0"/>
          </a:p>
        </p:txBody>
      </p:sp>
      <p:sp>
        <p:nvSpPr>
          <p:cNvPr id="12" name="ZoneTexte 11"/>
          <p:cNvSpPr txBox="1"/>
          <p:nvPr/>
        </p:nvSpPr>
        <p:spPr>
          <a:xfrm>
            <a:off x="1875100" y="896989"/>
            <a:ext cx="10012100" cy="1200329"/>
          </a:xfrm>
          <a:prstGeom prst="rect">
            <a:avLst/>
          </a:prstGeom>
          <a:noFill/>
        </p:spPr>
        <p:txBody>
          <a:bodyPr wrap="square" rtlCol="0">
            <a:spAutoFit/>
          </a:bodyPr>
          <a:lstStyle/>
          <a:p>
            <a:pPr algn="just"/>
            <a:r>
              <a:rPr lang="es-ES"/>
              <a:t>La memoria explícita es un tipo de memoria a largo plazo que requiere un pensamiento consciente. Es lo que la mayoría de la gente tiene en mente cuando piensa en un recuerdo. Pueden ser recuerdos conscientes de eventos, hechos autobiográficos o cosas que una persona aprende. Existen dos tipos de memoria explícita: </a:t>
            </a:r>
            <a:r>
              <a:rPr lang="es-ES" b="1"/>
              <a:t>episódica y semántica</a:t>
            </a:r>
            <a:endParaRPr lang="fr-FR" b="1" dirty="0"/>
          </a:p>
        </p:txBody>
      </p:sp>
      <p:sp>
        <p:nvSpPr>
          <p:cNvPr id="9" name="ZoneTexte 8"/>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4" name="ZoneTexte 3"/>
          <p:cNvSpPr txBox="1"/>
          <p:nvPr/>
        </p:nvSpPr>
        <p:spPr>
          <a:xfrm>
            <a:off x="545650" y="2223956"/>
            <a:ext cx="5044922" cy="4707955"/>
          </a:xfrm>
          <a:prstGeom prst="rect">
            <a:avLst/>
          </a:prstGeom>
          <a:noFill/>
        </p:spPr>
        <p:txBody>
          <a:bodyPr wrap="square" rtlCol="0">
            <a:spAutoFit/>
          </a:bodyPr>
          <a:lstStyle/>
          <a:p>
            <a:pPr algn="ctr"/>
            <a:r>
              <a:rPr lang="fr-FR" b="1"/>
              <a:t>3.1.1 </a:t>
            </a:r>
            <a:r>
              <a:rPr lang="es-ES" b="1"/>
              <a:t>Memoria episódica</a:t>
            </a:r>
            <a:endParaRPr lang="fr-FR" b="1" dirty="0"/>
          </a:p>
          <a:p>
            <a:pPr algn="ctr"/>
            <a:endParaRPr lang="fr-FR" b="1" dirty="0"/>
          </a:p>
          <a:p>
            <a:pPr indent="-635" algn="just">
              <a:lnSpc>
                <a:spcPct val="115000"/>
              </a:lnSpc>
              <a:spcAft>
                <a:spcPts val="1000"/>
              </a:spcAft>
            </a:pPr>
            <a:r>
              <a:rPr lang="es-ES" sz="1600"/>
              <a:t>La memoria episódica incluye las experiencias concretas que hemos vivido. Estos son recuerdos de eventos o hechos autobiográficos, que se relacionan con nuestra vida personal. Estudios han demostrado que es posible reconstruir recuerdos episódicos, adaptarlos y cambiarlos en función del contexto en el que los recordamos. Por lo tanto, los recuerdos episódicos no siempre son precisos. Nuestra capacidad para retener recuerdos episódicos depende de la fuerza emocional de la experiencia</a:t>
            </a:r>
          </a:p>
          <a:p>
            <a:pPr algn="just"/>
            <a:endParaRPr lang="en-US" sz="1600" dirty="0"/>
          </a:p>
          <a:p>
            <a:pPr algn="just"/>
            <a:r>
              <a:rPr lang="es-ES" sz="1600"/>
              <a:t>Ejemplos de memoria episódica</a:t>
            </a:r>
            <a:r>
              <a:rPr lang="fr-FR" sz="1600"/>
              <a:t>: </a:t>
            </a:r>
            <a:r>
              <a:rPr lang="es-ES" sz="1600"/>
              <a:t>el día de tu boda</a:t>
            </a:r>
            <a:r>
              <a:rPr lang="fr-FR" sz="1600"/>
              <a:t>, </a:t>
            </a:r>
            <a:r>
              <a:rPr lang="es-ES" sz="1600"/>
              <a:t>lo que cenaste anoche</a:t>
            </a:r>
            <a:r>
              <a:rPr lang="fr-FR" sz="1600"/>
              <a:t>, </a:t>
            </a:r>
            <a:r>
              <a:rPr lang="en-GB" sz="1600"/>
              <a:t>cuando visitaste una ciudad por primera vez.</a:t>
            </a:r>
            <a:endParaRPr lang="fr-FR" sz="1600" dirty="0"/>
          </a:p>
          <a:p>
            <a:pPr algn="just"/>
            <a:endParaRPr lang="fr-FR" dirty="0"/>
          </a:p>
        </p:txBody>
      </p:sp>
    </p:spTree>
    <p:extLst>
      <p:ext uri="{BB962C8B-B14F-4D97-AF65-F5344CB8AC3E}">
        <p14:creationId xmlns:p14="http://schemas.microsoft.com/office/powerpoint/2010/main" val="148956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a:t>3.2 Memoria implícita</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6639385" y="3187042"/>
            <a:ext cx="5139256" cy="2928238"/>
          </a:xfrm>
          <a:prstGeom prst="rect">
            <a:avLst/>
          </a:prstGeom>
          <a:noFill/>
        </p:spPr>
        <p:txBody>
          <a:bodyPr wrap="square" rtlCol="0">
            <a:spAutoFit/>
          </a:bodyPr>
          <a:lstStyle/>
          <a:p>
            <a:pPr algn="ctr"/>
            <a:r>
              <a:rPr lang="en-GB" b="1"/>
              <a:t>3.2.2 Procedimental</a:t>
            </a:r>
            <a:endParaRPr lang="en-GB" b="1" dirty="0"/>
          </a:p>
          <a:p>
            <a:pPr algn="just"/>
            <a:endParaRPr lang="en-GB" dirty="0"/>
          </a:p>
          <a:p>
            <a:pPr indent="-635" algn="just">
              <a:lnSpc>
                <a:spcPct val="115000"/>
              </a:lnSpc>
              <a:spcAft>
                <a:spcPts val="1000"/>
              </a:spcAft>
            </a:pPr>
            <a:r>
              <a:rPr lang="es-ES" sz="1600"/>
              <a:t>La memoria procedimental es un tipo de memoria implícita formada por información de movimientos musculares que hemos aprendido a automatizar con la práctica. Por ejemplo, aprender a caminar, lanzar una pelota o mover el ratón del ordenador. Al principio, había que aprender a hacer estas cosas y recordar habilidades específicas, pero finalmente, estas tareas se convirtieron en una parte automática de la memoria procedimental</a:t>
            </a:r>
            <a:r>
              <a:rPr lang="es-ES" sz="1800">
                <a:effectLst/>
                <a:latin typeface="Calibri" panose="020F0502020204030204" pitchFamily="34" charset="0"/>
                <a:ea typeface="Calibri" panose="020F0502020204030204" pitchFamily="34" charset="0"/>
              </a:rPr>
              <a:t>.</a:t>
            </a:r>
          </a:p>
        </p:txBody>
      </p:sp>
      <p:sp>
        <p:nvSpPr>
          <p:cNvPr id="12" name="ZoneTexte 11"/>
          <p:cNvSpPr txBox="1"/>
          <p:nvPr/>
        </p:nvSpPr>
        <p:spPr>
          <a:xfrm>
            <a:off x="1767504" y="896989"/>
            <a:ext cx="10012100" cy="2585323"/>
          </a:xfrm>
          <a:prstGeom prst="rect">
            <a:avLst/>
          </a:prstGeom>
          <a:noFill/>
        </p:spPr>
        <p:txBody>
          <a:bodyPr wrap="square" rtlCol="0">
            <a:spAutoFit/>
          </a:bodyPr>
          <a:lstStyle/>
          <a:p>
            <a:pPr algn="just"/>
            <a:r>
              <a:rPr lang="es-ES"/>
              <a:t>Los recuerdos implícitos son información que retienes inconscientemente y sin esfuerzo. Las cosas que no intentas recordar a propósito son las que se almacenan en la memoria implícita. Este tipo de recuerdos influyen en el comportamiento de una persona.</a:t>
            </a:r>
            <a:r>
              <a:rPr lang="en-GB"/>
              <a:t> Por ejemplo, montar en bici, hablar un idioma, conducir, </a:t>
            </a:r>
            <a:r>
              <a:rPr lang="en-GB" dirty="0"/>
              <a:t>etc. </a:t>
            </a:r>
          </a:p>
          <a:p>
            <a:pPr algn="just"/>
            <a:endParaRPr lang="en-GB" dirty="0"/>
          </a:p>
          <a:p>
            <a:pPr algn="just"/>
            <a:r>
              <a:rPr lang="es-ES"/>
              <a:t>Son habilidades que se aprenden y no hay que volver a aprender para realizarlas. </a:t>
            </a:r>
            <a:br>
              <a:rPr lang="es-ES"/>
            </a:br>
            <a:r>
              <a:rPr lang="es-ES"/>
              <a:t>Las cosas que aprendiste se volvieron automáticas con el tiempo con la repetición y ahora no necesitas pensar en los diferentes pasos que necesitas seguir para realizar una tarea</a:t>
            </a:r>
            <a:r>
              <a:rPr lang="en-GB"/>
              <a:t>.</a:t>
            </a:r>
            <a:endParaRPr lang="fr-FR" dirty="0"/>
          </a:p>
          <a:p>
            <a:pPr algn="just"/>
            <a:endParaRPr lang="fr-FR" b="1" dirty="0"/>
          </a:p>
        </p:txBody>
      </p:sp>
      <p:sp>
        <p:nvSpPr>
          <p:cNvPr id="9" name="ZoneTexte 8"/>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4" name="ZoneTexte 3"/>
          <p:cNvSpPr txBox="1"/>
          <p:nvPr/>
        </p:nvSpPr>
        <p:spPr>
          <a:xfrm>
            <a:off x="412396" y="3187042"/>
            <a:ext cx="5044922" cy="1877437"/>
          </a:xfrm>
          <a:prstGeom prst="rect">
            <a:avLst/>
          </a:prstGeom>
          <a:noFill/>
        </p:spPr>
        <p:txBody>
          <a:bodyPr wrap="square" rtlCol="0">
            <a:spAutoFit/>
          </a:bodyPr>
          <a:lstStyle/>
          <a:p>
            <a:pPr algn="ctr"/>
            <a:r>
              <a:rPr lang="fr-FR" b="1"/>
              <a:t>3.2.1 Condicionamiento</a:t>
            </a:r>
            <a:endParaRPr lang="fr-FR" b="1" dirty="0"/>
          </a:p>
          <a:p>
            <a:pPr algn="ctr"/>
            <a:endParaRPr lang="fr-FR" b="1" dirty="0"/>
          </a:p>
          <a:p>
            <a:pPr algn="just"/>
            <a:r>
              <a:rPr lang="es-ES" sz="1600"/>
              <a:t>El condicionamiento es una parte de la memoria implícita que influye sutilmente en el comportamiento y en la percepción del mundo. El condicionamiento significa que se responde a un estímulo. Por ejemplo, un fumador puede desear un cigarrillo después de una comida</a:t>
            </a:r>
            <a:r>
              <a:rPr lang="en-GB" sz="1600"/>
              <a:t>.</a:t>
            </a:r>
            <a:endParaRPr lang="fr-FR" sz="1600" dirty="0"/>
          </a:p>
        </p:txBody>
      </p:sp>
    </p:spTree>
    <p:extLst>
      <p:ext uri="{BB962C8B-B14F-4D97-AF65-F5344CB8AC3E}">
        <p14:creationId xmlns:p14="http://schemas.microsoft.com/office/powerpoint/2010/main" val="362007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769267" y="349476"/>
            <a:ext cx="7463927" cy="584775"/>
          </a:xfrm>
          <a:prstGeom prst="rect">
            <a:avLst/>
          </a:prstGeom>
          <a:noFill/>
        </p:spPr>
        <p:txBody>
          <a:bodyPr wrap="square" rtlCol="0">
            <a:spAutoFit/>
          </a:bodyPr>
          <a:lstStyle/>
          <a:p>
            <a:pPr algn="ctr"/>
            <a:r>
              <a:rPr lang="fr-FR" sz="3200" b="1"/>
              <a:t>Resumen: los diferentes tipos de memoria</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9" name="ZoneTexte 8"/>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grpSp>
        <p:nvGrpSpPr>
          <p:cNvPr id="10" name="Groupe 9"/>
          <p:cNvGrpSpPr/>
          <p:nvPr/>
        </p:nvGrpSpPr>
        <p:grpSpPr>
          <a:xfrm>
            <a:off x="1874911" y="3125967"/>
            <a:ext cx="10220937" cy="2696345"/>
            <a:chOff x="1973296" y="2373612"/>
            <a:chExt cx="10220937" cy="2696345"/>
          </a:xfrm>
        </p:grpSpPr>
        <p:sp>
          <p:nvSpPr>
            <p:cNvPr id="8" name="ZoneTexte 7"/>
            <p:cNvSpPr txBox="1"/>
            <p:nvPr/>
          </p:nvSpPr>
          <p:spPr>
            <a:xfrm>
              <a:off x="1973296" y="2385942"/>
              <a:ext cx="1819154" cy="646331"/>
            </a:xfrm>
            <a:prstGeom prst="rect">
              <a:avLst/>
            </a:prstGeom>
            <a:noFill/>
          </p:spPr>
          <p:txBody>
            <a:bodyPr wrap="square" rtlCol="0">
              <a:spAutoFit/>
            </a:bodyPr>
            <a:lstStyle/>
            <a:p>
              <a:pPr algn="ctr"/>
              <a:r>
                <a:rPr lang="fr-FR" b="1"/>
                <a:t>Memoria sensorial</a:t>
              </a:r>
              <a:endParaRPr lang="fr-FR" b="1" dirty="0"/>
            </a:p>
          </p:txBody>
        </p:sp>
        <p:sp>
          <p:nvSpPr>
            <p:cNvPr id="11" name="ZoneTexte 10"/>
            <p:cNvSpPr txBox="1"/>
            <p:nvPr/>
          </p:nvSpPr>
          <p:spPr>
            <a:xfrm>
              <a:off x="5133148" y="2405492"/>
              <a:ext cx="2068009" cy="646331"/>
            </a:xfrm>
            <a:prstGeom prst="rect">
              <a:avLst/>
            </a:prstGeom>
            <a:noFill/>
          </p:spPr>
          <p:txBody>
            <a:bodyPr wrap="square" rtlCol="0">
              <a:spAutoFit/>
            </a:bodyPr>
            <a:lstStyle/>
            <a:p>
              <a:pPr algn="ctr"/>
              <a:r>
                <a:rPr lang="fr-FR" b="1"/>
                <a:t>Memoria a corto plazo</a:t>
              </a:r>
              <a:endParaRPr lang="fr-FR" b="1" dirty="0"/>
            </a:p>
          </p:txBody>
        </p:sp>
        <p:sp>
          <p:nvSpPr>
            <p:cNvPr id="13" name="ZoneTexte 12"/>
            <p:cNvSpPr txBox="1"/>
            <p:nvPr/>
          </p:nvSpPr>
          <p:spPr>
            <a:xfrm>
              <a:off x="8235162" y="2373612"/>
              <a:ext cx="2152164" cy="646331"/>
            </a:xfrm>
            <a:prstGeom prst="rect">
              <a:avLst/>
            </a:prstGeom>
            <a:noFill/>
          </p:spPr>
          <p:txBody>
            <a:bodyPr wrap="square" rtlCol="0">
              <a:spAutoFit/>
            </a:bodyPr>
            <a:lstStyle/>
            <a:p>
              <a:pPr algn="ctr"/>
              <a:r>
                <a:rPr lang="fr-FR" b="1"/>
                <a:t>Memoria a largo plazo</a:t>
              </a:r>
              <a:endParaRPr lang="fr-FR" b="1" dirty="0"/>
            </a:p>
          </p:txBody>
        </p:sp>
        <p:sp>
          <p:nvSpPr>
            <p:cNvPr id="14" name="ZoneTexte 13"/>
            <p:cNvSpPr txBox="1"/>
            <p:nvPr/>
          </p:nvSpPr>
          <p:spPr>
            <a:xfrm>
              <a:off x="4893824" y="3454129"/>
              <a:ext cx="1900658" cy="646331"/>
            </a:xfrm>
            <a:prstGeom prst="rect">
              <a:avLst/>
            </a:prstGeom>
            <a:noFill/>
          </p:spPr>
          <p:txBody>
            <a:bodyPr wrap="square" rtlCol="0">
              <a:spAutoFit/>
            </a:bodyPr>
            <a:lstStyle/>
            <a:p>
              <a:pPr algn="ctr"/>
              <a:r>
                <a:rPr lang="fr-FR"/>
                <a:t>Memoria </a:t>
              </a:r>
            </a:p>
            <a:p>
              <a:pPr algn="ctr"/>
              <a:r>
                <a:rPr lang="fr-FR"/>
                <a:t>explícita</a:t>
              </a:r>
              <a:endParaRPr lang="fr-FR" dirty="0"/>
            </a:p>
          </p:txBody>
        </p:sp>
        <p:sp>
          <p:nvSpPr>
            <p:cNvPr id="15" name="ZoneTexte 14"/>
            <p:cNvSpPr txBox="1"/>
            <p:nvPr/>
          </p:nvSpPr>
          <p:spPr>
            <a:xfrm>
              <a:off x="9097605" y="3408127"/>
              <a:ext cx="1862654" cy="646331"/>
            </a:xfrm>
            <a:prstGeom prst="rect">
              <a:avLst/>
            </a:prstGeom>
            <a:noFill/>
          </p:spPr>
          <p:txBody>
            <a:bodyPr wrap="square" rtlCol="0">
              <a:spAutoFit/>
            </a:bodyPr>
            <a:lstStyle/>
            <a:p>
              <a:pPr algn="ctr"/>
              <a:r>
                <a:rPr lang="fr-FR"/>
                <a:t>Memoria implícita</a:t>
              </a:r>
              <a:endParaRPr lang="fr-FR" dirty="0"/>
            </a:p>
          </p:txBody>
        </p:sp>
        <p:sp>
          <p:nvSpPr>
            <p:cNvPr id="16" name="ZoneTexte 15"/>
            <p:cNvSpPr txBox="1"/>
            <p:nvPr/>
          </p:nvSpPr>
          <p:spPr>
            <a:xfrm>
              <a:off x="3552916" y="4348609"/>
              <a:ext cx="1956305" cy="646331"/>
            </a:xfrm>
            <a:prstGeom prst="rect">
              <a:avLst/>
            </a:prstGeom>
            <a:noFill/>
          </p:spPr>
          <p:txBody>
            <a:bodyPr wrap="square" rtlCol="0">
              <a:spAutoFit/>
            </a:bodyPr>
            <a:lstStyle/>
            <a:p>
              <a:pPr algn="ctr"/>
              <a:r>
                <a:rPr lang="fr-FR"/>
                <a:t>Memoria episódica</a:t>
              </a:r>
              <a:endParaRPr lang="fr-FR" dirty="0"/>
            </a:p>
          </p:txBody>
        </p:sp>
        <p:sp>
          <p:nvSpPr>
            <p:cNvPr id="17" name="ZoneTexte 16"/>
            <p:cNvSpPr txBox="1"/>
            <p:nvPr/>
          </p:nvSpPr>
          <p:spPr>
            <a:xfrm>
              <a:off x="5954093" y="4423626"/>
              <a:ext cx="1929595" cy="646331"/>
            </a:xfrm>
            <a:prstGeom prst="rect">
              <a:avLst/>
            </a:prstGeom>
            <a:noFill/>
          </p:spPr>
          <p:txBody>
            <a:bodyPr wrap="square" rtlCol="0">
              <a:spAutoFit/>
            </a:bodyPr>
            <a:lstStyle/>
            <a:p>
              <a:pPr algn="ctr"/>
              <a:r>
                <a:rPr lang="fr-FR"/>
                <a:t>Memoria semántica</a:t>
              </a:r>
              <a:endParaRPr lang="fr-FR" dirty="0"/>
            </a:p>
          </p:txBody>
        </p:sp>
        <p:sp>
          <p:nvSpPr>
            <p:cNvPr id="18" name="ZoneTexte 17"/>
            <p:cNvSpPr txBox="1"/>
            <p:nvPr/>
          </p:nvSpPr>
          <p:spPr>
            <a:xfrm>
              <a:off x="7957212" y="4487109"/>
              <a:ext cx="2031365" cy="369332"/>
            </a:xfrm>
            <a:prstGeom prst="rect">
              <a:avLst/>
            </a:prstGeom>
            <a:noFill/>
          </p:spPr>
          <p:txBody>
            <a:bodyPr wrap="square" rtlCol="0">
              <a:spAutoFit/>
            </a:bodyPr>
            <a:lstStyle/>
            <a:p>
              <a:pPr algn="ctr"/>
              <a:r>
                <a:rPr lang="fr-FR"/>
                <a:t>Condicionamiento</a:t>
              </a:r>
              <a:endParaRPr lang="fr-FR" dirty="0"/>
            </a:p>
          </p:txBody>
        </p:sp>
        <p:sp>
          <p:nvSpPr>
            <p:cNvPr id="19" name="ZoneTexte 18"/>
            <p:cNvSpPr txBox="1"/>
            <p:nvPr/>
          </p:nvSpPr>
          <p:spPr>
            <a:xfrm>
              <a:off x="10331579" y="4487109"/>
              <a:ext cx="1862654" cy="369332"/>
            </a:xfrm>
            <a:prstGeom prst="rect">
              <a:avLst/>
            </a:prstGeom>
            <a:noFill/>
          </p:spPr>
          <p:txBody>
            <a:bodyPr wrap="square" rtlCol="0">
              <a:spAutoFit/>
            </a:bodyPr>
            <a:lstStyle/>
            <a:p>
              <a:pPr algn="ctr"/>
              <a:r>
                <a:rPr lang="fr-FR"/>
                <a:t>Procedimental</a:t>
              </a:r>
              <a:endParaRPr lang="fr-FR" dirty="0"/>
            </a:p>
          </p:txBody>
        </p:sp>
      </p:grpSp>
      <p:sp>
        <p:nvSpPr>
          <p:cNvPr id="20" name="ZoneTexte 19"/>
          <p:cNvSpPr txBox="1"/>
          <p:nvPr/>
        </p:nvSpPr>
        <p:spPr>
          <a:xfrm>
            <a:off x="5366172" y="1471103"/>
            <a:ext cx="1527858" cy="369332"/>
          </a:xfrm>
          <a:prstGeom prst="rect">
            <a:avLst/>
          </a:prstGeom>
          <a:noFill/>
        </p:spPr>
        <p:txBody>
          <a:bodyPr wrap="square" rtlCol="0">
            <a:spAutoFit/>
          </a:bodyPr>
          <a:lstStyle/>
          <a:p>
            <a:pPr algn="ctr"/>
            <a:r>
              <a:rPr lang="fr-FR" b="1"/>
              <a:t>MEMORIA</a:t>
            </a:r>
            <a:endParaRPr lang="fr-FR" b="1" dirty="0"/>
          </a:p>
        </p:txBody>
      </p:sp>
      <p:cxnSp>
        <p:nvCxnSpPr>
          <p:cNvPr id="22" name="Connecteur droit 21"/>
          <p:cNvCxnSpPr>
            <a:stCxn id="20" idx="2"/>
            <a:endCxn id="8" idx="0"/>
          </p:cNvCxnSpPr>
          <p:nvPr/>
        </p:nvCxnSpPr>
        <p:spPr>
          <a:xfrm flipH="1">
            <a:off x="2784488" y="1840435"/>
            <a:ext cx="3345613" cy="129786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20" idx="2"/>
            <a:endCxn id="11" idx="0"/>
          </p:cNvCxnSpPr>
          <p:nvPr/>
        </p:nvCxnSpPr>
        <p:spPr>
          <a:xfrm flipH="1">
            <a:off x="6068768" y="1840435"/>
            <a:ext cx="61333" cy="131741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20" idx="2"/>
            <a:endCxn id="13" idx="0"/>
          </p:cNvCxnSpPr>
          <p:nvPr/>
        </p:nvCxnSpPr>
        <p:spPr>
          <a:xfrm>
            <a:off x="6130101" y="1840435"/>
            <a:ext cx="3082758" cy="128553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cxnSpLocks/>
            <a:stCxn id="13" idx="2"/>
            <a:endCxn id="14" idx="3"/>
          </p:cNvCxnSpPr>
          <p:nvPr/>
        </p:nvCxnSpPr>
        <p:spPr>
          <a:xfrm flipH="1">
            <a:off x="6696097" y="3772298"/>
            <a:ext cx="2516762" cy="75735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3" idx="2"/>
            <a:endCxn id="15" idx="0"/>
          </p:cNvCxnSpPr>
          <p:nvPr/>
        </p:nvCxnSpPr>
        <p:spPr>
          <a:xfrm>
            <a:off x="9212859" y="3772298"/>
            <a:ext cx="717688" cy="388184"/>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4" idx="2"/>
            <a:endCxn id="16" idx="0"/>
          </p:cNvCxnSpPr>
          <p:nvPr/>
        </p:nvCxnSpPr>
        <p:spPr>
          <a:xfrm flipH="1">
            <a:off x="4432684" y="4852815"/>
            <a:ext cx="1313084" cy="248149"/>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a:cxnSpLocks/>
            <a:stCxn id="14" idx="2"/>
            <a:endCxn id="17" idx="0"/>
          </p:cNvCxnSpPr>
          <p:nvPr/>
        </p:nvCxnSpPr>
        <p:spPr>
          <a:xfrm>
            <a:off x="5745768" y="4852815"/>
            <a:ext cx="1074738" cy="323166"/>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cxnSpLocks/>
            <a:stCxn id="15" idx="2"/>
            <a:endCxn id="18" idx="0"/>
          </p:cNvCxnSpPr>
          <p:nvPr/>
        </p:nvCxnSpPr>
        <p:spPr>
          <a:xfrm flipH="1">
            <a:off x="8874510" y="4806813"/>
            <a:ext cx="1056037" cy="432651"/>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cxnSpLocks/>
            <a:stCxn id="15" idx="2"/>
            <a:endCxn id="19" idx="0"/>
          </p:cNvCxnSpPr>
          <p:nvPr/>
        </p:nvCxnSpPr>
        <p:spPr>
          <a:xfrm>
            <a:off x="9930547" y="4806813"/>
            <a:ext cx="1233974" cy="432651"/>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94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769267" y="349476"/>
            <a:ext cx="7463927" cy="584775"/>
          </a:xfrm>
          <a:prstGeom prst="rect">
            <a:avLst/>
          </a:prstGeom>
          <a:noFill/>
        </p:spPr>
        <p:txBody>
          <a:bodyPr wrap="square" rtlCol="0">
            <a:spAutoFit/>
          </a:bodyPr>
          <a:lstStyle/>
          <a:p>
            <a:pPr algn="ctr"/>
            <a:r>
              <a:rPr lang="fr-FR" sz="3200" b="1"/>
              <a:t>Consejos para entrenar tu memoria</a:t>
            </a:r>
            <a:endParaRPr lang="fr-FR" sz="3200" b="1" dirty="0"/>
          </a:p>
        </p:txBody>
      </p:sp>
      <p:sp>
        <p:nvSpPr>
          <p:cNvPr id="9" name="ZoneTexte 8"/>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4" name="ZoneTexte 3"/>
          <p:cNvSpPr txBox="1"/>
          <p:nvPr/>
        </p:nvSpPr>
        <p:spPr>
          <a:xfrm>
            <a:off x="642397" y="2172479"/>
            <a:ext cx="6690166" cy="3970318"/>
          </a:xfrm>
          <a:prstGeom prst="rect">
            <a:avLst/>
          </a:prstGeom>
          <a:noFill/>
        </p:spPr>
        <p:txBody>
          <a:bodyPr wrap="square" rtlCol="0">
            <a:spAutoFit/>
          </a:bodyPr>
          <a:lstStyle/>
          <a:p>
            <a:pPr marL="285750" lvl="0" indent="-285750" algn="just">
              <a:buFont typeface="Arial" panose="020B0604020202020204" pitchFamily="34" charset="0"/>
              <a:buChar char="•"/>
            </a:pPr>
            <a:r>
              <a:rPr lang="en-GB"/>
              <a:t>Duerme lo suficiente. Mientras dormimos, nuestro cerebro procesa y almacena los recuerdos a largo plazo.</a:t>
            </a:r>
            <a:endParaRPr lang="en-GB" dirty="0"/>
          </a:p>
          <a:p>
            <a:pPr marL="285750" lvl="0" indent="-285750" algn="just">
              <a:buFont typeface="Arial" panose="020B0604020202020204" pitchFamily="34" charset="0"/>
              <a:buChar char="•"/>
            </a:pPr>
            <a:endParaRPr lang="fr-FR" dirty="0"/>
          </a:p>
          <a:p>
            <a:pPr marL="285750" lvl="0" indent="-285750" algn="just">
              <a:buFont typeface="Arial" panose="020B0604020202020204" pitchFamily="34" charset="0"/>
              <a:buChar char="•"/>
            </a:pPr>
            <a:r>
              <a:rPr lang="en-GB"/>
              <a:t>Minimiza el estrés, ya que puede alterar la forma en que se almacena la información.</a:t>
            </a:r>
            <a:endParaRPr lang="en-GB" dirty="0"/>
          </a:p>
          <a:p>
            <a:pPr marL="285750" lvl="0" indent="-285750" algn="just">
              <a:buFont typeface="Arial" panose="020B0604020202020204" pitchFamily="34" charset="0"/>
              <a:buChar char="•"/>
            </a:pPr>
            <a:endParaRPr lang="fr-FR" dirty="0"/>
          </a:p>
          <a:p>
            <a:pPr marL="285750" lvl="0" indent="-285750" algn="just">
              <a:buFont typeface="Arial" panose="020B0604020202020204" pitchFamily="34" charset="0"/>
              <a:buChar char="•"/>
            </a:pPr>
            <a:r>
              <a:rPr lang="en-GB"/>
              <a:t>Minimiza las distracciones mientras aprendes nueva información: reduce el ruido, apaga el teléfono, etc. </a:t>
            </a:r>
            <a:endParaRPr lang="en-GB" dirty="0"/>
          </a:p>
          <a:p>
            <a:pPr marL="285750" lvl="0" indent="-285750" algn="just">
              <a:buFont typeface="Arial" panose="020B0604020202020204" pitchFamily="34" charset="0"/>
              <a:buChar char="•"/>
            </a:pPr>
            <a:endParaRPr lang="fr-FR" dirty="0"/>
          </a:p>
          <a:p>
            <a:pPr marL="285750" lvl="0" indent="-285750" algn="just">
              <a:buFont typeface="Arial" panose="020B0604020202020204" pitchFamily="34" charset="0"/>
              <a:buChar char="•"/>
            </a:pPr>
            <a:r>
              <a:rPr lang="en-GB"/>
              <a:t>Lleva una dieta saludable. Los científicos recomiendan consumir alimentos ricos en antioxidantes para mantener el cerebro joven y la función de la memoria a medida que envejecemos.</a:t>
            </a:r>
            <a:endParaRPr lang="en-GB" dirty="0"/>
          </a:p>
          <a:p>
            <a:pPr marL="285750" lvl="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en-GB"/>
              <a:t>Juegos mentales. Ejercita tu cerebro como lo harías con tu cuerpo.</a:t>
            </a:r>
            <a:endParaRPr lang="fr-FR" dirty="0"/>
          </a:p>
        </p:txBody>
      </p:sp>
      <p:sp>
        <p:nvSpPr>
          <p:cNvPr id="7" name="ZoneTexte 6"/>
          <p:cNvSpPr txBox="1"/>
          <p:nvPr/>
        </p:nvSpPr>
        <p:spPr>
          <a:xfrm>
            <a:off x="2027614" y="1141768"/>
            <a:ext cx="8947231" cy="923330"/>
          </a:xfrm>
          <a:prstGeom prst="rect">
            <a:avLst/>
          </a:prstGeom>
          <a:noFill/>
        </p:spPr>
        <p:txBody>
          <a:bodyPr wrap="square" rtlCol="0">
            <a:spAutoFit/>
          </a:bodyPr>
          <a:lstStyle/>
          <a:p>
            <a:pPr algn="just"/>
            <a:r>
              <a:rPr lang="es-ES"/>
              <a:t>Como hemos visto, la memoria es un sistema complejo que los científicos llevan años estudiando. ¿Cómo puedes mejorar tu memoria? A continuación te mostramos algunos consejos:</a:t>
            </a:r>
          </a:p>
        </p:txBody>
      </p:sp>
      <p:pic>
        <p:nvPicPr>
          <p:cNvPr id="2050" name="Picture 2" descr="Character of people holding creative ideas icons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415" y="2289219"/>
            <a:ext cx="4458585" cy="324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1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6352500" cy="584775"/>
          </a:xfrm>
          <a:prstGeom prst="rect">
            <a:avLst/>
          </a:prstGeom>
          <a:noFill/>
        </p:spPr>
        <p:txBody>
          <a:bodyPr wrap="square" rtlCol="0">
            <a:spAutoFit/>
          </a:bodyPr>
          <a:lstStyle/>
          <a:p>
            <a:pPr algn="ctr"/>
            <a:r>
              <a:rPr lang="fr-FR" sz="3200" b="1"/>
              <a:t>Consejos para entrenar tu memoria</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en-US"/>
              <a:t>¿Quieres descubrir más formas de mejorar tu memoria? Mira este vídeo:</a:t>
            </a:r>
            <a:endParaRPr lang="en-GB" dirty="0"/>
          </a:p>
        </p:txBody>
      </p:sp>
      <p:pic>
        <p:nvPicPr>
          <p:cNvPr id="2" name="NrEafQNV9KQ"/>
          <p:cNvPicPr>
            <a:picLocks noRot="1" noChangeAspect="1"/>
          </p:cNvPicPr>
          <p:nvPr>
            <a:videoFile r:link="rId1"/>
          </p:nvPr>
        </p:nvPicPr>
        <p:blipFill>
          <a:blip r:embed="rId5"/>
          <a:stretch>
            <a:fillRect/>
          </a:stretch>
        </p:blipFill>
        <p:spPr>
          <a:xfrm>
            <a:off x="2337549" y="1749873"/>
            <a:ext cx="7516897" cy="4228255"/>
          </a:xfrm>
          <a:prstGeom prst="rect">
            <a:avLst/>
          </a:prstGeom>
        </p:spPr>
      </p:pic>
      <p:sp>
        <p:nvSpPr>
          <p:cNvPr id="9" name="ZoneTexte 8"/>
          <p:cNvSpPr txBox="1"/>
          <p:nvPr/>
        </p:nvSpPr>
        <p:spPr>
          <a:xfrm>
            <a:off x="3616121" y="6081682"/>
            <a:ext cx="4959752" cy="369332"/>
          </a:xfrm>
          <a:prstGeom prst="rect">
            <a:avLst/>
          </a:prstGeom>
          <a:noFill/>
        </p:spPr>
        <p:txBody>
          <a:bodyPr wrap="square" rtlCol="0">
            <a:spAutoFit/>
          </a:bodyPr>
          <a:lstStyle/>
          <a:p>
            <a:r>
              <a:rPr lang="fr-FR" dirty="0">
                <a:hlinkClick r:id="rId6"/>
              </a:rPr>
              <a:t>https://www.youtube.com/watch?v=NrEafQNV9KQ</a:t>
            </a:r>
            <a:r>
              <a:rPr lang="fr-FR" dirty="0"/>
              <a:t> </a:t>
            </a:r>
          </a:p>
        </p:txBody>
      </p:sp>
    </p:spTree>
    <p:extLst>
      <p:ext uri="{BB962C8B-B14F-4D97-AF65-F5344CB8AC3E}">
        <p14:creationId xmlns:p14="http://schemas.microsoft.com/office/powerpoint/2010/main" val="203273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ctors doing medical research on human brain and testing blood samples.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8001" t="6021" r="9336" b="5204"/>
          <a:stretch/>
        </p:blipFill>
        <p:spPr bwMode="auto">
          <a:xfrm>
            <a:off x="501041" y="3184521"/>
            <a:ext cx="5098093" cy="364704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951962" y="312214"/>
            <a:ext cx="5198301" cy="584775"/>
          </a:xfrm>
          <a:prstGeom prst="rect">
            <a:avLst/>
          </a:prstGeom>
          <a:noFill/>
        </p:spPr>
        <p:txBody>
          <a:bodyPr wrap="square" rtlCol="0">
            <a:spAutoFit/>
          </a:bodyPr>
          <a:lstStyle/>
          <a:p>
            <a:pPr algn="ctr"/>
            <a:r>
              <a:rPr lang="fr-FR" sz="3200" b="1"/>
              <a:t>Descripción y objetivos</a:t>
            </a:r>
            <a:endParaRPr lang="fr-FR" sz="3200" b="1" dirty="0"/>
          </a:p>
        </p:txBody>
      </p:sp>
      <p:sp>
        <p:nvSpPr>
          <p:cNvPr id="8" name="ZoneTexte 7"/>
          <p:cNvSpPr txBox="1"/>
          <p:nvPr/>
        </p:nvSpPr>
        <p:spPr>
          <a:xfrm>
            <a:off x="2229632" y="1287607"/>
            <a:ext cx="8642959" cy="1323439"/>
          </a:xfrm>
          <a:prstGeom prst="rect">
            <a:avLst/>
          </a:prstGeom>
          <a:noFill/>
        </p:spPr>
        <p:txBody>
          <a:bodyPr wrap="square" rtlCol="0">
            <a:spAutoFit/>
          </a:bodyPr>
          <a:lstStyle/>
          <a:p>
            <a:pPr algn="just"/>
            <a:r>
              <a:rPr lang="it-IT" sz="2000"/>
              <a:t>¿Alguna vez has entrado en una habitación y te has dado cuenta de que no recuerdas por qué has ido allí? ¿O no recuerdas donde pusiste las llaves? ¿O por qué esa persona te resulta tan familiar? Todas estas situaciones tienen en común una habilidad cognitiva: la memoria.</a:t>
            </a:r>
            <a:endParaRPr lang="fr-FR" sz="2000" dirty="0"/>
          </a:p>
        </p:txBody>
      </p:sp>
      <p:sp>
        <p:nvSpPr>
          <p:cNvPr id="9" name="ZoneTexte 8"/>
          <p:cNvSpPr txBox="1"/>
          <p:nvPr/>
        </p:nvSpPr>
        <p:spPr>
          <a:xfrm>
            <a:off x="6613741" y="2863426"/>
            <a:ext cx="4985360" cy="2862322"/>
          </a:xfrm>
          <a:prstGeom prst="rect">
            <a:avLst/>
          </a:prstGeom>
          <a:noFill/>
        </p:spPr>
        <p:txBody>
          <a:bodyPr wrap="square" rtlCol="0">
            <a:spAutoFit/>
          </a:bodyPr>
          <a:lstStyle/>
          <a:p>
            <a:pPr algn="just"/>
            <a:r>
              <a:rPr lang="it-IT" sz="2000"/>
              <a:t>Al final de este módulo, serás capaz de:</a:t>
            </a:r>
            <a:endParaRPr lang="it-IT" sz="2000" dirty="0"/>
          </a:p>
          <a:p>
            <a:pPr algn="just"/>
            <a:endParaRPr lang="fr-FR" sz="2000" dirty="0"/>
          </a:p>
          <a:p>
            <a:pPr marL="285750" lvl="0" indent="-285750" algn="just">
              <a:buFont typeface="Arial" panose="020B0604020202020204" pitchFamily="34" charset="0"/>
              <a:buChar char="•"/>
            </a:pPr>
            <a:r>
              <a:rPr lang="it-IT" sz="2000" b="1"/>
              <a:t>Conocer los diferentes tipos de memoria</a:t>
            </a:r>
            <a:endParaRPr lang="it-IT" sz="2000" b="1" dirty="0"/>
          </a:p>
          <a:p>
            <a:pPr lvl="0" algn="just"/>
            <a:endParaRPr lang="fr-FR" sz="2000" b="1" dirty="0"/>
          </a:p>
          <a:p>
            <a:pPr marL="285750" lvl="0" indent="-285750" algn="just">
              <a:buFont typeface="Arial" panose="020B0604020202020204" pitchFamily="34" charset="0"/>
              <a:buChar char="•"/>
            </a:pPr>
            <a:r>
              <a:rPr lang="it-IT" sz="2000" b="1"/>
              <a:t>Comprender cómo funciona cada tipo de memoria y sus características</a:t>
            </a:r>
            <a:endParaRPr lang="it-IT" sz="2000" b="1" dirty="0"/>
          </a:p>
          <a:p>
            <a:pPr lvl="0" algn="just"/>
            <a:endParaRPr lang="fr-FR" sz="2000" b="1" dirty="0"/>
          </a:p>
          <a:p>
            <a:pPr marL="285750" indent="-285750" algn="just">
              <a:buFont typeface="Arial" panose="020B0604020202020204" pitchFamily="34" charset="0"/>
              <a:buChar char="•"/>
            </a:pPr>
            <a:r>
              <a:rPr lang="it-IT" sz="2000" b="1"/>
              <a:t>Tener algunos consejos para mejorar tu memoria</a:t>
            </a:r>
            <a:endParaRPr lang="fr-FR" sz="2000" b="1" dirty="0"/>
          </a:p>
        </p:txBody>
      </p:sp>
    </p:spTree>
    <p:extLst>
      <p:ext uri="{BB962C8B-B14F-4D97-AF65-F5344CB8AC3E}">
        <p14:creationId xmlns:p14="http://schemas.microsoft.com/office/powerpoint/2010/main" val="211832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1077218"/>
          </a:xfrm>
          <a:prstGeom prst="rect">
            <a:avLst/>
          </a:prstGeom>
          <a:noFill/>
        </p:spPr>
        <p:txBody>
          <a:bodyPr wrap="square" rtlCol="0">
            <a:spAutoFit/>
          </a:bodyPr>
          <a:lstStyle/>
          <a:p>
            <a:pPr algn="ctr"/>
            <a:r>
              <a:rPr lang="es-ES" sz="3200" b="1"/>
              <a:t>Introducción: ¿qué es la memoria</a:t>
            </a:r>
            <a:r>
              <a:rPr lang="fr-FR" sz="3200" b="1"/>
              <a:t>?</a:t>
            </a:r>
            <a:endParaRPr lang="fr-FR" sz="3200" b="1" dirty="0"/>
          </a:p>
        </p:txBody>
      </p:sp>
      <p:pic>
        <p:nvPicPr>
          <p:cNvPr id="2050" name="Picture 2" descr="Man profile silhouette with abstract polygonal brain on blurry background. Artificial intelligence and science concept. 3D Rend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67" y="1747380"/>
            <a:ext cx="5533373" cy="3688915"/>
          </a:xfrm>
          <a:prstGeom prst="ellipse">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13359" y="1552183"/>
            <a:ext cx="5793288" cy="5414303"/>
          </a:xfrm>
          <a:prstGeom prst="rect">
            <a:avLst/>
          </a:prstGeom>
          <a:noFill/>
        </p:spPr>
        <p:txBody>
          <a:bodyPr wrap="square" rtlCol="0">
            <a:spAutoFit/>
          </a:bodyPr>
          <a:lstStyle/>
          <a:p>
            <a:pPr algn="just"/>
            <a:r>
              <a:rPr lang="es-ES"/>
              <a:t>La memoria es una función cognitiva que permite a nuestro cerebro adquirir, almacenar, retener y posteriormente, recuperar información. </a:t>
            </a:r>
            <a:r>
              <a:rPr lang="it-IT"/>
              <a:t>Nos da la capacidad de recordar experiencias pasadas,  hechos, experiencias, impresiones, habilidades y hábitos</a:t>
            </a:r>
            <a:r>
              <a:rPr lang="en-GB"/>
              <a:t>. </a:t>
            </a:r>
            <a:endParaRPr lang="en-GB" dirty="0"/>
          </a:p>
          <a:p>
            <a:pPr algn="just"/>
            <a:endParaRPr lang="en-GB" dirty="0"/>
          </a:p>
          <a:p>
            <a:pPr algn="just"/>
            <a:r>
              <a:rPr lang="en-GB"/>
              <a:t>Hay diferentes tipos de memoria. </a:t>
            </a:r>
            <a:r>
              <a:rPr lang="es-ES"/>
              <a:t>Recordar lo que cenaste es distinto de recordar que el hecho de que Londres es la capital de Reino Unido. El tipo de información que se memoriza o se recuerda involucra al cerebro de diferentes maneras</a:t>
            </a:r>
            <a:r>
              <a:rPr lang="en-GB"/>
              <a:t>.</a:t>
            </a:r>
            <a:endParaRPr lang="en-GB" dirty="0"/>
          </a:p>
          <a:p>
            <a:pPr algn="just"/>
            <a:endParaRPr lang="en-GB" dirty="0"/>
          </a:p>
          <a:p>
            <a:pPr indent="-1270" algn="just">
              <a:lnSpc>
                <a:spcPct val="115000"/>
              </a:lnSpc>
              <a:spcAft>
                <a:spcPts val="1000"/>
              </a:spcAft>
            </a:pPr>
            <a:r>
              <a:rPr lang="es-ES"/>
              <a:t>En este módulo, nos basaremos en el modelo de etapas propuesto inicialmente en 1968 por Richard Atkinson y Richard Shiffrin, que describe tres etapas distintas de la memoria: </a:t>
            </a:r>
            <a:r>
              <a:rPr lang="es-ES" b="1"/>
              <a:t>memoria sensorial, memoria a corto plazo, y memoria a largo plazo.</a:t>
            </a:r>
          </a:p>
          <a:p>
            <a:pPr algn="just"/>
            <a:endParaRPr lang="fr-FR"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Tree>
    <p:extLst>
      <p:ext uri="{BB962C8B-B14F-4D97-AF65-F5344CB8AC3E}">
        <p14:creationId xmlns:p14="http://schemas.microsoft.com/office/powerpoint/2010/main" val="292849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dirty="0"/>
              <a:t>1</a:t>
            </a:r>
            <a:r>
              <a:rPr lang="fr-FR" sz="3200" b="1"/>
              <a:t>. Memoria sensorial</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2" name="ZoneTexte 1"/>
          <p:cNvSpPr txBox="1"/>
          <p:nvPr/>
        </p:nvSpPr>
        <p:spPr>
          <a:xfrm>
            <a:off x="7956656" y="2269421"/>
            <a:ext cx="4177430" cy="3693319"/>
          </a:xfrm>
          <a:prstGeom prst="rect">
            <a:avLst/>
          </a:prstGeom>
          <a:noFill/>
        </p:spPr>
        <p:txBody>
          <a:bodyPr wrap="square" rtlCol="0">
            <a:spAutoFit/>
          </a:bodyPr>
          <a:lstStyle/>
          <a:p>
            <a:r>
              <a:rPr lang="es-ES" b="1" dirty="0"/>
              <a:t>Para resumir, la memoria sensorial es</a:t>
            </a:r>
            <a:r>
              <a:rPr lang="fr-FR" b="1" dirty="0"/>
              <a:t>:</a:t>
            </a:r>
          </a:p>
          <a:p>
            <a:pPr marL="285750" indent="-285750" algn="just">
              <a:buFont typeface="Arial" panose="020B0604020202020204" pitchFamily="34" charset="0"/>
              <a:buChar char="•"/>
            </a:pPr>
            <a:r>
              <a:rPr lang="es-ES" dirty="0"/>
              <a:t>La primera etapa de la memoria.</a:t>
            </a:r>
            <a:endParaRPr lang="fr-FR" dirty="0"/>
          </a:p>
          <a:p>
            <a:pPr marL="285750" indent="-285750" algn="just">
              <a:buFont typeface="Arial" panose="020B0604020202020204" pitchFamily="34" charset="0"/>
              <a:buChar char="•"/>
            </a:pPr>
            <a:r>
              <a:rPr lang="es-ES" dirty="0"/>
              <a:t>Dura un segundo o menos.</a:t>
            </a:r>
            <a:endParaRPr lang="fr-FR" dirty="0"/>
          </a:p>
          <a:p>
            <a:pPr marL="285750" indent="-285750" algn="just">
              <a:buFont typeface="Arial" panose="020B0604020202020204" pitchFamily="34" charset="0"/>
              <a:buChar char="•"/>
            </a:pPr>
            <a:r>
              <a:rPr lang="en-GB" dirty="0"/>
              <a:t>Por </a:t>
            </a:r>
            <a:r>
              <a:rPr lang="en-GB" dirty="0" err="1"/>
              <a:t>ejemplo</a:t>
            </a:r>
            <a:r>
              <a:rPr lang="en-GB" dirty="0"/>
              <a:t>: </a:t>
            </a:r>
          </a:p>
          <a:p>
            <a:pPr marL="342900" indent="-342900" algn="just">
              <a:buFont typeface="Wingdings" panose="05000000000000000000" pitchFamily="2" charset="2"/>
              <a:buChar char="Ø"/>
            </a:pPr>
            <a:r>
              <a:rPr lang="en-GB" dirty="0"/>
              <a:t>Registrar los </a:t>
            </a:r>
            <a:r>
              <a:rPr lang="en-GB" dirty="0" err="1"/>
              <a:t>sonidos</a:t>
            </a:r>
            <a:r>
              <a:rPr lang="en-GB" dirty="0"/>
              <a:t> que una persona </a:t>
            </a:r>
            <a:r>
              <a:rPr lang="en-GB" dirty="0" err="1"/>
              <a:t>encuentra</a:t>
            </a:r>
            <a:r>
              <a:rPr lang="en-GB" dirty="0"/>
              <a:t> </a:t>
            </a:r>
            <a:r>
              <a:rPr lang="en-GB" dirty="0" err="1"/>
              <a:t>durante</a:t>
            </a:r>
            <a:r>
              <a:rPr lang="en-GB" dirty="0"/>
              <a:t> un </a:t>
            </a:r>
            <a:r>
              <a:rPr lang="en-GB" dirty="0" err="1"/>
              <a:t>paseo</a:t>
            </a:r>
            <a:r>
              <a:rPr lang="en-GB" dirty="0"/>
              <a:t>.</a:t>
            </a:r>
          </a:p>
          <a:p>
            <a:pPr marL="342900" indent="-342900" algn="just">
              <a:buFont typeface="Wingdings" panose="05000000000000000000" pitchFamily="2" charset="2"/>
              <a:buChar char="Ø"/>
            </a:pPr>
            <a:r>
              <a:rPr lang="en-GB" dirty="0" err="1"/>
              <a:t>Reconocer</a:t>
            </a:r>
            <a:r>
              <a:rPr lang="en-GB" dirty="0"/>
              <a:t> </a:t>
            </a:r>
            <a:r>
              <a:rPr lang="en-GB" dirty="0" err="1"/>
              <a:t>brevemente</a:t>
            </a:r>
            <a:r>
              <a:rPr lang="en-GB" dirty="0"/>
              <a:t> algo </a:t>
            </a:r>
            <a:r>
              <a:rPr lang="en-GB" dirty="0" err="1"/>
              <a:t>en</a:t>
            </a:r>
            <a:r>
              <a:rPr lang="en-GB" dirty="0"/>
              <a:t> </a:t>
            </a:r>
            <a:r>
              <a:rPr lang="en-GB" dirty="0" err="1"/>
              <a:t>el</a:t>
            </a:r>
            <a:r>
              <a:rPr lang="en-GB" dirty="0"/>
              <a:t> campo de </a:t>
            </a:r>
            <a:r>
              <a:rPr lang="en-GB" dirty="0" err="1"/>
              <a:t>visión</a:t>
            </a:r>
            <a:r>
              <a:rPr lang="en-GB" dirty="0"/>
              <a:t> de una persona.</a:t>
            </a:r>
          </a:p>
          <a:p>
            <a:pPr marL="342900" indent="-342900" algn="just">
              <a:buFont typeface="Wingdings" panose="05000000000000000000" pitchFamily="2" charset="2"/>
              <a:buChar char="Ø"/>
            </a:pPr>
            <a:r>
              <a:rPr lang="es-ES" dirty="0"/>
              <a:t>El sonido de tu compañero tecleando en su ordenador junto a ti.</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1767504" y="912377"/>
            <a:ext cx="9966705" cy="1200329"/>
          </a:xfrm>
          <a:prstGeom prst="rect">
            <a:avLst/>
          </a:prstGeom>
          <a:noFill/>
        </p:spPr>
        <p:txBody>
          <a:bodyPr wrap="square" rtlCol="0">
            <a:spAutoFit/>
          </a:bodyPr>
          <a:lstStyle/>
          <a:p>
            <a:pPr algn="just"/>
            <a:r>
              <a:rPr lang="en-GB" dirty="0"/>
              <a:t>La </a:t>
            </a:r>
            <a:r>
              <a:rPr lang="en-GB" dirty="0" err="1"/>
              <a:t>memoria</a:t>
            </a:r>
            <a:r>
              <a:rPr lang="en-GB" dirty="0"/>
              <a:t> sensorial </a:t>
            </a:r>
            <a:r>
              <a:rPr lang="en-GB" dirty="0" err="1"/>
              <a:t>está</a:t>
            </a:r>
            <a:r>
              <a:rPr lang="en-GB" dirty="0"/>
              <a:t> </a:t>
            </a:r>
            <a:r>
              <a:rPr lang="en-GB" dirty="0" err="1"/>
              <a:t>enlazada</a:t>
            </a:r>
            <a:r>
              <a:rPr lang="en-GB" dirty="0"/>
              <a:t> a </a:t>
            </a:r>
            <a:r>
              <a:rPr lang="en-GB" dirty="0" err="1"/>
              <a:t>nuestro</a:t>
            </a:r>
            <a:r>
              <a:rPr lang="en-GB" dirty="0"/>
              <a:t> </a:t>
            </a:r>
            <a:r>
              <a:rPr lang="en-GB" dirty="0" err="1"/>
              <a:t>cinco</a:t>
            </a:r>
            <a:r>
              <a:rPr lang="en-GB" dirty="0"/>
              <a:t> </a:t>
            </a:r>
            <a:r>
              <a:rPr lang="en-GB" dirty="0" err="1"/>
              <a:t>sentidos</a:t>
            </a:r>
            <a:r>
              <a:rPr lang="en-GB" dirty="0"/>
              <a:t>. Nos </a:t>
            </a:r>
            <a:r>
              <a:rPr lang="en-GB" dirty="0" err="1"/>
              <a:t>ayuda</a:t>
            </a:r>
            <a:r>
              <a:rPr lang="en-GB" dirty="0"/>
              <a:t> a </a:t>
            </a:r>
            <a:r>
              <a:rPr lang="en-GB" dirty="0" err="1"/>
              <a:t>reconstruir</a:t>
            </a:r>
            <a:r>
              <a:rPr lang="en-GB" dirty="0"/>
              <a:t> una idea del </a:t>
            </a:r>
            <a:r>
              <a:rPr lang="en-GB" dirty="0" err="1"/>
              <a:t>mundo</a:t>
            </a:r>
            <a:r>
              <a:rPr lang="en-GB" dirty="0"/>
              <a:t> </a:t>
            </a:r>
            <a:r>
              <a:rPr lang="en-GB" dirty="0" err="1"/>
              <a:t>basada</a:t>
            </a:r>
            <a:r>
              <a:rPr lang="en-GB" dirty="0"/>
              <a:t> </a:t>
            </a:r>
            <a:r>
              <a:rPr lang="en-GB" dirty="0" err="1"/>
              <a:t>en</a:t>
            </a:r>
            <a:r>
              <a:rPr lang="en-GB" dirty="0"/>
              <a:t> </a:t>
            </a:r>
            <a:r>
              <a:rPr lang="en-GB" dirty="0" err="1"/>
              <a:t>imágenes</a:t>
            </a:r>
            <a:r>
              <a:rPr lang="en-GB" dirty="0"/>
              <a:t>, </a:t>
            </a:r>
            <a:r>
              <a:rPr lang="en-GB" dirty="0" err="1"/>
              <a:t>sonidos</a:t>
            </a:r>
            <a:r>
              <a:rPr lang="en-GB" dirty="0"/>
              <a:t>, y </a:t>
            </a:r>
            <a:r>
              <a:rPr lang="en-GB" dirty="0" err="1"/>
              <a:t>otras</a:t>
            </a:r>
            <a:r>
              <a:rPr lang="en-GB" dirty="0"/>
              <a:t> </a:t>
            </a:r>
            <a:r>
              <a:rPr lang="en-GB" dirty="0" err="1"/>
              <a:t>experiencias</a:t>
            </a:r>
            <a:r>
              <a:rPr lang="en-GB" dirty="0"/>
              <a:t> </a:t>
            </a:r>
            <a:r>
              <a:rPr lang="en-GB" dirty="0" err="1"/>
              <a:t>sensoriales</a:t>
            </a:r>
            <a:r>
              <a:rPr lang="en-GB" dirty="0"/>
              <a:t> </a:t>
            </a:r>
            <a:r>
              <a:rPr lang="en-GB" dirty="0" err="1"/>
              <a:t>recientes</a:t>
            </a:r>
            <a:r>
              <a:rPr lang="en-GB" dirty="0"/>
              <a:t>, </a:t>
            </a:r>
            <a:r>
              <a:rPr lang="en-GB" dirty="0" err="1"/>
              <a:t>permitiéndonos</a:t>
            </a:r>
            <a:r>
              <a:rPr lang="en-GB" dirty="0"/>
              <a:t> </a:t>
            </a:r>
            <a:r>
              <a:rPr lang="en-GB" dirty="0" err="1"/>
              <a:t>centrar</a:t>
            </a:r>
            <a:r>
              <a:rPr lang="en-GB" dirty="0"/>
              <a:t> </a:t>
            </a:r>
            <a:r>
              <a:rPr lang="en-GB" dirty="0" err="1"/>
              <a:t>brevemente</a:t>
            </a:r>
            <a:r>
              <a:rPr lang="en-GB" dirty="0"/>
              <a:t> </a:t>
            </a:r>
            <a:r>
              <a:rPr lang="en-GB" dirty="0" err="1"/>
              <a:t>nuestra</a:t>
            </a:r>
            <a:r>
              <a:rPr lang="en-GB" dirty="0"/>
              <a:t> </a:t>
            </a:r>
            <a:r>
              <a:rPr lang="en-GB" dirty="0" err="1"/>
              <a:t>atención</a:t>
            </a:r>
            <a:r>
              <a:rPr lang="en-GB" dirty="0"/>
              <a:t> </a:t>
            </a:r>
            <a:r>
              <a:rPr lang="en-GB" dirty="0" err="1"/>
              <a:t>en</a:t>
            </a:r>
            <a:r>
              <a:rPr lang="en-GB" dirty="0"/>
              <a:t> </a:t>
            </a:r>
            <a:r>
              <a:rPr lang="en-GB" dirty="0" err="1"/>
              <a:t>detalles</a:t>
            </a:r>
            <a:r>
              <a:rPr lang="en-GB" dirty="0"/>
              <a:t> </a:t>
            </a:r>
            <a:r>
              <a:rPr lang="en-GB" dirty="0" err="1"/>
              <a:t>relevantes</a:t>
            </a:r>
            <a:r>
              <a:rPr lang="en-GB" dirty="0"/>
              <a:t>.</a:t>
            </a:r>
          </a:p>
          <a:p>
            <a:pPr algn="just"/>
            <a:endParaRPr lang="en-GB"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719" y="2332788"/>
            <a:ext cx="3566587" cy="3566587"/>
          </a:xfrm>
          <a:prstGeom prst="rect">
            <a:avLst/>
          </a:prstGeom>
        </p:spPr>
      </p:pic>
      <p:sp>
        <p:nvSpPr>
          <p:cNvPr id="9" name="ZoneTexte 8"/>
          <p:cNvSpPr txBox="1"/>
          <p:nvPr/>
        </p:nvSpPr>
        <p:spPr>
          <a:xfrm>
            <a:off x="331940" y="2332788"/>
            <a:ext cx="3875142" cy="3693319"/>
          </a:xfrm>
          <a:prstGeom prst="rect">
            <a:avLst/>
          </a:prstGeom>
          <a:noFill/>
        </p:spPr>
        <p:txBody>
          <a:bodyPr wrap="square" rtlCol="0">
            <a:spAutoFit/>
          </a:bodyPr>
          <a:lstStyle/>
          <a:p>
            <a:pPr algn="just"/>
            <a:r>
              <a:rPr lang="en-GB"/>
              <a:t>La memoria sensorial nos permite retener brevemente una impresión de un estímulo ambiental incluso después de que la fuente original de información haya terminado.</a:t>
            </a:r>
            <a:endParaRPr lang="en-GB" dirty="0"/>
          </a:p>
          <a:p>
            <a:pPr algn="just"/>
            <a:endParaRPr lang="en-GB" dirty="0"/>
          </a:p>
          <a:p>
            <a:pPr algn="just"/>
            <a:r>
              <a:rPr lang="es-ES"/>
              <a:t>Una vez que empezamos a prestar atención a la fuente de información, comenzamos a recordar y podemos entonces transferir detalles importantes a la siguiente etapa de la memoria, que se conoce como memoria a corto plazo.</a:t>
            </a:r>
            <a:endParaRPr lang="fr-FR" dirty="0"/>
          </a:p>
        </p:txBody>
      </p:sp>
    </p:spTree>
    <p:extLst>
      <p:ext uri="{BB962C8B-B14F-4D97-AF65-F5344CB8AC3E}">
        <p14:creationId xmlns:p14="http://schemas.microsoft.com/office/powerpoint/2010/main" val="5433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5774499" cy="584775"/>
          </a:xfrm>
          <a:prstGeom prst="rect">
            <a:avLst/>
          </a:prstGeom>
          <a:noFill/>
        </p:spPr>
        <p:txBody>
          <a:bodyPr wrap="square" rtlCol="0">
            <a:spAutoFit/>
          </a:bodyPr>
          <a:lstStyle/>
          <a:p>
            <a:pPr algn="ctr"/>
            <a:r>
              <a:rPr lang="fr-FR" sz="3200" b="1" dirty="0"/>
              <a:t>1</a:t>
            </a:r>
            <a:r>
              <a:rPr lang="fr-FR" sz="3200" b="1"/>
              <a:t>. Memoria sensorial</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en-GB"/>
              <a:t>Echa un vistazo a este vídeo que explica qué es la memoria sensorial en dos minutos:</a:t>
            </a:r>
            <a:endParaRPr lang="en-GB" dirty="0"/>
          </a:p>
        </p:txBody>
      </p:sp>
      <p:pic>
        <p:nvPicPr>
          <p:cNvPr id="10" name="tHwD5Ut0cmE"/>
          <p:cNvPicPr>
            <a:picLocks noRot="1" noChangeAspect="1"/>
          </p:cNvPicPr>
          <p:nvPr>
            <a:videoFile r:link="rId1"/>
          </p:nvPr>
        </p:nvPicPr>
        <p:blipFill>
          <a:blip r:embed="rId5"/>
          <a:stretch>
            <a:fillRect/>
          </a:stretch>
        </p:blipFill>
        <p:spPr>
          <a:xfrm>
            <a:off x="2372631" y="1664501"/>
            <a:ext cx="7446734" cy="4188787"/>
          </a:xfrm>
          <a:prstGeom prst="rect">
            <a:avLst/>
          </a:prstGeom>
        </p:spPr>
      </p:pic>
      <p:sp>
        <p:nvSpPr>
          <p:cNvPr id="11" name="ZoneTexte 10"/>
          <p:cNvSpPr txBox="1"/>
          <p:nvPr/>
        </p:nvSpPr>
        <p:spPr>
          <a:xfrm>
            <a:off x="3474380" y="6112509"/>
            <a:ext cx="5243235" cy="369332"/>
          </a:xfrm>
          <a:prstGeom prst="rect">
            <a:avLst/>
          </a:prstGeom>
          <a:noFill/>
        </p:spPr>
        <p:txBody>
          <a:bodyPr wrap="square" rtlCol="0">
            <a:spAutoFit/>
          </a:bodyPr>
          <a:lstStyle/>
          <a:p>
            <a:r>
              <a:rPr lang="en-GB" u="sng" dirty="0">
                <a:hlinkClick r:id="rId6"/>
              </a:rPr>
              <a:t>https://www.youtube.com/watch?v=tHwD5Ut0cmE</a:t>
            </a:r>
            <a:endParaRPr lang="fr-FR" dirty="0"/>
          </a:p>
        </p:txBody>
      </p:sp>
    </p:spTree>
    <p:extLst>
      <p:ext uri="{BB962C8B-B14F-4D97-AF65-F5344CB8AC3E}">
        <p14:creationId xmlns:p14="http://schemas.microsoft.com/office/powerpoint/2010/main" val="381165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dirty="0"/>
              <a:t>2</a:t>
            </a:r>
            <a:r>
              <a:rPr lang="fr-FR" sz="3200" b="1"/>
              <a:t>. </a:t>
            </a:r>
            <a:r>
              <a:rPr lang="es-ES" sz="3200" b="1"/>
              <a:t>Memoria a corto plazo</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2" name="ZoneTexte 1"/>
          <p:cNvSpPr txBox="1"/>
          <p:nvPr/>
        </p:nvSpPr>
        <p:spPr>
          <a:xfrm>
            <a:off x="8046306" y="2269421"/>
            <a:ext cx="4177430" cy="4247317"/>
          </a:xfrm>
          <a:prstGeom prst="rect">
            <a:avLst/>
          </a:prstGeom>
          <a:noFill/>
        </p:spPr>
        <p:txBody>
          <a:bodyPr wrap="square" rtlCol="0">
            <a:spAutoFit/>
          </a:bodyPr>
          <a:lstStyle/>
          <a:p>
            <a:r>
              <a:rPr lang="en-GB" b="1"/>
              <a:t>Ejemplos de memoria a corto plazo:</a:t>
            </a:r>
            <a:endParaRPr lang="en-GB" b="1" dirty="0"/>
          </a:p>
          <a:p>
            <a:r>
              <a:rPr lang="en-GB" b="1" dirty="0"/>
              <a:t> </a:t>
            </a:r>
            <a:endParaRPr lang="fr-FR" b="1" dirty="0"/>
          </a:p>
          <a:p>
            <a:pPr marL="285750" lvl="0" indent="-285750">
              <a:buFont typeface="Arial" panose="020B0604020202020204" pitchFamily="34" charset="0"/>
              <a:buChar char="•"/>
            </a:pPr>
            <a:r>
              <a:rPr lang="en-GB"/>
              <a:t>Recordar una serie de 5-7 palabras y repetirlas.</a:t>
            </a:r>
            <a:endParaRPr lang="en-GB" dirty="0"/>
          </a:p>
          <a:p>
            <a:pPr lvl="0"/>
            <a:endParaRPr lang="fr-FR" dirty="0"/>
          </a:p>
          <a:p>
            <a:pPr marL="285750" lvl="0" indent="-285750">
              <a:buFont typeface="Arial" panose="020B0604020202020204" pitchFamily="34" charset="0"/>
              <a:buChar char="•"/>
            </a:pPr>
            <a:r>
              <a:rPr lang="en-GB"/>
              <a:t>Recordar un número de teléfono el tiempo suficiente para realizar la llamada.</a:t>
            </a:r>
            <a:endParaRPr lang="en-GB" dirty="0"/>
          </a:p>
          <a:p>
            <a:pPr marL="285750" lvl="0" indent="-285750">
              <a:buFont typeface="Arial" panose="020B0604020202020204" pitchFamily="34" charset="0"/>
              <a:buChar char="•"/>
            </a:pPr>
            <a:endParaRPr lang="fr-FR" dirty="0"/>
          </a:p>
          <a:p>
            <a:pPr marL="285750" lvl="0" indent="-285750">
              <a:buFont typeface="Arial" panose="020B0604020202020204" pitchFamily="34" charset="0"/>
              <a:buChar char="•"/>
            </a:pPr>
            <a:r>
              <a:rPr lang="en-GB"/>
              <a:t>Retener brevemente la información de una frase que se ha leído, para dar sentido a la siguiente frase.</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1767504" y="1072292"/>
            <a:ext cx="9966705" cy="1200329"/>
          </a:xfrm>
          <a:prstGeom prst="rect">
            <a:avLst/>
          </a:prstGeom>
          <a:noFill/>
        </p:spPr>
        <p:txBody>
          <a:bodyPr wrap="square" rtlCol="0">
            <a:spAutoFit/>
          </a:bodyPr>
          <a:lstStyle/>
          <a:p>
            <a:pPr algn="just"/>
            <a:r>
              <a:rPr lang="es-ES" sz="1800">
                <a:effectLst/>
                <a:latin typeface="Calibri" panose="020F0502020204030204" pitchFamily="34" charset="0"/>
                <a:ea typeface="Calibri" panose="020F0502020204030204" pitchFamily="34" charset="0"/>
              </a:rPr>
              <a:t>La memoria a corto plazo es la información de la que somos conscientes o en la que pensamos en el momento. Almacena la información temporalmente, </a:t>
            </a:r>
            <a:r>
              <a:rPr lang="es-ES" sz="1800" b="1">
                <a:effectLst/>
                <a:latin typeface="Calibri" panose="020F0502020204030204" pitchFamily="34" charset="0"/>
                <a:ea typeface="Calibri" panose="020F0502020204030204" pitchFamily="34" charset="0"/>
              </a:rPr>
              <a:t>entre 20 y 30 segundos</a:t>
            </a:r>
            <a:r>
              <a:rPr lang="es-ES" sz="1800">
                <a:effectLst/>
                <a:latin typeface="Calibri" panose="020F0502020204030204" pitchFamily="34" charset="0"/>
                <a:ea typeface="Calibri" panose="020F0502020204030204" pitchFamily="34" charset="0"/>
              </a:rPr>
              <a:t>, y luego la descarta o la transfiere a la memoria a largo plazo. </a:t>
            </a:r>
          </a:p>
          <a:p>
            <a:pPr algn="just"/>
            <a:r>
              <a:rPr lang="en-GB"/>
              <a:t> </a:t>
            </a:r>
            <a:endParaRPr lang="en-GB" dirty="0"/>
          </a:p>
        </p:txBody>
      </p:sp>
      <p:sp>
        <p:nvSpPr>
          <p:cNvPr id="9" name="ZoneTexte 8"/>
          <p:cNvSpPr txBox="1"/>
          <p:nvPr/>
        </p:nvSpPr>
        <p:spPr>
          <a:xfrm>
            <a:off x="331940" y="2332788"/>
            <a:ext cx="3875142" cy="3840795"/>
          </a:xfrm>
          <a:prstGeom prst="rect">
            <a:avLst/>
          </a:prstGeom>
          <a:noFill/>
        </p:spPr>
        <p:txBody>
          <a:bodyPr wrap="square" rtlCol="0">
            <a:spAutoFit/>
          </a:bodyPr>
          <a:lstStyle/>
          <a:p>
            <a:pPr algn="just"/>
            <a:r>
              <a:rPr lang="es-ES"/>
              <a:t>La memoria a corto plazo es lo que usamos para mantener la información en nuestra mente mientras realizamos otros procesos cognitivos. Para ello, repetimos la información verbal o mentalmente para recordarla. La repetimos sin pensar en su significado o conectarla con otra información</a:t>
            </a:r>
            <a:r>
              <a:rPr lang="en-GB"/>
              <a:t>.</a:t>
            </a:r>
            <a:endParaRPr lang="en-GB" dirty="0"/>
          </a:p>
          <a:p>
            <a:pPr algn="just"/>
            <a:endParaRPr lang="en-GB" dirty="0"/>
          </a:p>
          <a:p>
            <a:pPr indent="-635" algn="just">
              <a:lnSpc>
                <a:spcPct val="115000"/>
              </a:lnSpc>
              <a:spcAft>
                <a:spcPts val="1000"/>
              </a:spcAft>
            </a:pPr>
            <a:r>
              <a:rPr lang="es-ES"/>
              <a:t>Los recuerdos a corto plazo se olvidan rápidamente, y atendiendo a esta información podemos continuar a la siguiente etapa: memoria a largo plazo</a:t>
            </a:r>
            <a:r>
              <a:rPr lang="fr-FR" dirty="0"/>
              <a:t>.</a:t>
            </a:r>
            <a:endParaRPr lang="es-ES"/>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14023" r="21933"/>
          <a:stretch/>
        </p:blipFill>
        <p:spPr>
          <a:xfrm>
            <a:off x="4114800" y="2508091"/>
            <a:ext cx="4178768" cy="4349909"/>
          </a:xfrm>
          <a:prstGeom prst="rect">
            <a:avLst/>
          </a:prstGeom>
        </p:spPr>
      </p:pic>
    </p:spTree>
    <p:extLst>
      <p:ext uri="{BB962C8B-B14F-4D97-AF65-F5344CB8AC3E}">
        <p14:creationId xmlns:p14="http://schemas.microsoft.com/office/powerpoint/2010/main" val="379482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5774499" cy="584775"/>
          </a:xfrm>
          <a:prstGeom prst="rect">
            <a:avLst/>
          </a:prstGeom>
          <a:noFill/>
        </p:spPr>
        <p:txBody>
          <a:bodyPr wrap="square" rtlCol="0">
            <a:spAutoFit/>
          </a:bodyPr>
          <a:lstStyle/>
          <a:p>
            <a:pPr algn="ctr"/>
            <a:r>
              <a:rPr lang="fr-FR" sz="3200" b="1" dirty="0"/>
              <a:t>2</a:t>
            </a:r>
            <a:r>
              <a:rPr lang="fr-FR" sz="3200" b="1"/>
              <a:t>. </a:t>
            </a:r>
            <a:r>
              <a:rPr lang="es-ES" sz="3200" b="1"/>
              <a:t>Memoria a corto plazo</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en-GB"/>
              <a:t>Mira: Memoria a corto plazo explicada en dos minutos:</a:t>
            </a:r>
            <a:endParaRPr lang="en-GB" dirty="0"/>
          </a:p>
        </p:txBody>
      </p:sp>
      <p:pic>
        <p:nvPicPr>
          <p:cNvPr id="2" name="cnNx9R1At9s"/>
          <p:cNvPicPr>
            <a:picLocks noRot="1" noChangeAspect="1"/>
          </p:cNvPicPr>
          <p:nvPr>
            <a:videoFile r:link="rId1"/>
          </p:nvPr>
        </p:nvPicPr>
        <p:blipFill>
          <a:blip r:embed="rId5"/>
          <a:stretch>
            <a:fillRect/>
          </a:stretch>
        </p:blipFill>
        <p:spPr>
          <a:xfrm>
            <a:off x="2393234" y="1934207"/>
            <a:ext cx="7405527" cy="4165609"/>
          </a:xfrm>
          <a:prstGeom prst="rect">
            <a:avLst/>
          </a:prstGeom>
        </p:spPr>
      </p:pic>
      <p:sp>
        <p:nvSpPr>
          <p:cNvPr id="4" name="ZoneTexte 3"/>
          <p:cNvSpPr txBox="1"/>
          <p:nvPr/>
        </p:nvSpPr>
        <p:spPr>
          <a:xfrm>
            <a:off x="3517736" y="6220182"/>
            <a:ext cx="5156522" cy="369332"/>
          </a:xfrm>
          <a:prstGeom prst="rect">
            <a:avLst/>
          </a:prstGeom>
          <a:noFill/>
        </p:spPr>
        <p:txBody>
          <a:bodyPr wrap="square" rtlCol="0">
            <a:spAutoFit/>
          </a:bodyPr>
          <a:lstStyle/>
          <a:p>
            <a:r>
              <a:rPr lang="fr-FR" dirty="0">
                <a:hlinkClick r:id="rId6"/>
              </a:rPr>
              <a:t>https://www.youtube.com/watch?v=cnNx9R1At9s</a:t>
            </a:r>
            <a:r>
              <a:rPr lang="fr-FR" dirty="0"/>
              <a:t> </a:t>
            </a:r>
          </a:p>
        </p:txBody>
      </p:sp>
    </p:spTree>
    <p:extLst>
      <p:ext uri="{BB962C8B-B14F-4D97-AF65-F5344CB8AC3E}">
        <p14:creationId xmlns:p14="http://schemas.microsoft.com/office/powerpoint/2010/main" val="379760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75764" y="312214"/>
            <a:ext cx="5774499" cy="584775"/>
          </a:xfrm>
          <a:prstGeom prst="rect">
            <a:avLst/>
          </a:prstGeom>
          <a:noFill/>
        </p:spPr>
        <p:txBody>
          <a:bodyPr wrap="square" rtlCol="0">
            <a:spAutoFit/>
          </a:bodyPr>
          <a:lstStyle/>
          <a:p>
            <a:pPr algn="ctr"/>
            <a:r>
              <a:rPr lang="fr-FR" sz="3200" b="1" dirty="0"/>
              <a:t>3</a:t>
            </a:r>
            <a:r>
              <a:rPr lang="fr-FR" sz="3200" b="1"/>
              <a:t>. </a:t>
            </a:r>
            <a:r>
              <a:rPr lang="es-ES" sz="3200" b="1"/>
              <a:t>Memoria a largo plazo</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
        <p:nvSpPr>
          <p:cNvPr id="7" name="ZoneTexte 6"/>
          <p:cNvSpPr txBox="1"/>
          <p:nvPr/>
        </p:nvSpPr>
        <p:spPr>
          <a:xfrm>
            <a:off x="6595785" y="2293855"/>
            <a:ext cx="5139256" cy="2585323"/>
          </a:xfrm>
          <a:prstGeom prst="rect">
            <a:avLst/>
          </a:prstGeom>
          <a:noFill/>
        </p:spPr>
        <p:txBody>
          <a:bodyPr wrap="square" rtlCol="0">
            <a:spAutoFit/>
          </a:bodyPr>
          <a:lstStyle/>
          <a:p>
            <a:pPr algn="just"/>
            <a:endParaRPr lang="en-GB" dirty="0"/>
          </a:p>
          <a:p>
            <a:pPr algn="just"/>
            <a:r>
              <a:rPr lang="es-ES"/>
              <a:t>Cualquier cosa que haya ocurrido hace más de unos minutos se almacena en la memoria a largo plazo. La fuerza de la memoria varía y depende de la frecuencia con la que recordamos o utilizamos una determinada información</a:t>
            </a:r>
            <a:r>
              <a:rPr lang="en-GB"/>
              <a:t>.</a:t>
            </a:r>
            <a:endParaRPr lang="en-GB" dirty="0"/>
          </a:p>
          <a:p>
            <a:pPr algn="just"/>
            <a:endParaRPr lang="en-GB" dirty="0"/>
          </a:p>
          <a:p>
            <a:pPr algn="just"/>
            <a:r>
              <a:rPr lang="en-GB"/>
              <a:t>La memoria a largo plazo es más compleja el resto, y existen varios tipos.</a:t>
            </a:r>
            <a:endParaRPr lang="en-GB" dirty="0"/>
          </a:p>
        </p:txBody>
      </p:sp>
      <p:sp>
        <p:nvSpPr>
          <p:cNvPr id="12" name="ZoneTexte 11"/>
          <p:cNvSpPr txBox="1"/>
          <p:nvPr/>
        </p:nvSpPr>
        <p:spPr>
          <a:xfrm>
            <a:off x="2292897" y="1140014"/>
            <a:ext cx="8721524" cy="646331"/>
          </a:xfrm>
          <a:prstGeom prst="rect">
            <a:avLst/>
          </a:prstGeom>
          <a:noFill/>
        </p:spPr>
        <p:txBody>
          <a:bodyPr wrap="square" rtlCol="0">
            <a:spAutoFit/>
          </a:bodyPr>
          <a:lstStyle/>
          <a:p>
            <a:pPr algn="just"/>
            <a:r>
              <a:rPr lang="es-ES"/>
              <a:t>La memoria a largo plazo es el sistema de nuestro cerebro para almacenar, gestionar y recuperar información. Tiene una </a:t>
            </a:r>
            <a:r>
              <a:rPr lang="es-ES" b="1"/>
              <a:t>capacidad y duración ilimitadas</a:t>
            </a:r>
            <a:r>
              <a:rPr lang="en-GB"/>
              <a:t>. </a:t>
            </a:r>
            <a:endParaRPr lang="en-GB" dirty="0"/>
          </a:p>
        </p:txBody>
      </p:sp>
      <p:pic>
        <p:nvPicPr>
          <p:cNvPr id="1026" name="Picture 2" descr="Positive girl and her life memories isolated flat illustration. Fre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3039" t="6749" r="1842" b="4038"/>
          <a:stretch/>
        </p:blipFill>
        <p:spPr bwMode="auto">
          <a:xfrm>
            <a:off x="260334" y="2503333"/>
            <a:ext cx="5943696" cy="4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2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5774499" cy="584775"/>
          </a:xfrm>
          <a:prstGeom prst="rect">
            <a:avLst/>
          </a:prstGeom>
          <a:noFill/>
        </p:spPr>
        <p:txBody>
          <a:bodyPr wrap="square" rtlCol="0">
            <a:spAutoFit/>
          </a:bodyPr>
          <a:lstStyle/>
          <a:p>
            <a:pPr algn="ctr"/>
            <a:r>
              <a:rPr lang="fr-FR" sz="3200" b="1" dirty="0"/>
              <a:t>3</a:t>
            </a:r>
            <a:r>
              <a:rPr lang="fr-FR" sz="3200" b="1"/>
              <a:t>. </a:t>
            </a:r>
            <a:r>
              <a:rPr lang="es-ES" sz="3200" b="1"/>
              <a:t>Memoria a largo plazo</a:t>
            </a:r>
            <a:endParaRPr lang="fr-FR" sz="32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fr-FR" sz="1200" dirty="0"/>
              <a:t>Project number 2020-1-FR01-KA204-079823</a:t>
            </a:r>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en-GB"/>
              <a:t>Mira: Memoria a largo plazo explicada en dos minutos:</a:t>
            </a:r>
            <a:endParaRPr lang="en-GB" dirty="0"/>
          </a:p>
        </p:txBody>
      </p:sp>
      <p:pic>
        <p:nvPicPr>
          <p:cNvPr id="4" name="mfDpXj67z2I"/>
          <p:cNvPicPr>
            <a:picLocks noRot="1" noChangeAspect="1"/>
          </p:cNvPicPr>
          <p:nvPr>
            <a:videoFile r:link="rId1"/>
          </p:nvPr>
        </p:nvPicPr>
        <p:blipFill>
          <a:blip r:embed="rId5"/>
          <a:stretch>
            <a:fillRect/>
          </a:stretch>
        </p:blipFill>
        <p:spPr>
          <a:xfrm>
            <a:off x="2356410" y="1646252"/>
            <a:ext cx="7479175" cy="4207036"/>
          </a:xfrm>
          <a:prstGeom prst="rect">
            <a:avLst/>
          </a:prstGeom>
        </p:spPr>
      </p:pic>
      <p:sp>
        <p:nvSpPr>
          <p:cNvPr id="9" name="ZoneTexte 8"/>
          <p:cNvSpPr txBox="1"/>
          <p:nvPr/>
        </p:nvSpPr>
        <p:spPr>
          <a:xfrm>
            <a:off x="3584290" y="6019262"/>
            <a:ext cx="5023413" cy="369332"/>
          </a:xfrm>
          <a:prstGeom prst="rect">
            <a:avLst/>
          </a:prstGeom>
          <a:noFill/>
        </p:spPr>
        <p:txBody>
          <a:bodyPr wrap="square" rtlCol="0">
            <a:spAutoFit/>
          </a:bodyPr>
          <a:lstStyle/>
          <a:p>
            <a:r>
              <a:rPr lang="fr-FR" dirty="0">
                <a:hlinkClick r:id="rId6"/>
              </a:rPr>
              <a:t>https://www.youtube.com/watch?v=mfDpXj67z2I</a:t>
            </a:r>
            <a:r>
              <a:rPr lang="fr-FR" dirty="0"/>
              <a:t> </a:t>
            </a:r>
          </a:p>
        </p:txBody>
      </p:sp>
    </p:spTree>
    <p:extLst>
      <p:ext uri="{BB962C8B-B14F-4D97-AF65-F5344CB8AC3E}">
        <p14:creationId xmlns:p14="http://schemas.microsoft.com/office/powerpoint/2010/main" val="22217949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1462</Words>
  <Application>Microsoft Office PowerPoint</Application>
  <PresentationFormat>Panorámica</PresentationFormat>
  <Paragraphs>123</Paragraphs>
  <Slides>14</Slides>
  <Notes>1</Notes>
  <HiddenSlides>0</HiddenSlides>
  <MMClips>4</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Wingdings</vt:lpstr>
      <vt:lpstr>Thème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Bárbara Brenda Starck Carlós</cp:lastModifiedBy>
  <cp:revision>50</cp:revision>
  <dcterms:created xsi:type="dcterms:W3CDTF">2021-04-29T13:43:45Z</dcterms:created>
  <dcterms:modified xsi:type="dcterms:W3CDTF">2022-03-03T14:55:07Z</dcterms:modified>
</cp:coreProperties>
</file>