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9" r:id="rId37"/>
    <p:sldId id="291" r:id="rId38"/>
    <p:sldId id="292" r:id="rId39"/>
    <p:sldId id="293" r:id="rId40"/>
    <p:sldId id="294" r:id="rId41"/>
    <p:sldId id="295" r:id="rId42"/>
    <p:sldId id="296" r:id="rId43"/>
    <p:sldId id="297" r:id="rId44"/>
    <p:sldId id="298"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rJFcpxN0eumHl7zQRIRpkSKLL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4760A1-454C-43C4-A7EC-51FFDC2A72FB}">
  <a:tblStyle styleId="{9A4760A1-454C-43C4-A7EC-51FFDC2A72F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75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7ccff1036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07ccff1036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107ccff1036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7ccff1036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7ccff1036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107ccff1036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7ccff1036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07ccff1036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107ccff1036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7ccff1036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07ccff1036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107ccff1036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7ccff1036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7ccff1036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07ccff1036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07ccff1036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07ccff1036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107ccff1036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7ccff1036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07ccff1036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107ccff1036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07ccff1036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07ccff1036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107ccff1036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7ccff1036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7ccff1036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107ccff1036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07ccff1036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07ccff1036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107ccff1036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7ccff1036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7ccff1036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107ccff1036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07ccff1036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07ccff1036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107ccff1036_0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07ccff1036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07ccff1036_0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107ccff1036_0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07ccff1036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07ccff1036_0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07ccff1036_0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07ccff1036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07ccff1036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107ccff1036_0_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07ccff1036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07ccff1036_0_1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107ccff1036_0_1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07ccff1036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07ccff1036_0_1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107ccff1036_0_1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07ccff1036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07ccff1036_0_1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07ccff1036_0_1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07ccff1036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07ccff1036_0_1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07ccff1036_0_1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07ccff1036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07ccff1036_0_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107ccff1036_0_1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07ccff1036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07ccff1036_0_1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107ccff1036_0_1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7ccff1036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7ccff1036_0_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107ccff1036_0_1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07ccff1036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07ccff1036_0_1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107ccff1036_0_1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07ccff1036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07ccff1036_0_1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107ccff1036_0_1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07ccff1036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07ccff1036_0_1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107ccff1036_0_1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07ccff1036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07ccff1036_0_2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107ccff1036_0_2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07ccff1036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07ccff1036_0_2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107ccff1036_0_2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36</a:t>
            </a:fld>
            <a:endParaRPr/>
          </a:p>
        </p:txBody>
      </p:sp>
    </p:spTree>
    <p:extLst>
      <p:ext uri="{BB962C8B-B14F-4D97-AF65-F5344CB8AC3E}">
        <p14:creationId xmlns:p14="http://schemas.microsoft.com/office/powerpoint/2010/main" val="2661034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7ccff1036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07ccff1036_0_2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107ccff1036_0_2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07ccff1036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07ccff1036_0_2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107ccff1036_0_2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07ccff1036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07ccff1036_0_2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107ccff1036_0_2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07ccff1036_0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07ccff1036_0_2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g107ccff1036_0_2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07ccff1036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07ccff1036_0_2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g107ccff1036_0_2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07ccff1036_0_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07ccff1036_0_2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107ccff1036_0_2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07ccff1036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07ccff1036_0_2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107ccff1036_0_2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7ccff103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7ccff1036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107ccff1036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7ccff103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7ccff1036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7ccff1036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7ccff103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07ccff1036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107ccff1036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7ccff1036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07ccff1036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107ccff1036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anceculture.fr/conferences/bibliotheque-publique-dinformation/odorat-le-mysterieux-aide-memoir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s://www.cultures-sucre.com/pro-de-sante/linfluence-dun-stimulus-olfactif-lappetit-consommation-de-femmes-obes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frm.org/recherches-maladies-neurologiques/douleur/focus-douleu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monsieurpeinture.com/trompe-loeil-des-fenetres-factices/" TargetMode="External"/><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wI_E4tuA91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s://www.franceculture.fr/conferences/universite-de-strasbourg/la-perception-du-temp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rXpIcsg5Vcc"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8" Type="http://schemas.openxmlformats.org/officeDocument/2006/relationships/hyperlink" Target="https://naitreetgrandir.com/fr/etape/0_12_mois/developpement/fiche.aspx?doc=naitre-grandir-developpement-sens-vue" TargetMode="External"/><Relationship Id="rId13" Type="http://schemas.openxmlformats.org/officeDocument/2006/relationships/hyperlink" Target="https://www.ncbi.nlm.nih.gov/pmc/articles/PMC6340985/" TargetMode="External"/><Relationship Id="rId18" Type="http://schemas.openxmlformats.org/officeDocument/2006/relationships/hyperlink" Target="https://sante.lefigaro.fr/sante/symptome/hallucinations/differents-types" TargetMode="External"/><Relationship Id="rId26" Type="http://schemas.openxmlformats.org/officeDocument/2006/relationships/hyperlink" Target="https://www.medisite.fr/les-troubles-de-la-vue-10-conseils-pour-ameliorer-sa-vue.168029.146449.html?page=6" TargetMode="External"/><Relationship Id="rId3" Type="http://schemas.openxmlformats.org/officeDocument/2006/relationships/hyperlink" Target="https://www.scienceshumaines.com/la-perception-une-lecture-du-monde_fr_21020.html" TargetMode="External"/><Relationship Id="rId21" Type="http://schemas.openxmlformats.org/officeDocument/2006/relationships/hyperlink" Target="http://www.tekamat.com/les-illusions-2/" TargetMode="External"/><Relationship Id="rId7" Type="http://schemas.openxmlformats.org/officeDocument/2006/relationships/hyperlink" Target="https://www.planetesante.ch/Magazine/Sante-au-quotidien/Troubles-de-l-odorat/Sans-odeur-pas-de-gout" TargetMode="External"/><Relationship Id="rId12" Type="http://schemas.openxmlformats.org/officeDocument/2006/relationships/hyperlink" Target="https://www.science-et-vie.com/archives/pourquoi-le-temps-passe-de-plus-en-plus-vite-29342" TargetMode="External"/><Relationship Id="rId17" Type="http://schemas.openxmlformats.org/officeDocument/2006/relationships/hyperlink" Target="https://www.news-medical.net/health/Hallucination-Types-(French).aspx" TargetMode="External"/><Relationship Id="rId25" Type="http://schemas.openxmlformats.org/officeDocument/2006/relationships/hyperlink" Target="https://www.franceinter.fr/culture/comment-affiner-notre-odorat-conseils-d-une-specialiste-parfumeuse-chez-cartier" TargetMode="External"/><Relationship Id="rId2" Type="http://schemas.openxmlformats.org/officeDocument/2006/relationships/notesSlide" Target="../notesSlides/notesSlide43.xml"/><Relationship Id="rId16" Type="http://schemas.openxmlformats.org/officeDocument/2006/relationships/hyperlink" Target="https://www.frm.org/recherches-maladies-neurologiques/douleur/focus-douleur" TargetMode="External"/><Relationship Id="rId20" Type="http://schemas.openxmlformats.org/officeDocument/2006/relationships/hyperlink" Target="https://www.linflux.com/sante/notre-cerveau-trompe-par-les-illusions/" TargetMode="External"/><Relationship Id="rId29" Type="http://schemas.openxmlformats.org/officeDocument/2006/relationships/hyperlink" Target="https://www.alimentarium.org/fr/savoir/les-sens-le-go%C3%BBt" TargetMode="External"/><Relationship Id="rId1" Type="http://schemas.openxmlformats.org/officeDocument/2006/relationships/slideLayout" Target="../slideLayouts/slideLayout2.xml"/><Relationship Id="rId6" Type="http://schemas.openxmlformats.org/officeDocument/2006/relationships/hyperlink" Target="https://comprendrelautisme.com/le-fonctionnement/la-perception-sensorielle/" TargetMode="External"/><Relationship Id="rId11" Type="http://schemas.openxmlformats.org/officeDocument/2006/relationships/hyperlink" Target="https://www.cerveauetpsycho.fr/sd/neurobiologie/dossier-perception-du-temps-et-illusions-temporelles-2382.php" TargetMode="External"/><Relationship Id="rId24" Type="http://schemas.openxmlformats.org/officeDocument/2006/relationships/hyperlink" Target="https://www.audio2000.fr/des-exercices-pour-ameliorer-votre-ouie" TargetMode="External"/><Relationship Id="rId5" Type="http://schemas.openxmlformats.org/officeDocument/2006/relationships/hyperlink" Target="https://plus.lapresse.ca/screens/a9e290ac-3532-42e6-b6ff-872340309ac6__7C___0.html" TargetMode="External"/><Relationship Id="rId15" Type="http://schemas.openxmlformats.org/officeDocument/2006/relationships/hyperlink" Target="https://www.pourlascience.fr/sd/imagerie/la-perception-subliminale-4253.php" TargetMode="External"/><Relationship Id="rId23" Type="http://schemas.openxmlformats.org/officeDocument/2006/relationships/hyperlink" Target="https://www.auditionsante.fr/blog/audition-et-perte-auditive/la-capacite-auditive-humaine-etude-comparative/" TargetMode="External"/><Relationship Id="rId28" Type="http://schemas.openxmlformats.org/officeDocument/2006/relationships/hyperlink" Target="https://parlonssciences.ca/ressources-pedagogiques/documents-dinformation/la-vision-humaine" TargetMode="External"/><Relationship Id="rId10" Type="http://schemas.openxmlformats.org/officeDocument/2006/relationships/hyperlink" Target="https://www.reussir.fr/vigne/la-degustation-olfactive-est-elle-une-supercherie" TargetMode="External"/><Relationship Id="rId19" Type="http://schemas.openxmlformats.org/officeDocument/2006/relationships/hyperlink" Target="https://sante.journaldesfemmes.fr/fiches-maladies/2584527-hallucination-definition-cause-type-traitement/" TargetMode="External"/><Relationship Id="rId31" Type="http://schemas.openxmlformats.org/officeDocument/2006/relationships/hyperlink" Target="https://neurogymtonik.com/les-bienfaits-du-toucher-et-comment-le-stimuler/" TargetMode="External"/><Relationship Id="rId4" Type="http://schemas.openxmlformats.org/officeDocument/2006/relationships/hyperlink" Target="https://synapses-lamap.org/2020/05/15/perception/" TargetMode="External"/><Relationship Id="rId9" Type="http://schemas.openxmlformats.org/officeDocument/2006/relationships/hyperlink" Target="https://www.futura-sciences.com/sante/definitions/corps-humain-odorat-14735/" TargetMode="External"/><Relationship Id="rId14" Type="http://schemas.openxmlformats.org/officeDocument/2006/relationships/hyperlink" Target="https://www.cultures-sucre.com/pro-de-sante/linfluence-dun-stimulus-olfactif-lappetit-consommation-de-femmes-obeses/" TargetMode="External"/><Relationship Id="rId22" Type="http://schemas.openxmlformats.org/officeDocument/2006/relationships/hyperlink" Target="http://www.parclaservision.fr/illusion-optique/" TargetMode="External"/><Relationship Id="rId27" Type="http://schemas.openxmlformats.org/officeDocument/2006/relationships/hyperlink" Target="https://www.femininbio.com/sante/conseils-et-astuces/perte-du-gout-comment-stimuler-ses-papilles-61666" TargetMode="External"/><Relationship Id="rId30" Type="http://schemas.openxmlformats.org/officeDocument/2006/relationships/hyperlink" Target="https://www.francebleu.fr/emissions/prend-soin-de-nous-en-poitou/poitou/pourquoi-le-toucher-est-il-si-important-pour-nous-les-humains"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hyperlink" Target="mailto:disk-project@googlegroups.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diskproject.eu/"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50224" y="3662630"/>
            <a:ext cx="6138000"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rgbClr val="00B84F"/>
                </a:solidFill>
                <a:latin typeface="Calibri"/>
                <a:ea typeface="Calibri"/>
                <a:cs typeface="Calibri"/>
                <a:sym typeface="Calibri"/>
              </a:rPr>
              <a:t>Habilidades digitales para una Europa que envejece</a:t>
            </a:r>
            <a:br>
              <a:rPr lang="fr-FR" sz="2800" b="1" i="0" u="none" strike="noStrike" cap="none">
                <a:solidFill>
                  <a:srgbClr val="00B84F"/>
                </a:solidFill>
                <a:latin typeface="Calibri"/>
                <a:ea typeface="Calibri"/>
                <a:cs typeface="Calibri"/>
                <a:sym typeface="Calibri"/>
              </a:rPr>
            </a:br>
            <a:endParaRPr sz="2800" b="1" i="0" u="none" strike="noStrike" cap="none">
              <a:solidFill>
                <a:srgbClr val="00B8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Calibri"/>
                <a:ea typeface="Calibri"/>
                <a:cs typeface="Calibri"/>
                <a:sym typeface="Calibri"/>
              </a:rPr>
              <a:t>Los estímulos cognitivos</a:t>
            </a:r>
            <a:endParaRPr sz="2000" b="0" i="0" u="none" strike="noStrike" cap="non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3">
            <a:alphaModFix/>
          </a:blip>
          <a:srcRect l="26347" t="4802" r="-1"/>
          <a:stretch/>
        </p:blipFill>
        <p:spPr>
          <a:xfrm>
            <a:off x="8999220" y="5978128"/>
            <a:ext cx="3017520" cy="853440"/>
          </a:xfrm>
          <a:prstGeom prst="rect">
            <a:avLst/>
          </a:prstGeom>
          <a:noFill/>
          <a:ln>
            <a:noFill/>
          </a:ln>
        </p:spPr>
      </p:pic>
      <p:sp>
        <p:nvSpPr>
          <p:cNvPr id="91" name="Google Shape;91;p1"/>
          <p:cNvSpPr txBox="1"/>
          <p:nvPr/>
        </p:nvSpPr>
        <p:spPr>
          <a:xfrm>
            <a:off x="485024" y="6220182"/>
            <a:ext cx="47118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Project number 2020-1-FR01-KA204-079823</a:t>
            </a:r>
            <a:endParaRPr sz="1800" b="0" i="0" u="none" strike="noStrike" cap="none">
              <a:solidFill>
                <a:schemeClr val="dk1"/>
              </a:solidFill>
              <a:latin typeface="Calibri"/>
              <a:ea typeface="Calibri"/>
              <a:cs typeface="Calibri"/>
              <a:sym typeface="Calibri"/>
            </a:endParaRPr>
          </a:p>
        </p:txBody>
      </p:sp>
      <p:pic>
        <p:nvPicPr>
          <p:cNvPr id="92" name="Google Shape;92;p1" descr="Overhead view of senior man working on laptop Free Photo"/>
          <p:cNvPicPr preferRelativeResize="0"/>
          <p:nvPr/>
        </p:nvPicPr>
        <p:blipFill rotWithShape="1">
          <a:blip r:embed="rId4">
            <a:alphaModFix/>
          </a:blip>
          <a:srcRect l="12991" t="-10929" r="13216" b="154"/>
          <a:stretch/>
        </p:blipFill>
        <p:spPr>
          <a:xfrm>
            <a:off x="5798819" y="-649144"/>
            <a:ext cx="6400801" cy="6400801"/>
          </a:xfrm>
          <a:prstGeom prst="teardrop">
            <a:avLst>
              <a:gd name="adj" fmla="val 100000"/>
            </a:avLst>
          </a:prstGeom>
          <a:noFill/>
          <a:ln>
            <a:noFill/>
          </a:ln>
        </p:spPr>
      </p:pic>
      <p:pic>
        <p:nvPicPr>
          <p:cNvPr id="93" name="Google Shape;93;p1"/>
          <p:cNvPicPr preferRelativeResize="0"/>
          <p:nvPr/>
        </p:nvPicPr>
        <p:blipFill>
          <a:blip r:embed="rId5">
            <a:alphaModFix/>
          </a:blip>
          <a:stretch>
            <a:fillRect/>
          </a:stretch>
        </p:blipFill>
        <p:spPr>
          <a:xfrm>
            <a:off x="1510013" y="328750"/>
            <a:ext cx="3017525" cy="301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07ccff1036_0_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just" rtl="0">
              <a:lnSpc>
                <a:spcPct val="115000"/>
              </a:lnSpc>
              <a:spcBef>
                <a:spcPts val="0"/>
              </a:spcBef>
              <a:spcAft>
                <a:spcPts val="1000"/>
              </a:spcAft>
              <a:buNone/>
            </a:pPr>
            <a:r>
              <a:rPr lang="fr-FR" sz="1800" b="1">
                <a:solidFill>
                  <a:srgbClr val="00B050"/>
                </a:solidFill>
                <a:latin typeface="Calibri"/>
                <a:ea typeface="Calibri"/>
                <a:cs typeface="Calibri"/>
                <a:sym typeface="Calibri"/>
              </a:rPr>
              <a:t>¿Qué es?</a:t>
            </a:r>
            <a:endParaRPr sz="5400"/>
          </a:p>
        </p:txBody>
      </p:sp>
      <p:sp>
        <p:nvSpPr>
          <p:cNvPr id="164" name="Google Shape;164;g107ccff1036_0_32"/>
          <p:cNvSpPr txBox="1">
            <a:spLocks noGrp="1"/>
          </p:cNvSpPr>
          <p:nvPr>
            <p:ph type="body" idx="1"/>
          </p:nvPr>
        </p:nvSpPr>
        <p:spPr>
          <a:xfrm>
            <a:off x="838200" y="1690825"/>
            <a:ext cx="10515600" cy="4351200"/>
          </a:xfrm>
          <a:prstGeom prst="rect">
            <a:avLst/>
          </a:prstGeom>
        </p:spPr>
        <p:txBody>
          <a:bodyPr spcFirstLastPara="1" wrap="square" lIns="91425" tIns="45700" rIns="91425" bIns="45700" anchor="t" anchorCtr="0">
            <a:normAutofit/>
          </a:bodyPr>
          <a:lstStyle/>
          <a:p>
            <a:pPr marL="0" lvl="0" indent="0" algn="just" rtl="0">
              <a:lnSpc>
                <a:spcPct val="115000"/>
              </a:lnSpc>
              <a:spcBef>
                <a:spcPts val="0"/>
              </a:spcBef>
              <a:spcAft>
                <a:spcPts val="1000"/>
              </a:spcAft>
              <a:buClr>
                <a:schemeClr val="dk1"/>
              </a:buClr>
              <a:buSzPts val="1100"/>
              <a:buFont typeface="Arial"/>
              <a:buNone/>
            </a:pPr>
            <a:r>
              <a:rPr lang="es-ES" sz="1800">
                <a:effectLst/>
                <a:latin typeface="Calibri" panose="020F0502020204030204" pitchFamily="34" charset="0"/>
                <a:ea typeface="Calibri" panose="020F0502020204030204" pitchFamily="34" charset="0"/>
              </a:rPr>
              <a:t>El oído humano tiene la extraordinaria capacidad de desentrañar las ondas sonoras del habla y </a:t>
            </a:r>
            <a:r>
              <a:rPr lang="es-ES" sz="1800" b="1">
                <a:effectLst/>
                <a:latin typeface="Calibri" panose="020F0502020204030204" pitchFamily="34" charset="0"/>
                <a:ea typeface="Calibri" panose="020F0502020204030204" pitchFamily="34" charset="0"/>
              </a:rPr>
              <a:t>dar sentido a la expresión de las señales acústicas</a:t>
            </a:r>
            <a:r>
              <a:rPr lang="es-ES" sz="1800">
                <a:effectLst/>
                <a:latin typeface="Calibri" panose="020F0502020204030204" pitchFamily="34" charset="0"/>
                <a:ea typeface="Calibri" panose="020F0502020204030204" pitchFamily="34" charset="0"/>
              </a:rPr>
              <a:t>. Las vibraciones sonoras que llegan a la parte externa del oído son conducidas a través del canal auditivo hasta el tímpano. El tímpano amplifica las vibraciones que se transmiten al oído interno. Una onda mecánica se propaga y transforma la señal sonora en una señal eléctrica: se crea un mensaje nervioso que será transportado al cerebro por el nervio auditivo</a:t>
            </a:r>
            <a:endParaRPr/>
          </a:p>
        </p:txBody>
      </p:sp>
      <p:pic>
        <p:nvPicPr>
          <p:cNvPr id="165" name="Google Shape;165;g107ccff1036_0_32"/>
          <p:cNvPicPr preferRelativeResize="0"/>
          <p:nvPr/>
        </p:nvPicPr>
        <p:blipFill>
          <a:blip r:embed="rId3">
            <a:alphaModFix/>
          </a:blip>
          <a:stretch>
            <a:fillRect/>
          </a:stretch>
        </p:blipFill>
        <p:spPr>
          <a:xfrm>
            <a:off x="8087541" y="3325210"/>
            <a:ext cx="3019425" cy="2867025"/>
          </a:xfrm>
          <a:prstGeom prst="rect">
            <a:avLst/>
          </a:prstGeom>
          <a:noFill/>
          <a:ln>
            <a:noFill/>
          </a:ln>
        </p:spPr>
      </p:pic>
      <p:sp>
        <p:nvSpPr>
          <p:cNvPr id="166" name="Google Shape;166;g107ccff1036_0_32"/>
          <p:cNvSpPr txBox="1"/>
          <p:nvPr/>
        </p:nvSpPr>
        <p:spPr>
          <a:xfrm>
            <a:off x="8152855" y="6192235"/>
            <a:ext cx="3000000" cy="43675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None/>
            </a:pPr>
            <a:r>
              <a:rPr lang="fr-FR" sz="700" i="1">
                <a:solidFill>
                  <a:schemeClr val="dk1"/>
                </a:solidFill>
                <a:latin typeface="Calibri"/>
                <a:ea typeface="Calibri"/>
                <a:cs typeface="Calibri"/>
                <a:sym typeface="Calibri"/>
              </a:rPr>
              <a:t>Fuente: auditionsante.fr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07ccff1036_0_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just" rtl="0">
              <a:lnSpc>
                <a:spcPct val="115000"/>
              </a:lnSpc>
              <a:spcBef>
                <a:spcPts val="0"/>
              </a:spcBef>
              <a:spcAft>
                <a:spcPts val="1000"/>
              </a:spcAft>
              <a:buNone/>
            </a:pPr>
            <a:r>
              <a:rPr lang="fr-FR" sz="1800" b="1">
                <a:solidFill>
                  <a:srgbClr val="00B050"/>
                </a:solidFill>
                <a:latin typeface="Calibri"/>
                <a:ea typeface="Calibri"/>
                <a:cs typeface="Calibri"/>
                <a:sym typeface="Calibri"/>
              </a:rPr>
              <a:t>Ejemplo</a:t>
            </a:r>
            <a:endParaRPr sz="5400"/>
          </a:p>
        </p:txBody>
      </p:sp>
      <p:sp>
        <p:nvSpPr>
          <p:cNvPr id="173" name="Google Shape;173;g107ccff1036_0_42"/>
          <p:cNvSpPr txBox="1">
            <a:spLocks noGrp="1"/>
          </p:cNvSpPr>
          <p:nvPr>
            <p:ph type="body" idx="1"/>
          </p:nvPr>
        </p:nvSpPr>
        <p:spPr>
          <a:xfrm>
            <a:off x="754224" y="1321771"/>
            <a:ext cx="10515600" cy="4351200"/>
          </a:xfrm>
          <a:prstGeom prst="rect">
            <a:avLst/>
          </a:prstGeom>
        </p:spPr>
        <p:txBody>
          <a:bodyPr spcFirstLastPara="1" wrap="square" lIns="91425" tIns="45700" rIns="91425" bIns="45700" anchor="t" anchorCtr="0">
            <a:normAutofit/>
          </a:bodyPr>
          <a:lstStyle/>
          <a:p>
            <a:pPr marL="455930" indent="0" algn="just">
              <a:lnSpc>
                <a:spcPct val="115000"/>
              </a:lnSpc>
              <a:spcAft>
                <a:spcPts val="1000"/>
              </a:spcAft>
              <a:buNone/>
            </a:pPr>
            <a:r>
              <a:rPr lang="es-ES" sz="1800">
                <a:effectLst/>
                <a:latin typeface="Calibri" panose="020F0502020204030204" pitchFamily="34" charset="0"/>
                <a:ea typeface="Calibri" panose="020F0502020204030204" pitchFamily="34" charset="0"/>
              </a:rPr>
              <a:t>El rango de nuestra audición, entre 20 y 20.000 hercios, es tan amplio que podemos distinguir unos 400.000 sonidos. Pero hay, por supuesto, muchas más frecuencias que incluso los seres humanos con una audición perfecta simplemente no pueden oír, porque están por debajo de nuestro umbral de audición. Por ejemplo, el oído humano no puede procesas ondas ultrasónicas.</a:t>
            </a:r>
          </a:p>
          <a:p>
            <a:pPr marL="455930" indent="0" algn="just">
              <a:lnSpc>
                <a:spcPct val="115000"/>
              </a:lnSpc>
              <a:spcAft>
                <a:spcPts val="1000"/>
              </a:spcAft>
              <a:buNone/>
            </a:pPr>
            <a:r>
              <a:rPr lang="es-ES" sz="1800">
                <a:effectLst/>
                <a:latin typeface="Calibri" panose="020F0502020204030204" pitchFamily="34" charset="0"/>
                <a:ea typeface="Calibri" panose="020F0502020204030204" pitchFamily="34" charset="0"/>
              </a:rPr>
              <a:t>En el caso de la pérdida de audición relacionada con la edad, las pequeñas células ciliadas del oído interno mueren, por lo que al principio son principalmente las frecuencias altas las que dejan de percibirse. Si la persona no lleva un audífono en una fase temprana, la capacidad auditiva sigue disminuyendo hasta que el cerebro desaprende a clasificar los sonidos correctamente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07ccff1036_0_4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just" rtl="0">
              <a:lnSpc>
                <a:spcPct val="115000"/>
              </a:lnSpc>
              <a:spcBef>
                <a:spcPts val="0"/>
              </a:spcBef>
              <a:spcAft>
                <a:spcPts val="1000"/>
              </a:spcAft>
              <a:buNone/>
            </a:pPr>
            <a:r>
              <a:rPr lang="fr-FR" sz="1800" b="1">
                <a:solidFill>
                  <a:srgbClr val="00B050"/>
                </a:solidFill>
                <a:latin typeface="Calibri"/>
                <a:ea typeface="Calibri"/>
                <a:cs typeface="Calibri"/>
                <a:sym typeface="Calibri"/>
              </a:rPr>
              <a:t>¿Cómo entrenar tu percepción mediante estímulos auditivos?</a:t>
            </a:r>
            <a:endParaRPr sz="5400"/>
          </a:p>
        </p:txBody>
      </p:sp>
      <p:sp>
        <p:nvSpPr>
          <p:cNvPr id="180" name="Google Shape;180;g107ccff1036_0_48"/>
          <p:cNvSpPr txBox="1">
            <a:spLocks noGrp="1"/>
          </p:cNvSpPr>
          <p:nvPr>
            <p:ph type="body" idx="1"/>
          </p:nvPr>
        </p:nvSpPr>
        <p:spPr>
          <a:xfrm>
            <a:off x="610377" y="1614196"/>
            <a:ext cx="10971245" cy="4739911"/>
          </a:xfrm>
          <a:prstGeom prst="rect">
            <a:avLst/>
          </a:prstGeom>
        </p:spPr>
        <p:txBody>
          <a:bodyPr spcFirstLastPara="1" wrap="square" lIns="91425" tIns="45700" rIns="91425" bIns="45700" anchor="t" anchorCtr="0">
            <a:normAutofit fontScale="92500" lnSpcReduction="10000"/>
          </a:bodyPr>
          <a:lstStyle/>
          <a:p>
            <a:pPr marL="455930" indent="0">
              <a:lnSpc>
                <a:spcPct val="115000"/>
              </a:lnSpc>
              <a:spcAft>
                <a:spcPts val="1000"/>
              </a:spcAft>
              <a:buNone/>
            </a:pPr>
            <a:r>
              <a:rPr lang="es-ES" sz="1600" b="1">
                <a:effectLst/>
                <a:latin typeface="Calibri" panose="020F0502020204030204" pitchFamily="34" charset="0"/>
                <a:ea typeface="Calibri" panose="020F0502020204030204" pitchFamily="34" charset="0"/>
              </a:rPr>
              <a:t>¡Aprende nuevos idiomas!</a:t>
            </a:r>
          </a:p>
          <a:p>
            <a:pPr marL="455930" indent="0">
              <a:lnSpc>
                <a:spcPct val="115000"/>
              </a:lnSpc>
              <a:spcAft>
                <a:spcPts val="1000"/>
              </a:spcAft>
              <a:buNone/>
            </a:pPr>
            <a:r>
              <a:rPr lang="es-ES" sz="1600">
                <a:effectLst/>
                <a:latin typeface="Calibri" panose="020F0502020204030204" pitchFamily="34" charset="0"/>
                <a:ea typeface="Calibri" panose="020F0502020204030204" pitchFamily="34" charset="0"/>
              </a:rPr>
              <a:t>Escuchas nuevos sonidos y entonaciones es una buena forma de ejercitar tu oído y darle una oportunidad extra de mantenerse joven. </a:t>
            </a:r>
          </a:p>
          <a:p>
            <a:pPr marL="455930" indent="0">
              <a:lnSpc>
                <a:spcPct val="115000"/>
              </a:lnSpc>
              <a:spcAft>
                <a:spcPts val="1000"/>
              </a:spcAft>
              <a:buNone/>
            </a:pPr>
            <a:r>
              <a:rPr lang="es-ES" sz="1600" b="1">
                <a:effectLst/>
                <a:latin typeface="Calibri" panose="020F0502020204030204" pitchFamily="34" charset="0"/>
                <a:ea typeface="Calibri" panose="020F0502020204030204" pitchFamily="34" charset="0"/>
              </a:rPr>
              <a:t>Medita en la naturaleza</a:t>
            </a:r>
          </a:p>
          <a:p>
            <a:pPr marL="455930" indent="0">
              <a:lnSpc>
                <a:spcPct val="115000"/>
              </a:lnSpc>
              <a:spcAft>
                <a:spcPts val="1000"/>
              </a:spcAft>
              <a:buNone/>
            </a:pPr>
            <a:r>
              <a:rPr lang="es-ES" sz="1600">
                <a:effectLst/>
                <a:latin typeface="Calibri" panose="020F0502020204030204" pitchFamily="34" charset="0"/>
                <a:ea typeface="Calibri" panose="020F0502020204030204" pitchFamily="34" charset="0"/>
              </a:rPr>
              <a:t>Un parque, un jardín, la orilla del mar... son entornos ideales para la meditación porque estás rodeado de diferentes sonidos. Inspira y espira profundamente para que el flujo de oxígenos a través de tu cuerpo aumente, mejorando así tu circulación sanguínea. Concéntrate en un sonido específico e intenta identificar su procedencia.</a:t>
            </a:r>
          </a:p>
          <a:p>
            <a:pPr marL="455930" indent="0">
              <a:lnSpc>
                <a:spcPct val="115000"/>
              </a:lnSpc>
              <a:spcAft>
                <a:spcPts val="1000"/>
              </a:spcAft>
              <a:buNone/>
            </a:pPr>
            <a:r>
              <a:rPr lang="es-ES" sz="1600" b="1">
                <a:effectLst/>
                <a:latin typeface="Calibri" panose="020F0502020204030204" pitchFamily="34" charset="0"/>
                <a:ea typeface="Calibri" panose="020F0502020204030204" pitchFamily="34" charset="0"/>
              </a:rPr>
              <a:t>Practica yoga</a:t>
            </a:r>
            <a:endParaRPr lang="es-ES" sz="1600" b="1">
              <a:latin typeface="Calibri" panose="020F0502020204030204" pitchFamily="34" charset="0"/>
              <a:ea typeface="Calibri" panose="020F0502020204030204" pitchFamily="34" charset="0"/>
            </a:endParaRPr>
          </a:p>
          <a:p>
            <a:pPr marL="455930" indent="0">
              <a:lnSpc>
                <a:spcPct val="115000"/>
              </a:lnSpc>
              <a:spcAft>
                <a:spcPts val="1000"/>
              </a:spcAft>
              <a:buNone/>
            </a:pPr>
            <a:r>
              <a:rPr lang="es-ES" sz="1600">
                <a:effectLst/>
                <a:latin typeface="Calibri" panose="020F0502020204030204" pitchFamily="34" charset="0"/>
                <a:ea typeface="Calibri" panose="020F0502020204030204" pitchFamily="34" charset="0"/>
              </a:rPr>
              <a:t>Conocido por sus numerosos beneficios para la salud, el yoga incluye asana (o posturas) para mejorar el flujo de la sangre al cerebro. Es aconsejable practicar yoda solo con un profesor que pueda adaptar los ejercicios a tu salud, minimizando el riesgo de lesión. Igual que la meditación y el yoga, la actividad física contribuye a una buena circulación de la sangre, que beneficia no solo a la audición sino también a la actividad cerebral. Utiliza cascos en lugar de auriculares si haces ejercicio con música y mantén el volumen lo más bajo posible.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07ccff1036_0_5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just" rtl="0">
              <a:lnSpc>
                <a:spcPct val="115000"/>
              </a:lnSpc>
              <a:spcBef>
                <a:spcPts val="0"/>
              </a:spcBef>
              <a:spcAft>
                <a:spcPts val="1000"/>
              </a:spcAft>
              <a:buNone/>
            </a:pPr>
            <a:r>
              <a:rPr lang="es-ES" sz="1800" b="1">
                <a:solidFill>
                  <a:srgbClr val="00B050"/>
                </a:solidFill>
                <a:effectLst/>
                <a:latin typeface="Calibri" panose="020F0502020204030204" pitchFamily="34" charset="0"/>
                <a:ea typeface="Calibri" panose="020F0502020204030204" pitchFamily="34" charset="0"/>
              </a:rPr>
              <a:t>¿Sabías que? Por qué eres diferente cuando tienes autismo</a:t>
            </a:r>
            <a:endParaRPr/>
          </a:p>
        </p:txBody>
      </p:sp>
      <p:sp>
        <p:nvSpPr>
          <p:cNvPr id="187" name="Google Shape;187;g107ccff1036_0_54"/>
          <p:cNvSpPr txBox="1">
            <a:spLocks noGrp="1"/>
          </p:cNvSpPr>
          <p:nvPr>
            <p:ph type="body" idx="1"/>
          </p:nvPr>
        </p:nvSpPr>
        <p:spPr>
          <a:xfrm>
            <a:off x="838200" y="1415078"/>
            <a:ext cx="10515600" cy="4351200"/>
          </a:xfrm>
          <a:prstGeom prst="rect">
            <a:avLst/>
          </a:prstGeom>
        </p:spPr>
        <p:txBody>
          <a:bodyPr spcFirstLastPara="1" wrap="square" lIns="91425" tIns="45700" rIns="91425" bIns="45700" anchor="t" anchorCtr="0">
            <a:normAutofit/>
          </a:bodyPr>
          <a:lstStyle/>
          <a:p>
            <a:pPr marL="0" lvl="0" indent="0" algn="just" rtl="0">
              <a:lnSpc>
                <a:spcPct val="115000"/>
              </a:lnSpc>
              <a:spcBef>
                <a:spcPts val="0"/>
              </a:spcBef>
              <a:spcAft>
                <a:spcPts val="1000"/>
              </a:spcAft>
              <a:buClr>
                <a:schemeClr val="dk1"/>
              </a:buClr>
              <a:buSzPts val="1100"/>
              <a:buFont typeface="Arial"/>
              <a:buNone/>
            </a:pPr>
            <a:r>
              <a:rPr lang="es-ES" sz="1800">
                <a:effectLst/>
                <a:latin typeface="Calibri" panose="020F0502020204030204" pitchFamily="34" charset="0"/>
                <a:ea typeface="Calibri" panose="020F0502020204030204" pitchFamily="34" charset="0"/>
              </a:rPr>
              <a:t>Las personas con autismo viven en el mismo mundo material que las personas sin autismo, pero suelen tener percepciones sensoriales diferentes en muchos niveles. </a:t>
            </a:r>
            <a:r>
              <a:rPr lang="es-ES" sz="1800" b="1">
                <a:effectLst/>
                <a:latin typeface="Calibri" panose="020F0502020204030204" pitchFamily="34" charset="0"/>
                <a:ea typeface="Calibri" panose="020F0502020204030204" pitchFamily="34" charset="0"/>
              </a:rPr>
              <a:t>Las personas con autismo tienen dificultades o son incapaces de seleccionar la información sensorial relevante de la menos relevante.</a:t>
            </a:r>
            <a:r>
              <a:rPr lang="es-ES" sz="1800">
                <a:effectLst/>
                <a:latin typeface="Calibri" panose="020F0502020204030204" pitchFamily="34" charset="0"/>
                <a:ea typeface="Calibri" panose="020F0502020204030204" pitchFamily="34" charset="0"/>
              </a:rPr>
              <a:t> Las personas con autismo perciben todos los estímulos en su entorno sin filtrar y sin seleccionar. Para las personas con autismo, los “ruidos de fondo” como el viento, las conversaciones lejanas y los sonidos de los electrodomésticos en funcionamiento se perciben con la misma intensidad que la voz de la persona con la que están hablando. Esta particular percepción sensorial del mundo tiene sus ventajas, como estar muy atento a los detalles y a la precisión de la información, pero también puede tener desventajas, ya que el cerebro no puede analizar toda la información a la vez, y esto lleva a una </a:t>
            </a:r>
            <a:r>
              <a:rPr lang="es-ES" sz="1800" b="1">
                <a:effectLst/>
                <a:latin typeface="Calibri" panose="020F0502020204030204" pitchFamily="34" charset="0"/>
                <a:ea typeface="Calibri" panose="020F0502020204030204" pitchFamily="34" charset="0"/>
              </a:rPr>
              <a:t>sobrecarga sensorial</a:t>
            </a:r>
            <a:endParaRPr/>
          </a:p>
        </p:txBody>
      </p:sp>
      <p:pic>
        <p:nvPicPr>
          <p:cNvPr id="188" name="Google Shape;188;g107ccff1036_0_54" descr="Photos gratuites de à l'intérieur, à table, adulte"/>
          <p:cNvPicPr preferRelativeResize="0"/>
          <p:nvPr/>
        </p:nvPicPr>
        <p:blipFill>
          <a:blip r:embed="rId3">
            <a:alphaModFix/>
          </a:blip>
          <a:stretch>
            <a:fillRect/>
          </a:stretch>
        </p:blipFill>
        <p:spPr>
          <a:xfrm>
            <a:off x="8714158" y="4159250"/>
            <a:ext cx="1552575" cy="2333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07ccff1036_0_6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lnSpc>
                <a:spcPct val="100000"/>
              </a:lnSpc>
              <a:spcBef>
                <a:spcPts val="1200"/>
              </a:spcBef>
              <a:spcAft>
                <a:spcPts val="1200"/>
              </a:spcAft>
              <a:buNone/>
            </a:pPr>
            <a:r>
              <a:rPr lang="fr-FR" sz="3000" b="1">
                <a:solidFill>
                  <a:srgbClr val="00B050"/>
                </a:solidFill>
              </a:rPr>
              <a:t>3. ESTÍMULOS PERCIBIDOS POR EL OLFATO</a:t>
            </a:r>
            <a:endParaRPr sz="5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07ccff1036_0_6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just" rtl="0">
              <a:lnSpc>
                <a:spcPct val="115000"/>
              </a:lnSpc>
              <a:spcBef>
                <a:spcPts val="0"/>
              </a:spcBef>
              <a:spcAft>
                <a:spcPts val="1000"/>
              </a:spcAft>
              <a:buNone/>
            </a:pPr>
            <a:r>
              <a:rPr lang="fr-FR" sz="1800" b="1">
                <a:solidFill>
                  <a:srgbClr val="00B050"/>
                </a:solidFill>
                <a:latin typeface="Calibri"/>
                <a:ea typeface="Calibri"/>
                <a:cs typeface="Calibri"/>
                <a:sym typeface="Calibri"/>
              </a:rPr>
              <a:t>¿Qué es?</a:t>
            </a:r>
            <a:endParaRPr sz="5400"/>
          </a:p>
        </p:txBody>
      </p:sp>
      <p:sp>
        <p:nvSpPr>
          <p:cNvPr id="202" name="Google Shape;202;g107ccff1036_0_6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1000"/>
              </a:spcAft>
              <a:buClr>
                <a:schemeClr val="dk1"/>
              </a:buClr>
              <a:buSzPts val="1100"/>
              <a:buFont typeface="Arial"/>
              <a:buNone/>
            </a:pPr>
            <a:r>
              <a:rPr lang="es-ES" sz="1800">
                <a:effectLst/>
                <a:latin typeface="Calibri" panose="020F0502020204030204" pitchFamily="34" charset="0"/>
                <a:ea typeface="Calibri" panose="020F0502020204030204" pitchFamily="34" charset="0"/>
              </a:rPr>
              <a:t>El sentido del olfato se basa en los quimiorreceptores de la nariz que detectan las sustancias químicas volátiles del aire. El olor también desempeña un papel importante en el comportamiento alimentario. Un olor es una percepción que resulta de la activación del sistema olfativo por una o más sustancias químicas olorosas.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07ccff1036_0_74"/>
          <p:cNvSpPr txBox="1">
            <a:spLocks noGrp="1"/>
          </p:cNvSpPr>
          <p:nvPr>
            <p:ph type="title"/>
          </p:nvPr>
        </p:nvSpPr>
        <p:spPr>
          <a:xfrm>
            <a:off x="483637" y="365125"/>
            <a:ext cx="10515600" cy="1325700"/>
          </a:xfrm>
          <a:prstGeom prst="rect">
            <a:avLst/>
          </a:prstGeom>
        </p:spPr>
        <p:txBody>
          <a:bodyPr spcFirstLastPara="1" wrap="square" lIns="91425" tIns="45700" rIns="91425" bIns="45700" anchor="ctr" anchorCtr="0">
            <a:normAutofit/>
          </a:bodyPr>
          <a:lstStyle/>
          <a:p>
            <a:pPr marL="457200" lvl="1" algn="just">
              <a:lnSpc>
                <a:spcPct val="115000"/>
              </a:lnSpc>
              <a:spcAft>
                <a:spcPts val="1000"/>
              </a:spcAft>
            </a:pPr>
            <a:r>
              <a:rPr lang="es-ES" sz="1800" b="1">
                <a:solidFill>
                  <a:srgbClr val="00B050"/>
                </a:solidFill>
                <a:effectLst/>
                <a:latin typeface="Calibri" panose="020F0502020204030204" pitchFamily="34" charset="0"/>
                <a:ea typeface="Calibri" panose="020F0502020204030204" pitchFamily="34" charset="0"/>
              </a:rPr>
              <a:t>Ejemplo: ¡Cada especie tiene su propio sentido del olfato!</a:t>
            </a:r>
            <a:endParaRPr lang="es-ES" sz="1800">
              <a:effectLst/>
              <a:latin typeface="Calibri" panose="020F0502020204030204" pitchFamily="34" charset="0"/>
              <a:ea typeface="Calibri" panose="020F0502020204030204" pitchFamily="34" charset="0"/>
            </a:endParaRPr>
          </a:p>
        </p:txBody>
      </p:sp>
      <p:sp>
        <p:nvSpPr>
          <p:cNvPr id="209" name="Google Shape;209;g107ccff1036_0_74"/>
          <p:cNvSpPr txBox="1">
            <a:spLocks noGrp="1"/>
          </p:cNvSpPr>
          <p:nvPr>
            <p:ph type="body" idx="1"/>
          </p:nvPr>
        </p:nvSpPr>
        <p:spPr>
          <a:xfrm>
            <a:off x="483637" y="1536376"/>
            <a:ext cx="10515600" cy="4351200"/>
          </a:xfrm>
          <a:prstGeom prst="rect">
            <a:avLst/>
          </a:prstGeom>
        </p:spPr>
        <p:txBody>
          <a:bodyPr spcFirstLastPara="1" wrap="square" lIns="91425" tIns="45700" rIns="91425" bIns="45700" anchor="t" anchorCtr="0">
            <a:normAutofit fontScale="85000" lnSpcReduction="10000"/>
          </a:bodyPr>
          <a:lstStyle/>
          <a:p>
            <a:pPr marL="455930" indent="0" algn="just">
              <a:lnSpc>
                <a:spcPct val="115000"/>
              </a:lnSpc>
              <a:spcAft>
                <a:spcPts val="1000"/>
              </a:spcAft>
              <a:buNone/>
            </a:pPr>
            <a:r>
              <a:rPr lang="es-ES" sz="1900">
                <a:effectLst/>
                <a:latin typeface="Calibri" panose="020F0502020204030204" pitchFamily="34" charset="0"/>
                <a:ea typeface="Calibri" panose="020F0502020204030204" pitchFamily="34" charset="0"/>
              </a:rPr>
              <a:t>Algunos fenómenos del mundo que nos rodea se nos escapan por completo (sin herramientas tecnológicas). Algunos animales tienen sentidos que nosotros no tenemos (ecolocalización, percepción de campos magnéticos, etc.). </a:t>
            </a:r>
            <a:r>
              <a:rPr lang="es-ES" sz="1900" b="1">
                <a:effectLst/>
                <a:latin typeface="Calibri" panose="020F0502020204030204" pitchFamily="34" charset="0"/>
                <a:ea typeface="Calibri" panose="020F0502020204030204" pitchFamily="34" charset="0"/>
              </a:rPr>
              <a:t>Cada especie animal tiene sus propias características sensoriales </a:t>
            </a:r>
            <a:r>
              <a:rPr lang="es-ES" sz="1900">
                <a:effectLst/>
                <a:latin typeface="Calibri" panose="020F0502020204030204" pitchFamily="34" charset="0"/>
                <a:ea typeface="Calibri" panose="020F0502020204030204" pitchFamily="34" charset="0"/>
              </a:rPr>
              <a:t>y por ello perciben el mundo diferente a otras especies. Cada especie ha desarrollado la capacidad de reconocer los olores necesarios para alimentarse y sobrevivir.</a:t>
            </a:r>
          </a:p>
          <a:p>
            <a:pPr marL="455930" indent="0" algn="just">
              <a:lnSpc>
                <a:spcPct val="115000"/>
              </a:lnSpc>
              <a:spcAft>
                <a:spcPts val="1000"/>
              </a:spcAft>
              <a:buNone/>
            </a:pPr>
            <a:r>
              <a:rPr lang="es-ES" sz="1900">
                <a:effectLst/>
                <a:latin typeface="Calibri" panose="020F0502020204030204" pitchFamily="34" charset="0"/>
                <a:ea typeface="Calibri" panose="020F0502020204030204" pitchFamily="34" charset="0"/>
              </a:rPr>
              <a:t>La nariz de un perro tiene 300 millones de receptores olfativos, mientras que nosotros solo tenemos unos 6 millones. Si está entrenado apropiadamente, un perro puede reconocer un explosivo entre cientos, oler a un fugitivo a kilómetros de distancia e incluso detectar a un niño enterrado bajo los escombros de un edificio. </a:t>
            </a:r>
            <a:r>
              <a:rPr lang="es-ES" sz="1900" b="1">
                <a:effectLst/>
                <a:latin typeface="Calibri" panose="020F0502020204030204" pitchFamily="34" charset="0"/>
                <a:ea typeface="Calibri" panose="020F0502020204030204" pitchFamily="34" charset="0"/>
              </a:rPr>
              <a:t>Los perros construyen una imagen olfativa de cada perro o humano que encuentran, que quedará grabada en su memoria para siempre</a:t>
            </a:r>
            <a:r>
              <a:rPr lang="es-ES" sz="1900">
                <a:effectLst/>
                <a:latin typeface="Calibri" panose="020F0502020204030204" pitchFamily="34" charset="0"/>
                <a:ea typeface="Calibri" panose="020F0502020204030204" pitchFamily="34" charset="0"/>
              </a:rPr>
              <a:t>: incluso la memoria es por tanto un olor, y la memoria en los perros solo se activa si se estimula en el momento presente. La única dimensión temporal de la que son conscientes es un proceso olfativo.</a:t>
            </a:r>
          </a:p>
          <a:p>
            <a:pPr marL="455930" indent="0" algn="just">
              <a:lnSpc>
                <a:spcPct val="115000"/>
              </a:lnSpc>
              <a:spcAft>
                <a:spcPts val="1000"/>
              </a:spcAft>
              <a:buNone/>
            </a:pPr>
            <a:r>
              <a:rPr lang="es-ES" sz="1900">
                <a:effectLst/>
                <a:latin typeface="Calibri" panose="020F0502020204030204" pitchFamily="34" charset="0"/>
                <a:ea typeface="Calibri" panose="020F0502020204030204" pitchFamily="34" charset="0"/>
              </a:rPr>
              <a:t>Incluso la distancia y la localización espacial son olores: permiten al perro percibir diferentes olores para cada región espacial, que luego son combinadas por el cerebro en una imagen olfativa casi tridimensional, que incorpora la dirección y la distancia</a:t>
            </a:r>
            <a:r>
              <a:rPr lang="es-ES" sz="1800">
                <a:effectLst/>
                <a:latin typeface="Calibri" panose="020F0502020204030204" pitchFamily="34" charset="0"/>
                <a:ea typeface="Calibri" panose="020F0502020204030204" pitchFamily="34"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07ccff1036_0_8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just" rtl="0">
              <a:lnSpc>
                <a:spcPct val="115000"/>
              </a:lnSpc>
              <a:spcBef>
                <a:spcPts val="0"/>
              </a:spcBef>
              <a:spcAft>
                <a:spcPts val="1000"/>
              </a:spcAft>
              <a:buNone/>
            </a:pPr>
            <a:r>
              <a:rPr lang="es-ES" sz="1800" b="1">
                <a:solidFill>
                  <a:srgbClr val="00B050"/>
                </a:solidFill>
                <a:effectLst/>
                <a:latin typeface="Calibri" panose="020F0502020204030204" pitchFamily="34" charset="0"/>
                <a:ea typeface="Calibri" panose="020F0502020204030204" pitchFamily="34" charset="0"/>
              </a:rPr>
              <a:t>¿Cómo entrenar tu percepción mediante estímulos olfativos?</a:t>
            </a:r>
            <a:endParaRPr/>
          </a:p>
        </p:txBody>
      </p:sp>
      <p:sp>
        <p:nvSpPr>
          <p:cNvPr id="216" name="Google Shape;216;g107ccff1036_0_8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77500" lnSpcReduction="20000"/>
          </a:bodyPr>
          <a:lstStyle/>
          <a:p>
            <a:pPr marL="0" lvl="0" indent="-1270" algn="l" rtl="0">
              <a:lnSpc>
                <a:spcPct val="115000"/>
              </a:lnSpc>
              <a:spcBef>
                <a:spcPts val="0"/>
              </a:spcBef>
              <a:spcAft>
                <a:spcPts val="0"/>
              </a:spcAft>
              <a:buClr>
                <a:schemeClr val="dk1"/>
              </a:buClr>
              <a:buSzPts val="1100"/>
              <a:buFont typeface="Arial"/>
              <a:buNone/>
            </a:pPr>
            <a:r>
              <a:rPr lang="es-ES" sz="1800" b="1">
                <a:effectLst/>
                <a:latin typeface="Calibri" panose="020F0502020204030204" pitchFamily="34" charset="0"/>
                <a:ea typeface="Calibri" panose="020F0502020204030204" pitchFamily="34" charset="0"/>
              </a:rPr>
              <a:t>Entrena tu memoria gracias a tu sentido del olfato:</a:t>
            </a:r>
            <a:endParaRPr sz="1100" b="1"/>
          </a:p>
          <a:p>
            <a:pPr marL="0" lvl="0" indent="-1270" algn="l" rtl="0">
              <a:lnSpc>
                <a:spcPct val="115000"/>
              </a:lnSpc>
              <a:spcBef>
                <a:spcPts val="1000"/>
              </a:spcBef>
              <a:spcAft>
                <a:spcPts val="0"/>
              </a:spcAft>
              <a:buNone/>
            </a:pPr>
            <a:r>
              <a:rPr lang="es-ES" sz="1800">
                <a:effectLst/>
                <a:latin typeface="Calibri" panose="020F0502020204030204" pitchFamily="34" charset="0"/>
                <a:ea typeface="Calibri" panose="020F0502020204030204" pitchFamily="34" charset="0"/>
              </a:rPr>
              <a:t>Podcast de France Culture (en francés) sobre el sentido del olfato como ayuda a la memoria, para escuchar adicionalmente!</a:t>
            </a:r>
            <a:r>
              <a:rPr lang="fr-FR" sz="1100"/>
              <a:t> </a:t>
            </a:r>
            <a:r>
              <a:rPr lang="fr-FR" sz="1800" u="sng">
                <a:solidFill>
                  <a:srgbClr val="0000FF"/>
                </a:solidFill>
                <a:hlinkClick r:id="rId3">
                  <a:extLst>
                    <a:ext uri="{A12FA001-AC4F-418D-AE19-62706E023703}">
                      <ahyp:hlinkClr xmlns:ahyp="http://schemas.microsoft.com/office/drawing/2018/hyperlinkcolor" val="tx"/>
                    </a:ext>
                  </a:extLst>
                </a:hlinkClick>
              </a:rPr>
              <a:t>https://www.franceculture.fr/conferences/bibliotheque-publique-dinformation/odorat-le-mysterieux-aide-memoire</a:t>
            </a:r>
            <a:endParaRPr lang="fr-FR" sz="1800" u="sng">
              <a:solidFill>
                <a:srgbClr val="0000FF"/>
              </a:solidFill>
            </a:endParaRPr>
          </a:p>
          <a:p>
            <a:pPr marL="0" lvl="0" indent="-1270" algn="l" rtl="0">
              <a:lnSpc>
                <a:spcPct val="115000"/>
              </a:lnSpc>
              <a:spcBef>
                <a:spcPts val="1000"/>
              </a:spcBef>
              <a:spcAft>
                <a:spcPts val="0"/>
              </a:spcAft>
              <a:buNone/>
            </a:pPr>
            <a:r>
              <a:rPr lang="es-ES" sz="1800">
                <a:effectLst/>
                <a:latin typeface="Calibri" panose="020F0502020204030204" pitchFamily="34" charset="0"/>
                <a:ea typeface="Calibri" panose="020F0502020204030204" pitchFamily="34" charset="0"/>
              </a:rPr>
              <a:t>Reconocer un olor es ser capaz de invocarlo en la memoria. Un perfumista es capaz de oler, en su cabeza, un perfume que no está bajo su nariz (así como los ingredientes de perfumería). El arte de la perfumería es el primero en memorizar las herramientas que les permiten crear perfumes. Especialmente si has tenido COVID-19, tienes que volver a entrenar a tu cerebro a asociar un objeto con su olor. La manera más eficaz de hacerlo es empezar en la naturaleza con los olores primarios, y luego reasociar cada cosa con su olor, poco a poco.</a:t>
            </a:r>
          </a:p>
          <a:p>
            <a:pPr marL="0" lvl="0" indent="-1270" algn="l" rtl="0">
              <a:lnSpc>
                <a:spcPct val="115000"/>
              </a:lnSpc>
              <a:spcBef>
                <a:spcPts val="1000"/>
              </a:spcBef>
              <a:spcAft>
                <a:spcPts val="0"/>
              </a:spcAft>
              <a:buNone/>
            </a:pPr>
            <a:r>
              <a:rPr lang="es-ES" sz="1800" b="1">
                <a:effectLst/>
                <a:latin typeface="Calibri" panose="020F0502020204030204" pitchFamily="34" charset="0"/>
                <a:ea typeface="Calibri" panose="020F0502020204030204" pitchFamily="34" charset="0"/>
              </a:rPr>
              <a:t>Ponte en forma gracias a tu olfato:</a:t>
            </a:r>
          </a:p>
          <a:p>
            <a:pPr marL="0" lvl="0" indent="-1270" algn="l" rtl="0">
              <a:lnSpc>
                <a:spcPct val="115000"/>
              </a:lnSpc>
              <a:spcBef>
                <a:spcPts val="1000"/>
              </a:spcBef>
              <a:spcAft>
                <a:spcPts val="0"/>
              </a:spcAft>
              <a:buNone/>
            </a:pPr>
            <a:r>
              <a:rPr lang="es-ES" sz="1800">
                <a:effectLst/>
                <a:latin typeface="Calibri" panose="020F0502020204030204" pitchFamily="34" charset="0"/>
                <a:ea typeface="Calibri" panose="020F0502020204030204" pitchFamily="34" charset="0"/>
              </a:rPr>
              <a:t>Si tienes sobrepeso, respondes menos a los estímulos internos que regulan la ingesta de alimentos (sensación de hambre y saciedad), y a veces eres más sensible a los estímulos alimenticios externos (vista, olfato, etc.), lo que puede provocar un aumento de peso. La elección e ingesta de alimentos de las personas obesas pueden verse influidas por los olores: por lo tanto, hay que comer en lugares donde haya el menor número posible de olores, ¡especialmente pocos olores de productos salados o grasos! Por supuesto, el uso de olores podría ser una estrategia para incrementar la ingesta de alimentos de personas con falta de apetito (edad avanzada, anorexia, etc.). </a:t>
            </a:r>
          </a:p>
          <a:p>
            <a:pPr marL="0" lvl="0" indent="-1270" algn="l" rtl="0">
              <a:lnSpc>
                <a:spcPct val="115000"/>
              </a:lnSpc>
              <a:spcBef>
                <a:spcPts val="1000"/>
              </a:spcBef>
              <a:spcAft>
                <a:spcPts val="0"/>
              </a:spcAft>
              <a:buNone/>
            </a:pPr>
            <a:r>
              <a:rPr lang="es-ES" sz="1800">
                <a:effectLst/>
                <a:latin typeface="Calibri" panose="020F0502020204030204" pitchFamily="34" charset="0"/>
                <a:ea typeface="Calibri" panose="020F0502020204030204" pitchFamily="34" charset="0"/>
              </a:rPr>
              <a:t>Más información en el estudio: </a:t>
            </a:r>
            <a:r>
              <a:rPr lang="es-ES" sz="1800" u="sng">
                <a:solidFill>
                  <a:srgbClr val="0000FF"/>
                </a:solidFill>
                <a:effectLst/>
                <a:latin typeface="Calibri" panose="020F0502020204030204" pitchFamily="34" charset="0"/>
                <a:ea typeface="Calibri" panose="020F0502020204030204" pitchFamily="34" charset="0"/>
                <a:hlinkClick r:id="rId4"/>
              </a:rPr>
              <a:t>https://www.cultures-sucre.com/pro-de-sante/linfluence-dun-stimulus-olfactif-lappetit-consommation-de-femmes-obeses/</a:t>
            </a:r>
            <a:r>
              <a:rPr lang="es-ES" sz="1800">
                <a:effectLst/>
                <a:latin typeface="Calibri" panose="020F0502020204030204" pitchFamily="34" charset="0"/>
                <a:ea typeface="Calibri" panose="020F0502020204030204" pitchFamily="34" charset="0"/>
              </a:rPr>
              <a:t> </a:t>
            </a:r>
          </a:p>
        </p:txBody>
      </p:sp>
      <p:pic>
        <p:nvPicPr>
          <p:cNvPr id="217" name="Google Shape;217;g107ccff1036_0_80" descr="Fille Assise Sur L'herbe Sentant La Fleur Pétale Blanche"/>
          <p:cNvPicPr preferRelativeResize="0"/>
          <p:nvPr/>
        </p:nvPicPr>
        <p:blipFill>
          <a:blip r:embed="rId5">
            <a:alphaModFix/>
          </a:blip>
          <a:stretch>
            <a:fillRect/>
          </a:stretch>
        </p:blipFill>
        <p:spPr>
          <a:xfrm>
            <a:off x="8858250" y="365125"/>
            <a:ext cx="2495550" cy="1666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07ccff1036_0_9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just" rtl="0">
              <a:lnSpc>
                <a:spcPct val="115000"/>
              </a:lnSpc>
              <a:spcBef>
                <a:spcPts val="0"/>
              </a:spcBef>
              <a:spcAft>
                <a:spcPts val="1000"/>
              </a:spcAft>
              <a:buNone/>
            </a:pPr>
            <a:r>
              <a:rPr lang="es-ES" sz="1800" b="1">
                <a:solidFill>
                  <a:srgbClr val="00B050"/>
                </a:solidFill>
                <a:effectLst/>
                <a:latin typeface="Calibri" panose="020F0502020204030204" pitchFamily="34" charset="0"/>
                <a:ea typeface="Calibri" panose="020F0502020204030204" pitchFamily="34" charset="0"/>
              </a:rPr>
              <a:t>¿Sabías que? Enología: ¿vista u olfato?</a:t>
            </a:r>
            <a:endParaRPr/>
          </a:p>
        </p:txBody>
      </p:sp>
      <p:sp>
        <p:nvSpPr>
          <p:cNvPr id="224" name="Google Shape;224;g107ccff1036_0_92"/>
          <p:cNvSpPr txBox="1">
            <a:spLocks noGrp="1"/>
          </p:cNvSpPr>
          <p:nvPr>
            <p:ph type="body" idx="1"/>
          </p:nvPr>
        </p:nvSpPr>
        <p:spPr>
          <a:xfrm>
            <a:off x="838200" y="1690825"/>
            <a:ext cx="10515600" cy="4351200"/>
          </a:xfrm>
          <a:prstGeom prst="rect">
            <a:avLst/>
          </a:prstGeom>
        </p:spPr>
        <p:txBody>
          <a:bodyPr spcFirstLastPara="1" wrap="square" lIns="91425" tIns="45700" rIns="91425" bIns="45700" anchor="t" anchorCtr="0">
            <a:normAutofit fontScale="85000" lnSpcReduction="10000"/>
          </a:bodyPr>
          <a:lstStyle/>
          <a:p>
            <a:pPr marL="455930" indent="0" algn="just">
              <a:lnSpc>
                <a:spcPct val="115000"/>
              </a:lnSpc>
              <a:spcAft>
                <a:spcPts val="1000"/>
              </a:spcAft>
              <a:buNone/>
            </a:pPr>
            <a:r>
              <a:rPr lang="es-ES" sz="1800">
                <a:effectLst/>
                <a:latin typeface="Calibri" panose="020F0502020204030204" pitchFamily="34" charset="0"/>
                <a:ea typeface="Calibri" panose="020F0502020204030204" pitchFamily="34" charset="0"/>
              </a:rPr>
              <a:t>El sentido del olfato de los humanos está menos desarrollado que en otros animales, pero la nariz humana puede distinguir olores sutiles, por ejemplo en la enología (producción del vino). De acuerdo con algunos investigadores, el sentido del olfato es poco fiable, pero puede estar influenciado por la vista. De ahí a cuestionar los resultados de la cata de vinos solo hay un paso. “El aroma percibido no es un objeto real," explica Gil Morrot, un investigador en INRA (Instituto Nacional para la Investigación Agronómica, Francia). El objeto percibido es totalmente reconstruido por el cerebro a partir de múltiples informaciones no olfativas. Así, la propia vista, la reputación o el precio de un vino influirían en la percepción olfativa de un individuo.</a:t>
            </a:r>
          </a:p>
          <a:p>
            <a:pPr marL="455930" indent="0" algn="just">
              <a:lnSpc>
                <a:spcPct val="115000"/>
              </a:lnSpc>
              <a:spcAft>
                <a:spcPts val="1000"/>
              </a:spcAft>
              <a:buNone/>
            </a:pPr>
            <a:r>
              <a:rPr lang="es-ES" sz="1800">
                <a:effectLst/>
                <a:latin typeface="Calibri" panose="020F0502020204030204" pitchFamily="34" charset="0"/>
                <a:ea typeface="Calibri" panose="020F0502020204030204" pitchFamily="34" charset="0"/>
              </a:rPr>
              <a:t>De hecho, durante las catas a ciegas, el porcentaje de éxito no excede del 60 al 70% en la diferenciación tinto/blanco. "Esto no es mucho más que el 50% que se debe al azar”, afirma el director de la investigación. Los términos descriptivos también son indicativos de la dependencia del catador de la información visual sobre el vino en cuestión.</a:t>
            </a:r>
          </a:p>
          <a:p>
            <a:pPr marL="455930" indent="0" algn="just">
              <a:lnSpc>
                <a:spcPct val="115000"/>
              </a:lnSpc>
              <a:spcAft>
                <a:spcPts val="1000"/>
              </a:spcAft>
              <a:buNone/>
            </a:pPr>
            <a:r>
              <a:rPr lang="es-ES" sz="1800">
                <a:effectLst/>
                <a:latin typeface="Calibri" panose="020F0502020204030204" pitchFamily="34" charset="0"/>
                <a:ea typeface="Calibri" panose="020F0502020204030204" pitchFamily="34" charset="0"/>
              </a:rPr>
              <a:t>Los nombres de objetos claros suelen utilizarse para describir los vinos blancos (lichi, pomelo, melocotón) y los nombres de objetos rojos (frutos rojos, frambuesa, guinda) para los vinos tintos. Así, “pensando que estamos haciendo olfacción, en realidad estamos haciendo visión. Nuestro cerebro parece interpretarlo para devolvernos la percepción que queremos oler”.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07ccff1036_0_9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lnSpc>
                <a:spcPct val="100000"/>
              </a:lnSpc>
              <a:spcBef>
                <a:spcPts val="1200"/>
              </a:spcBef>
              <a:spcAft>
                <a:spcPts val="1200"/>
              </a:spcAft>
              <a:buNone/>
            </a:pPr>
            <a:r>
              <a:rPr lang="fr-FR" sz="2900" b="1">
                <a:solidFill>
                  <a:srgbClr val="00B050"/>
                </a:solidFill>
              </a:rPr>
              <a:t>4. ESTÍMULO PERCIBIDOS POR LA VISTA</a:t>
            </a:r>
            <a:endParaRPr sz="5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l="26347" t="4802" r="-1"/>
          <a:stretch/>
        </p:blipFill>
        <p:spPr>
          <a:xfrm>
            <a:off x="8999220" y="5978128"/>
            <a:ext cx="3017520" cy="853440"/>
          </a:xfrm>
          <a:prstGeom prst="rect">
            <a:avLst/>
          </a:prstGeom>
          <a:noFill/>
          <a:ln>
            <a:noFill/>
          </a:ln>
        </p:spPr>
      </p:pic>
      <p:sp>
        <p:nvSpPr>
          <p:cNvPr id="99" name="Google Shape;99;p2"/>
          <p:cNvSpPr txBox="1"/>
          <p:nvPr/>
        </p:nvSpPr>
        <p:spPr>
          <a:xfrm>
            <a:off x="3800919" y="404812"/>
            <a:ext cx="519830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chemeClr val="dk1"/>
                </a:solidFill>
                <a:latin typeface="Calibri"/>
                <a:ea typeface="Calibri"/>
                <a:cs typeface="Calibri"/>
                <a:sym typeface="Calibri"/>
              </a:rPr>
              <a:t>Resumen</a:t>
            </a:r>
            <a:endParaRPr sz="3200" b="1" i="0" u="none" strike="noStrike" cap="none">
              <a:solidFill>
                <a:schemeClr val="dk1"/>
              </a:solidFill>
              <a:latin typeface="Calibri"/>
              <a:ea typeface="Calibri"/>
              <a:cs typeface="Calibri"/>
              <a:sym typeface="Calibri"/>
            </a:endParaRPr>
          </a:p>
        </p:txBody>
      </p:sp>
      <p:sp>
        <p:nvSpPr>
          <p:cNvPr id="100" name="Google Shape;100;p2"/>
          <p:cNvSpPr txBox="1"/>
          <p:nvPr/>
        </p:nvSpPr>
        <p:spPr>
          <a:xfrm>
            <a:off x="1574158" y="2228126"/>
            <a:ext cx="7668228" cy="132343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000"/>
              <a:buFont typeface="Arial"/>
              <a:buChar char="•"/>
            </a:pPr>
            <a:r>
              <a:rPr lang="fr-FR" sz="2000" b="1" i="0" u="none" strike="noStrike" cap="none">
                <a:solidFill>
                  <a:schemeClr val="dk1"/>
                </a:solidFill>
                <a:latin typeface="Calibri"/>
                <a:ea typeface="Calibri"/>
                <a:cs typeface="Calibri"/>
                <a:sym typeface="Calibri"/>
              </a:rPr>
              <a:t>Introducción</a:t>
            </a:r>
            <a:endParaRPr sz="20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2000"/>
              <a:buFont typeface="Arial"/>
              <a:buChar char="•"/>
            </a:pPr>
            <a:r>
              <a:rPr lang="fr-FR" sz="2000" b="1" i="0" u="none" strike="noStrike" cap="none">
                <a:solidFill>
                  <a:schemeClr val="dk1"/>
                </a:solidFill>
                <a:latin typeface="Calibri"/>
                <a:ea typeface="Calibri"/>
                <a:cs typeface="Calibri"/>
                <a:sym typeface="Calibri"/>
              </a:rPr>
              <a:t>Sección 1</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2000"/>
              <a:buFont typeface="Arial"/>
              <a:buChar char="•"/>
            </a:pPr>
            <a:r>
              <a:rPr lang="fr-FR" sz="2000" b="1" i="0" u="none" strike="noStrike" cap="none">
                <a:solidFill>
                  <a:schemeClr val="dk1"/>
                </a:solidFill>
                <a:latin typeface="Calibri"/>
                <a:ea typeface="Calibri"/>
                <a:cs typeface="Calibri"/>
                <a:sym typeface="Calibri"/>
              </a:rPr>
              <a:t>Sección 2</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2000"/>
              <a:buFont typeface="Arial"/>
              <a:buChar char="•"/>
            </a:pPr>
            <a:r>
              <a:rPr lang="fr-FR" sz="2000" b="1" i="0" u="none" strike="noStrike" cap="none">
                <a:solidFill>
                  <a:schemeClr val="dk1"/>
                </a:solidFill>
                <a:latin typeface="Calibri"/>
                <a:ea typeface="Calibri"/>
                <a:cs typeface="Calibri"/>
                <a:sym typeface="Calibri"/>
              </a:rPr>
              <a:t>…..</a:t>
            </a:r>
            <a:endParaRPr sz="2000" b="1" i="0" u="none" strike="noStrike" cap="none">
              <a:solidFill>
                <a:schemeClr val="dk1"/>
              </a:solidFill>
              <a:latin typeface="Calibri"/>
              <a:ea typeface="Calibri"/>
              <a:cs typeface="Calibri"/>
              <a:sym typeface="Calibri"/>
            </a:endParaRPr>
          </a:p>
        </p:txBody>
      </p:sp>
      <p:pic>
        <p:nvPicPr>
          <p:cNvPr id="101" name="Google Shape;101;p2"/>
          <p:cNvPicPr preferRelativeResize="0"/>
          <p:nvPr/>
        </p:nvPicPr>
        <p:blipFill>
          <a:blip r:embed="rId4">
            <a:alphaModFix/>
          </a:blip>
          <a:stretch>
            <a:fillRect/>
          </a:stretch>
        </p:blipFill>
        <p:spPr>
          <a:xfrm>
            <a:off x="0" y="0"/>
            <a:ext cx="853450" cy="853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Google Shape;238;g107ccff1036_0_104"/>
          <p:cNvSpPr txBox="1">
            <a:spLocks noGrp="1"/>
          </p:cNvSpPr>
          <p:nvPr>
            <p:ph type="body" idx="1"/>
          </p:nvPr>
        </p:nvSpPr>
        <p:spPr>
          <a:xfrm>
            <a:off x="838200" y="1163151"/>
            <a:ext cx="10515600" cy="4351200"/>
          </a:xfrm>
          <a:prstGeom prst="rect">
            <a:avLst/>
          </a:prstGeom>
        </p:spPr>
        <p:txBody>
          <a:bodyPr spcFirstLastPara="1" wrap="square" lIns="91425" tIns="45700" rIns="91425" bIns="45700" anchor="t" anchorCtr="0">
            <a:normAutofit/>
          </a:bodyPr>
          <a:lstStyle/>
          <a:p>
            <a:pPr marL="0" lvl="1" indent="0" algn="just" rtl="0">
              <a:lnSpc>
                <a:spcPct val="115000"/>
              </a:lnSpc>
              <a:spcBef>
                <a:spcPts val="0"/>
              </a:spcBef>
              <a:spcAft>
                <a:spcPts val="0"/>
              </a:spcAft>
              <a:buClr>
                <a:srgbClr val="00B050"/>
              </a:buClr>
              <a:buSzPts val="1400"/>
              <a:buNone/>
            </a:pPr>
            <a:r>
              <a:rPr lang="fr-FR" sz="1800" b="1">
                <a:solidFill>
                  <a:srgbClr val="00B050"/>
                </a:solidFill>
                <a:latin typeface="Calibri"/>
                <a:ea typeface="Calibri"/>
                <a:cs typeface="Calibri"/>
                <a:sym typeface="Calibri"/>
              </a:rPr>
              <a:t>¿Qué es?</a:t>
            </a:r>
          </a:p>
          <a:p>
            <a:pPr marL="0" lvl="1" indent="0" algn="just" rtl="0">
              <a:lnSpc>
                <a:spcPct val="115000"/>
              </a:lnSpc>
              <a:spcBef>
                <a:spcPts val="0"/>
              </a:spcBef>
              <a:spcAft>
                <a:spcPts val="0"/>
              </a:spcAft>
              <a:buClr>
                <a:srgbClr val="00B050"/>
              </a:buClr>
              <a:buSzPts val="1400"/>
              <a:buNone/>
            </a:pPr>
            <a:endParaRPr lang="fr-FR" sz="1400" b="1">
              <a:solidFill>
                <a:srgbClr val="00B050"/>
              </a:solidFill>
            </a:endParaRPr>
          </a:p>
          <a:p>
            <a:pPr marL="455930" indent="0" algn="just">
              <a:lnSpc>
                <a:spcPct val="115000"/>
              </a:lnSpc>
              <a:spcAft>
                <a:spcPts val="1000"/>
              </a:spcAft>
              <a:buNone/>
            </a:pPr>
            <a:r>
              <a:rPr lang="es-ES" sz="1800">
                <a:effectLst/>
                <a:latin typeface="Calibri" panose="020F0502020204030204" pitchFamily="34" charset="0"/>
                <a:ea typeface="Calibri" panose="020F0502020204030204" pitchFamily="34" charset="0"/>
              </a:rPr>
              <a:t>Los conos y bastones de la retina del ojo llevan fotorreceptores que responden a las ondas electromagnéticas. Cuando una imagen en forma de energía luminosa llega al objetivo, se invierte de arriba a abajo y de izquierda a derecha. De esta forma, la información no es muy útil para nosotros. Lo primero que hace el cerebro es tomar la información enviada por los ojos y la pone en el lugar correcto y en la dirección correcta. El lóbulo occipital del cerebro puede ahora procesar la información corregida. Esta información finalmente llega a una parte del cerebro que nos permite ser conscientes de ella. Solo en esta fase podemos ver.</a:t>
            </a:r>
          </a:p>
          <a:p>
            <a:pPr marL="455930" indent="0" algn="just">
              <a:lnSpc>
                <a:spcPct val="115000"/>
              </a:lnSpc>
              <a:spcAft>
                <a:spcPts val="1000"/>
              </a:spcAft>
              <a:buNone/>
            </a:pPr>
            <a:r>
              <a:rPr lang="es-ES" sz="1800">
                <a:effectLst/>
                <a:latin typeface="Calibri" panose="020F0502020204030204" pitchFamily="34" charset="0"/>
                <a:ea typeface="Calibri" panose="020F0502020204030204" pitchFamily="34" charset="0"/>
              </a:rPr>
              <a:t>Por esto es que puede ver el mundo a tu alrededor de la forma en que lo ves.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g107ccff1036_0_110"/>
          <p:cNvSpPr txBox="1">
            <a:spLocks noGrp="1"/>
          </p:cNvSpPr>
          <p:nvPr>
            <p:ph type="body" idx="1"/>
          </p:nvPr>
        </p:nvSpPr>
        <p:spPr>
          <a:xfrm>
            <a:off x="838200" y="640638"/>
            <a:ext cx="10515600" cy="5722840"/>
          </a:xfrm>
          <a:prstGeom prst="rect">
            <a:avLst/>
          </a:prstGeom>
        </p:spPr>
        <p:txBody>
          <a:bodyPr spcFirstLastPara="1" wrap="square" lIns="91425" tIns="45700" rIns="91425" bIns="45700" anchor="t" anchorCtr="0">
            <a:normAutofit fontScale="62500" lnSpcReduction="20000"/>
          </a:bodyPr>
          <a:lstStyle/>
          <a:p>
            <a:pPr marL="0" lvl="1" indent="0" algn="just" rtl="0">
              <a:lnSpc>
                <a:spcPct val="115000"/>
              </a:lnSpc>
              <a:spcBef>
                <a:spcPts val="0"/>
              </a:spcBef>
              <a:spcAft>
                <a:spcPts val="0"/>
              </a:spcAft>
              <a:buClr>
                <a:srgbClr val="00B050"/>
              </a:buClr>
              <a:buSzPts val="1400"/>
              <a:buNone/>
            </a:pPr>
            <a:r>
              <a:rPr lang="fr-FR" sz="3800" b="1">
                <a:solidFill>
                  <a:srgbClr val="00B050"/>
                </a:solidFill>
              </a:rPr>
              <a:t>Ejemplo</a:t>
            </a:r>
            <a:endParaRPr sz="3800" b="1">
              <a:solidFill>
                <a:srgbClr val="00B050"/>
              </a:solidFill>
            </a:endParaRPr>
          </a:p>
          <a:p>
            <a:pPr marL="0" lvl="0" indent="0" algn="just" rtl="0">
              <a:lnSpc>
                <a:spcPct val="115000"/>
              </a:lnSpc>
              <a:spcBef>
                <a:spcPts val="1000"/>
              </a:spcBef>
              <a:spcAft>
                <a:spcPts val="0"/>
              </a:spcAft>
              <a:buClr>
                <a:schemeClr val="dk1"/>
              </a:buClr>
              <a:buSzPts val="1100"/>
              <a:buFont typeface="Arial"/>
              <a:buNone/>
            </a:pPr>
            <a:r>
              <a:rPr lang="en-US" sz="2300"/>
              <a:t>Imagina la pequeña escena siguiente que tiene lugar en un laboratorio psicológico. Un psicólogo pregunta a uno de los presentes:</a:t>
            </a:r>
          </a:p>
          <a:p>
            <a:pPr marL="0" lvl="0" indent="0" algn="just" rtl="0">
              <a:lnSpc>
                <a:spcPct val="115000"/>
              </a:lnSpc>
              <a:spcBef>
                <a:spcPts val="1000"/>
              </a:spcBef>
              <a:spcAft>
                <a:spcPts val="0"/>
              </a:spcAft>
              <a:buClr>
                <a:schemeClr val="dk1"/>
              </a:buClr>
              <a:buSzPts val="1100"/>
              <a:buFont typeface="Arial"/>
              <a:buNone/>
            </a:pPr>
            <a:r>
              <a:rPr lang="en-US" sz="2300"/>
              <a:t>“¿Qué ve en la mesa?”</a:t>
            </a:r>
          </a:p>
          <a:p>
            <a:pPr marL="285750" lvl="0" indent="-285750" algn="just" rtl="0">
              <a:lnSpc>
                <a:spcPct val="115000"/>
              </a:lnSpc>
              <a:spcBef>
                <a:spcPts val="1000"/>
              </a:spcBef>
              <a:spcAft>
                <a:spcPts val="0"/>
              </a:spcAft>
              <a:buClr>
                <a:schemeClr val="dk1"/>
              </a:buClr>
              <a:buSzPts val="1100"/>
              <a:buFontTx/>
              <a:buChar char="-"/>
            </a:pPr>
            <a:r>
              <a:rPr lang="en-US" sz="2300"/>
              <a:t>Un libro</a:t>
            </a:r>
          </a:p>
          <a:p>
            <a:pPr marL="285750" lvl="0" indent="-285750" algn="just" rtl="0">
              <a:lnSpc>
                <a:spcPct val="115000"/>
              </a:lnSpc>
              <a:spcBef>
                <a:spcPts val="1000"/>
              </a:spcBef>
              <a:spcAft>
                <a:spcPts val="0"/>
              </a:spcAft>
              <a:buClr>
                <a:schemeClr val="dk1"/>
              </a:buClr>
              <a:buSzPts val="1100"/>
              <a:buFontTx/>
              <a:buChar char="-"/>
            </a:pPr>
            <a:r>
              <a:rPr lang="en-US" sz="2300"/>
              <a:t>Sí, por supuesto es un libro, ¿pero qué es lo que realmente ve?</a:t>
            </a:r>
          </a:p>
          <a:p>
            <a:pPr marL="285750" lvl="0" indent="-285750" algn="just" rtl="0">
              <a:lnSpc>
                <a:spcPct val="115000"/>
              </a:lnSpc>
              <a:spcBef>
                <a:spcPts val="1000"/>
              </a:spcBef>
              <a:spcAft>
                <a:spcPts val="0"/>
              </a:spcAft>
              <a:buClr>
                <a:schemeClr val="dk1"/>
              </a:buClr>
              <a:buSzPts val="1100"/>
              <a:buFontTx/>
              <a:buChar char="-"/>
            </a:pPr>
            <a:r>
              <a:rPr lang="en-US" sz="2300"/>
              <a:t>¿Qué quiere decir con eso? Le acabo de decir que veo un libro, un pequeño libro rojo con una portada roja.</a:t>
            </a:r>
          </a:p>
          <a:p>
            <a:pPr marL="0" lvl="0" indent="0" algn="just" rtl="0">
              <a:lnSpc>
                <a:spcPct val="115000"/>
              </a:lnSpc>
              <a:spcBef>
                <a:spcPts val="1000"/>
              </a:spcBef>
              <a:spcAft>
                <a:spcPts val="0"/>
              </a:spcAft>
              <a:buClr>
                <a:schemeClr val="dk1"/>
              </a:buClr>
              <a:buSzPts val="1100"/>
              <a:buNone/>
            </a:pPr>
            <a:r>
              <a:rPr lang="en-US" sz="2300"/>
              <a:t>El psicólogo insiste:</a:t>
            </a:r>
          </a:p>
          <a:p>
            <a:pPr marL="0" lvl="0" indent="0" algn="just" rtl="0">
              <a:lnSpc>
                <a:spcPct val="115000"/>
              </a:lnSpc>
              <a:spcBef>
                <a:spcPts val="1000"/>
              </a:spcBef>
              <a:spcAft>
                <a:spcPts val="0"/>
              </a:spcAft>
              <a:buClr>
                <a:schemeClr val="dk1"/>
              </a:buClr>
              <a:buSzPts val="1100"/>
              <a:buNone/>
            </a:pPr>
            <a:r>
              <a:rPr lang="en-US" sz="2300"/>
              <a:t>“¿Cuál es realmente su percepción? Le estoy pidiendo que lo describa de la forma más precisa posuble”.</a:t>
            </a:r>
          </a:p>
          <a:p>
            <a:pPr marL="285750" lvl="0" indent="-285750" algn="just" rtl="0">
              <a:lnSpc>
                <a:spcPct val="115000"/>
              </a:lnSpc>
              <a:spcBef>
                <a:spcPts val="1000"/>
              </a:spcBef>
              <a:spcAft>
                <a:spcPts val="0"/>
              </a:spcAft>
              <a:buClr>
                <a:schemeClr val="dk1"/>
              </a:buClr>
              <a:buSzPts val="1100"/>
              <a:buFontTx/>
              <a:buChar char="-"/>
            </a:pPr>
            <a:r>
              <a:rPr lang="en-US" sz="2300"/>
              <a:t>¿Quiere decir que no es un libro? ¿Qué es? ¿Una trampa? (La persona empieza a impacientarse).</a:t>
            </a:r>
          </a:p>
          <a:p>
            <a:pPr marL="285750" lvl="0" indent="-285750" algn="just" rtl="0">
              <a:lnSpc>
                <a:spcPct val="115000"/>
              </a:lnSpc>
              <a:spcBef>
                <a:spcPts val="1000"/>
              </a:spcBef>
              <a:spcAft>
                <a:spcPts val="0"/>
              </a:spcAft>
              <a:buClr>
                <a:schemeClr val="dk1"/>
              </a:buClr>
              <a:buSzPts val="1100"/>
              <a:buFontTx/>
              <a:buChar char="-"/>
            </a:pPr>
            <a:r>
              <a:rPr lang="en-US" sz="2300"/>
              <a:t>Sí, es un libro, no hay truco. Lo que quiero es que me describa exactamente lo que observa, ni más ni menos.</a:t>
            </a:r>
          </a:p>
          <a:p>
            <a:pPr marL="0" lvl="0" indent="0" algn="just" rtl="0">
              <a:lnSpc>
                <a:spcPct val="115000"/>
              </a:lnSpc>
              <a:spcBef>
                <a:spcPts val="1000"/>
              </a:spcBef>
              <a:spcAft>
                <a:spcPts val="0"/>
              </a:spcAft>
              <a:buClr>
                <a:schemeClr val="dk1"/>
              </a:buClr>
              <a:buSzPts val="1100"/>
              <a:buNone/>
            </a:pPr>
            <a:r>
              <a:rPr lang="en-US" sz="2300"/>
              <a:t>El paciente comienza a sospechar.</a:t>
            </a:r>
          </a:p>
          <a:p>
            <a:pPr marL="285750" lvl="0" indent="-285750" algn="just" rtl="0">
              <a:lnSpc>
                <a:spcPct val="115000"/>
              </a:lnSpc>
              <a:spcBef>
                <a:spcPts val="1000"/>
              </a:spcBef>
              <a:spcAft>
                <a:spcPts val="0"/>
              </a:spcAft>
              <a:buClr>
                <a:schemeClr val="dk1"/>
              </a:buClr>
              <a:buSzPts val="1100"/>
              <a:buFontTx/>
              <a:buChar char="-"/>
            </a:pPr>
            <a:r>
              <a:rPr lang="en-US" sz="2300"/>
              <a:t>Bueno, desde mi punto de vista, la cubierta del libro parece un paralelograma rojo oscuro.</a:t>
            </a:r>
          </a:p>
          <a:p>
            <a:pPr marL="0" lvl="0" indent="0" algn="just" rtl="0">
              <a:lnSpc>
                <a:spcPct val="115000"/>
              </a:lnSpc>
              <a:spcBef>
                <a:spcPts val="1000"/>
              </a:spcBef>
              <a:spcAft>
                <a:spcPts val="0"/>
              </a:spcAft>
              <a:buClr>
                <a:schemeClr val="dk1"/>
              </a:buClr>
              <a:buSzPts val="1100"/>
              <a:buNone/>
            </a:pPr>
            <a:r>
              <a:rPr lang="en-US" sz="2300"/>
              <a:t>Esta escena fue imaginada por el psicólogo George Miller, uno de los padres de la psicología cognitiva (Introducción a la psicología, 1962, citado por Manuel Jiménez, La psicología de la percepción, Flammarion, 1997). Esta </a:t>
            </a:r>
            <a:r>
              <a:rPr lang="es-ES" sz="2300">
                <a:solidFill>
                  <a:srgbClr val="000000"/>
                </a:solidFill>
                <a:effectLst/>
                <a:latin typeface="Calibri" panose="020F0502020204030204" pitchFamily="34" charset="0"/>
                <a:ea typeface="Calibri" panose="020F0502020204030204" pitchFamily="34" charset="0"/>
              </a:rPr>
              <a:t>pequeña historia busca mostrarnos cómo funciona el acto de percepción. Espontáneamente, pensamos que vemos un simple libro al mirar a la mesa. En realidad, percibimos un rectángulo rojo en un fondo gris, pero sabemos que es un libro. A la percepción se superpone una interpretación de los datos visuales. En el acto de la percepción, el conocimiento se mezcla con la sensación pura.</a:t>
            </a:r>
            <a:endParaRPr lang="en-US" sz="2300"/>
          </a:p>
          <a:p>
            <a:pPr marL="0" lvl="0" indent="0" algn="just" rtl="0">
              <a:lnSpc>
                <a:spcPct val="115000"/>
              </a:lnSpc>
              <a:spcBef>
                <a:spcPts val="0"/>
              </a:spcBef>
              <a:spcAft>
                <a:spcPts val="0"/>
              </a:spcAft>
              <a:buClr>
                <a:schemeClr val="dk1"/>
              </a:buClr>
              <a:buSzPts val="1100"/>
              <a:buFont typeface="Arial"/>
              <a:buNone/>
            </a:pPr>
            <a:endParaRPr sz="1100"/>
          </a:p>
        </p:txBody>
      </p:sp>
      <p:pic>
        <p:nvPicPr>
          <p:cNvPr id="246" name="Google Shape;246;g107ccff1036_0_110" descr="Photos gratuites de alimenter, analyser, arrière-plan blanc"/>
          <p:cNvPicPr preferRelativeResize="0"/>
          <p:nvPr/>
        </p:nvPicPr>
        <p:blipFill>
          <a:blip r:embed="rId3">
            <a:alphaModFix/>
          </a:blip>
          <a:stretch>
            <a:fillRect/>
          </a:stretch>
        </p:blipFill>
        <p:spPr>
          <a:xfrm>
            <a:off x="9747060" y="2152885"/>
            <a:ext cx="1285875" cy="1924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g107ccff1036_0_122"/>
          <p:cNvSpPr txBox="1">
            <a:spLocks noGrp="1"/>
          </p:cNvSpPr>
          <p:nvPr>
            <p:ph type="body" idx="1"/>
          </p:nvPr>
        </p:nvSpPr>
        <p:spPr>
          <a:xfrm>
            <a:off x="643812" y="755780"/>
            <a:ext cx="10709988" cy="5421045"/>
          </a:xfrm>
          <a:prstGeom prst="rect">
            <a:avLst/>
          </a:prstGeom>
        </p:spPr>
        <p:txBody>
          <a:bodyPr spcFirstLastPara="1" wrap="square" lIns="91425" tIns="45700" rIns="91425" bIns="45700" anchor="t" anchorCtr="0">
            <a:normAutofit fontScale="47500" lnSpcReduction="20000"/>
          </a:bodyPr>
          <a:lstStyle/>
          <a:p>
            <a:pPr marL="0" lvl="1" indent="0" algn="just" rtl="0">
              <a:lnSpc>
                <a:spcPct val="115000"/>
              </a:lnSpc>
              <a:spcBef>
                <a:spcPts val="0"/>
              </a:spcBef>
              <a:spcAft>
                <a:spcPts val="0"/>
              </a:spcAft>
              <a:buClr>
                <a:srgbClr val="00B050"/>
              </a:buClr>
              <a:buSzPts val="1400"/>
              <a:buNone/>
            </a:pPr>
            <a:r>
              <a:rPr lang="es-ES" sz="3800" b="1">
                <a:solidFill>
                  <a:srgbClr val="00B050"/>
                </a:solidFill>
              </a:rPr>
              <a:t>¿Cómo entrenar tu percepción mediante estímulos visuales?</a:t>
            </a:r>
          </a:p>
          <a:p>
            <a:pPr marL="0" lvl="1" indent="0" algn="just" rtl="0">
              <a:lnSpc>
                <a:spcPct val="115000"/>
              </a:lnSpc>
              <a:spcBef>
                <a:spcPts val="0"/>
              </a:spcBef>
              <a:spcAft>
                <a:spcPts val="0"/>
              </a:spcAft>
              <a:buClr>
                <a:srgbClr val="00B050"/>
              </a:buClr>
              <a:buSzPts val="1400"/>
              <a:buNone/>
            </a:pPr>
            <a:endParaRPr lang="es-ES" sz="2000" b="1">
              <a:solidFill>
                <a:srgbClr val="00B050"/>
              </a:solidFill>
              <a:effectLst/>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2900" b="1">
                <a:effectLst/>
                <a:latin typeface="Calibri" panose="020F0502020204030204" pitchFamily="34" charset="0"/>
                <a:ea typeface="Calibri" panose="020F0502020204030204" pitchFamily="34" charset="0"/>
              </a:rPr>
              <a:t>Humedece tus ojos</a:t>
            </a:r>
          </a:p>
          <a:p>
            <a:pPr marL="0" lvl="1" indent="0" algn="just" rtl="0">
              <a:lnSpc>
                <a:spcPct val="115000"/>
              </a:lnSpc>
              <a:spcBef>
                <a:spcPts val="0"/>
              </a:spcBef>
              <a:spcAft>
                <a:spcPts val="0"/>
              </a:spcAft>
              <a:buClr>
                <a:srgbClr val="00B050"/>
              </a:buClr>
              <a:buSzPts val="1400"/>
              <a:buNone/>
            </a:pPr>
            <a:endParaRPr lang="es-ES" sz="2900">
              <a:effectLst/>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2900">
                <a:effectLst/>
                <a:latin typeface="Calibri" panose="020F0502020204030204" pitchFamily="34" charset="0"/>
                <a:ea typeface="Calibri" panose="020F0502020204030204" pitchFamily="34" charset="0"/>
              </a:rPr>
              <a:t>Si el ojo se seca, se produce una tensión ocular que puede perjudicar la visión.</a:t>
            </a:r>
          </a:p>
          <a:p>
            <a:pPr marL="0" lvl="1" indent="0" algn="just" rtl="0">
              <a:lnSpc>
                <a:spcPct val="115000"/>
              </a:lnSpc>
              <a:spcBef>
                <a:spcPts val="0"/>
              </a:spcBef>
              <a:spcAft>
                <a:spcPts val="0"/>
              </a:spcAft>
              <a:buClr>
                <a:srgbClr val="00B050"/>
              </a:buClr>
              <a:buSzPts val="1400"/>
              <a:buNone/>
            </a:pPr>
            <a:endParaRPr lang="es-ES" sz="2900" b="1">
              <a:effectLst/>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2900" b="1">
                <a:effectLst/>
                <a:latin typeface="Calibri" panose="020F0502020204030204" pitchFamily="34" charset="0"/>
                <a:ea typeface="Calibri" panose="020F0502020204030204" pitchFamily="34" charset="0"/>
              </a:rPr>
              <a:t>Toma descansos visuales cada 30 minutos</a:t>
            </a:r>
          </a:p>
          <a:p>
            <a:pPr marL="0" lvl="1" indent="0" algn="just" rtl="0">
              <a:lnSpc>
                <a:spcPct val="115000"/>
              </a:lnSpc>
              <a:spcBef>
                <a:spcPts val="0"/>
              </a:spcBef>
              <a:spcAft>
                <a:spcPts val="0"/>
              </a:spcAft>
              <a:buClr>
                <a:srgbClr val="00B050"/>
              </a:buClr>
              <a:buSzPts val="1400"/>
              <a:buNone/>
            </a:pPr>
            <a:endParaRPr lang="es-ES" sz="2900" b="1">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2900">
                <a:effectLst/>
                <a:latin typeface="Calibri" panose="020F0502020204030204" pitchFamily="34" charset="0"/>
                <a:ea typeface="Calibri" panose="020F0502020204030204" pitchFamily="34" charset="0"/>
              </a:rPr>
              <a:t>Si ver mucho la televisión o estás a menudo frente a la pantalla del ordenador, ¡toma descansos para tus ojos! Cada 30 minutos, saca la cabeza de la pantalla, mira a un objeto distante, luego a la derecha e izquierda sin mover la cabeza. Repite el ejercicio 10 veces y entonces parpadea 3 o 4 veces, abriéndolos mucho para estimular la producción de lágrimas. Asegúrate de que la distancia entre tus ojos y la pantalla es de al menos 40cm, y nunca mires la pantalla en la oscuridad.</a:t>
            </a:r>
          </a:p>
          <a:p>
            <a:pPr marL="0" lvl="1" indent="0" algn="just" rtl="0">
              <a:lnSpc>
                <a:spcPct val="115000"/>
              </a:lnSpc>
              <a:spcBef>
                <a:spcPts val="0"/>
              </a:spcBef>
              <a:spcAft>
                <a:spcPts val="0"/>
              </a:spcAft>
              <a:buClr>
                <a:srgbClr val="00B050"/>
              </a:buClr>
              <a:buSzPts val="1400"/>
              <a:buNone/>
            </a:pPr>
            <a:endParaRPr lang="es-ES" sz="2900" b="1">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2900" b="1">
                <a:effectLst/>
                <a:latin typeface="Calibri" panose="020F0502020204030204" pitchFamily="34" charset="0"/>
                <a:ea typeface="Calibri" panose="020F0502020204030204" pitchFamily="34" charset="0"/>
              </a:rPr>
              <a:t>¡Come arándanos!</a:t>
            </a:r>
          </a:p>
          <a:p>
            <a:pPr marL="0" lvl="1" indent="0" algn="just" rtl="0">
              <a:lnSpc>
                <a:spcPct val="115000"/>
              </a:lnSpc>
              <a:spcBef>
                <a:spcPts val="0"/>
              </a:spcBef>
              <a:spcAft>
                <a:spcPts val="0"/>
              </a:spcAft>
              <a:buClr>
                <a:srgbClr val="00B050"/>
              </a:buClr>
              <a:buSzPts val="1400"/>
              <a:buNone/>
            </a:pPr>
            <a:endParaRPr lang="es-ES" sz="2900" b="1">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2900">
                <a:effectLst/>
                <a:latin typeface="Calibri" panose="020F0502020204030204" pitchFamily="34" charset="0"/>
                <a:ea typeface="Calibri" panose="020F0502020204030204" pitchFamily="34" charset="0"/>
              </a:rPr>
              <a:t>Durante la Segunda Guerra Mundial, los pilotos de la Royal Air Force descubrieron que los arándanos mejoran la visión nocturna. De acuerdo a un estudio francés del Profesor Goetz en 2008, sus principales constituyentes, las antocianidinas, combinadas con su riqueza natural en vitamica C, permiten la regeneración de la púrpura de la retina, es decir, una mejor agudeza visual y un efecto eficaz sobre la fatiga ocular.</a:t>
            </a:r>
          </a:p>
          <a:p>
            <a:pPr marL="0" lvl="1" indent="0" algn="just" rtl="0">
              <a:lnSpc>
                <a:spcPct val="115000"/>
              </a:lnSpc>
              <a:spcBef>
                <a:spcPts val="0"/>
              </a:spcBef>
              <a:spcAft>
                <a:spcPts val="0"/>
              </a:spcAft>
              <a:buClr>
                <a:srgbClr val="00B050"/>
              </a:buClr>
              <a:buSzPts val="1400"/>
              <a:buNone/>
            </a:pPr>
            <a:endParaRPr lang="es-ES" sz="2900" b="1">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2900" b="1">
                <a:effectLst/>
                <a:latin typeface="Calibri" panose="020F0502020204030204" pitchFamily="34" charset="0"/>
                <a:ea typeface="Calibri" panose="020F0502020204030204" pitchFamily="34" charset="0"/>
              </a:rPr>
              <a:t>Olvídate de fumar</a:t>
            </a:r>
            <a:endParaRPr lang="es-ES" sz="2900" b="1">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endParaRPr lang="es-ES" sz="2900" b="1">
              <a:effectLst/>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2900">
                <a:effectLst/>
                <a:latin typeface="Calibri" panose="020F0502020204030204" pitchFamily="34" charset="0"/>
                <a:ea typeface="Calibri" panose="020F0502020204030204" pitchFamily="34" charset="0"/>
              </a:rPr>
              <a:t>Fumar es muy malo para tu salud y especialmente para tus ojos. Primero, fumar tabaco irrita los ojos. Segundo, las sustancias químicas absorbidas por los pulmones son transportadas por el torrente sanguíneo hasta los ojos. Esto provoca un aumento de los radicales libres en el cristalino del ojo y acelera su envejecimiento, favoreciendo así la aparición de patologías como las cataratas.</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Google Shape;260;g107ccff1036_0_128"/>
          <p:cNvSpPr txBox="1">
            <a:spLocks noGrp="1"/>
          </p:cNvSpPr>
          <p:nvPr>
            <p:ph type="body" idx="1"/>
          </p:nvPr>
        </p:nvSpPr>
        <p:spPr>
          <a:xfrm>
            <a:off x="838200" y="1026367"/>
            <a:ext cx="10515600" cy="4945184"/>
          </a:xfrm>
          <a:prstGeom prst="rect">
            <a:avLst/>
          </a:prstGeom>
        </p:spPr>
        <p:txBody>
          <a:bodyPr spcFirstLastPara="1" wrap="square" lIns="91425" tIns="45700" rIns="91425" bIns="45700" anchor="t" anchorCtr="0">
            <a:normAutofit fontScale="92500" lnSpcReduction="20000"/>
          </a:bodyPr>
          <a:lstStyle/>
          <a:p>
            <a:pPr marL="0" lvl="1" indent="0" algn="just" rtl="0">
              <a:lnSpc>
                <a:spcPct val="115000"/>
              </a:lnSpc>
              <a:spcBef>
                <a:spcPts val="0"/>
              </a:spcBef>
              <a:spcAft>
                <a:spcPts val="0"/>
              </a:spcAft>
              <a:buClr>
                <a:srgbClr val="00B050"/>
              </a:buClr>
              <a:buSzPts val="1400"/>
              <a:buNone/>
            </a:pPr>
            <a:r>
              <a:rPr lang="es-ES" sz="2100" b="1">
                <a:solidFill>
                  <a:srgbClr val="00B050"/>
                </a:solidFill>
              </a:rPr>
              <a:t>¿Sabías que? ¡En el útero, el bebé no puede ver!</a:t>
            </a:r>
          </a:p>
          <a:p>
            <a:pPr marL="0" lvl="1" indent="0" algn="just" rtl="0">
              <a:lnSpc>
                <a:spcPct val="115000"/>
              </a:lnSpc>
              <a:spcBef>
                <a:spcPts val="0"/>
              </a:spcBef>
              <a:spcAft>
                <a:spcPts val="0"/>
              </a:spcAft>
              <a:buClr>
                <a:srgbClr val="00B050"/>
              </a:buClr>
              <a:buSzPts val="1400"/>
              <a:buNone/>
            </a:pPr>
            <a:endParaRPr lang="es-ES" sz="1400" b="1">
              <a:solidFill>
                <a:srgbClr val="00B050"/>
              </a:solidFill>
              <a:effectLst/>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1800" b="1">
                <a:effectLst/>
                <a:latin typeface="Calibri" panose="020F0502020204030204" pitchFamily="34" charset="0"/>
                <a:ea typeface="Calibri" panose="020F0502020204030204" pitchFamily="34" charset="0"/>
              </a:rPr>
              <a:t>La vista es el último sentido que se desarrolla en el feto. </a:t>
            </a:r>
            <a:r>
              <a:rPr lang="es-ES" sz="1800">
                <a:effectLst/>
                <a:latin typeface="Calibri" panose="020F0502020204030204" pitchFamily="34" charset="0"/>
                <a:ea typeface="Calibri" panose="020F0502020204030204" pitchFamily="34" charset="0"/>
              </a:rPr>
              <a:t>Los párpados permanecen fusionados hasta la semana 24 de embarazo. Solo entonces la retina y el nervio óptico se desarrollan en mayor medida. Alrededor del séptimo mes de embarazo, el bebé puede distinguir las sombras y los matices de la luz. Por ejemplo, reacciona si se dirige una luz fuerte al vientre de la madre. Esta reacción significa que su sistema visual es sensible a la luz. Sin embargo, es poco probable que su vista se desarrolle más en la oscuridad del útero, ya que recibe pocos estímulos. </a:t>
            </a:r>
          </a:p>
          <a:p>
            <a:pPr marL="0" lvl="1" indent="0" algn="just" rtl="0">
              <a:lnSpc>
                <a:spcPct val="115000"/>
              </a:lnSpc>
              <a:spcBef>
                <a:spcPts val="0"/>
              </a:spcBef>
              <a:spcAft>
                <a:spcPts val="0"/>
              </a:spcAft>
              <a:buClr>
                <a:srgbClr val="00B050"/>
              </a:buClr>
              <a:buSzPts val="1400"/>
              <a:buNone/>
            </a:pPr>
            <a:endParaRPr lang="es-ES" sz="1800">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1800">
                <a:effectLst/>
                <a:latin typeface="Calibri" panose="020F0502020204030204" pitchFamily="34" charset="0"/>
                <a:ea typeface="Calibri" panose="020F0502020204030204" pitchFamily="34" charset="0"/>
              </a:rPr>
              <a:t>El sistema visual se activda principalmente tras el nacimiento. </a:t>
            </a:r>
            <a:r>
              <a:rPr lang="es-ES" sz="1800" b="1">
                <a:effectLst/>
                <a:latin typeface="Calibri" panose="020F0502020204030204" pitchFamily="34" charset="0"/>
                <a:ea typeface="Calibri" panose="020F0502020204030204" pitchFamily="34" charset="0"/>
              </a:rPr>
              <a:t>Un bebé recién nacido puede ver objetos a 75 cm, pero se verán borrosos. Sin embargo, pueden ver muy bien a una distancia de 20 a 30 cm.</a:t>
            </a:r>
            <a:r>
              <a:rPr lang="es-ES" sz="1800">
                <a:effectLst/>
                <a:latin typeface="Calibri" panose="020F0502020204030204" pitchFamily="34" charset="0"/>
                <a:ea typeface="Calibri" panose="020F0502020204030204" pitchFamily="34" charset="0"/>
              </a:rPr>
              <a:t> El bebé de un día prefiere mirar los objetos en movimiento, y es especialmente sensible a los movimientos producidos por los humanos. También se siente más atraído por los rostros humanos que por los objetos. Alrededor de los 4-5 meses de edad, comienza a producirse la coordinación visión-comprensión, etc. Esto significa que el bebé va comprendiendo su entorno y adaptando su comportamiento.</a:t>
            </a:r>
          </a:p>
          <a:p>
            <a:pPr marL="0" lvl="1" indent="0" algn="just" rtl="0">
              <a:lnSpc>
                <a:spcPct val="115000"/>
              </a:lnSpc>
              <a:spcBef>
                <a:spcPts val="0"/>
              </a:spcBef>
              <a:spcAft>
                <a:spcPts val="0"/>
              </a:spcAft>
              <a:buClr>
                <a:srgbClr val="00B050"/>
              </a:buClr>
              <a:buSzPts val="1400"/>
              <a:buNone/>
            </a:pPr>
            <a:endParaRPr lang="es-ES" sz="1800">
              <a:effectLst/>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1800">
                <a:effectLst/>
                <a:latin typeface="Calibri" panose="020F0502020204030204" pitchFamily="34" charset="0"/>
                <a:ea typeface="Calibri" panose="020F0502020204030204" pitchFamily="34" charset="0"/>
              </a:rPr>
              <a:t>El recién nacido también tiene </a:t>
            </a:r>
            <a:r>
              <a:rPr lang="es-ES" sz="1800" b="1">
                <a:effectLst/>
                <a:latin typeface="Calibri" panose="020F0502020204030204" pitchFamily="34" charset="0"/>
                <a:ea typeface="Calibri" panose="020F0502020204030204" pitchFamily="34" charset="0"/>
              </a:rPr>
              <a:t>dificultad con los colores</a:t>
            </a:r>
            <a:r>
              <a:rPr lang="es-ES" sz="1800">
                <a:effectLst/>
                <a:latin typeface="Calibri" panose="020F0502020204030204" pitchFamily="34" charset="0"/>
                <a:ea typeface="Calibri" panose="020F0502020204030204" pitchFamily="34" charset="0"/>
              </a:rPr>
              <a:t>: al nacer, el recién nacido distingue entre tonos de brillo y matiz (claro y oscuro). También puede distinguir entre el rojo, el amarillo y el verde, pero solo si estos colores no son igual de brillantes y tienen un buen contraste.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07ccff1036_0_13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lnSpc>
                <a:spcPct val="100000"/>
              </a:lnSpc>
              <a:spcBef>
                <a:spcPts val="1200"/>
              </a:spcBef>
              <a:spcAft>
                <a:spcPts val="1200"/>
              </a:spcAft>
              <a:buNone/>
            </a:pPr>
            <a:r>
              <a:rPr lang="fr-FR" sz="2500" b="1">
                <a:solidFill>
                  <a:srgbClr val="00B050"/>
                </a:solidFill>
              </a:rPr>
              <a:t>5. ESTÍMULOS PERCIBIDOS POR EL GUSTO</a:t>
            </a:r>
            <a:endParaRPr sz="53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g107ccff1036_0_140"/>
          <p:cNvSpPr txBox="1">
            <a:spLocks noGrp="1"/>
          </p:cNvSpPr>
          <p:nvPr>
            <p:ph type="body" idx="1"/>
          </p:nvPr>
        </p:nvSpPr>
        <p:spPr>
          <a:xfrm>
            <a:off x="838200" y="1253400"/>
            <a:ext cx="10515600" cy="4351200"/>
          </a:xfrm>
          <a:prstGeom prst="rect">
            <a:avLst/>
          </a:prstGeom>
        </p:spPr>
        <p:txBody>
          <a:bodyPr spcFirstLastPara="1" wrap="square" lIns="91425" tIns="45700" rIns="91425" bIns="45700" anchor="t" anchorCtr="0">
            <a:normAutofit/>
          </a:bodyPr>
          <a:lstStyle/>
          <a:p>
            <a:pPr marL="0" lvl="1" indent="0" algn="just" rtl="0">
              <a:lnSpc>
                <a:spcPct val="115000"/>
              </a:lnSpc>
              <a:spcBef>
                <a:spcPts val="0"/>
              </a:spcBef>
              <a:spcAft>
                <a:spcPts val="0"/>
              </a:spcAft>
              <a:buClr>
                <a:srgbClr val="00B050"/>
              </a:buClr>
              <a:buSzPts val="1400"/>
              <a:buNone/>
            </a:pPr>
            <a:r>
              <a:rPr lang="fr-FR" sz="1800" b="1">
                <a:solidFill>
                  <a:srgbClr val="00B050"/>
                </a:solidFill>
                <a:latin typeface="Calibri"/>
                <a:ea typeface="Calibri"/>
                <a:cs typeface="Calibri"/>
                <a:sym typeface="Calibri"/>
              </a:rPr>
              <a:t>¿Qué es?</a:t>
            </a:r>
          </a:p>
          <a:p>
            <a:pPr marL="0" lvl="1" indent="0" algn="just" rtl="0">
              <a:lnSpc>
                <a:spcPct val="115000"/>
              </a:lnSpc>
              <a:spcBef>
                <a:spcPts val="0"/>
              </a:spcBef>
              <a:spcAft>
                <a:spcPts val="0"/>
              </a:spcAft>
              <a:buClr>
                <a:srgbClr val="00B050"/>
              </a:buClr>
              <a:buSzPts val="1400"/>
              <a:buNone/>
            </a:pPr>
            <a:endParaRPr lang="fr-FR" sz="1400" b="1">
              <a:solidFill>
                <a:srgbClr val="00B050"/>
              </a:solidFill>
            </a:endParaRPr>
          </a:p>
          <a:p>
            <a:pPr marL="455930" indent="0" algn="just">
              <a:lnSpc>
                <a:spcPct val="115000"/>
              </a:lnSpc>
              <a:spcAft>
                <a:spcPts val="1000"/>
              </a:spcAft>
              <a:buNone/>
            </a:pPr>
            <a:r>
              <a:rPr lang="es-ES" sz="1800">
                <a:effectLst/>
                <a:latin typeface="Calibri" panose="020F0502020204030204" pitchFamily="34" charset="0"/>
                <a:ea typeface="Calibri" panose="020F0502020204030204" pitchFamily="34" charset="0"/>
              </a:rPr>
              <a:t>El gusto es un sentido especial. Es el sentido que permite la percepción inmediata del gusto en la lengua. Pero </a:t>
            </a:r>
            <a:r>
              <a:rPr lang="es-ES" sz="1800" b="1">
                <a:effectLst/>
                <a:latin typeface="Calibri" panose="020F0502020204030204" pitchFamily="34" charset="0"/>
                <a:ea typeface="Calibri" panose="020F0502020204030204" pitchFamily="34" charset="0"/>
              </a:rPr>
              <a:t>la impresión que produce esta percepción, que se denomina sabor, es en realidad el resultado de una combinación de olor, sabor y tacto.</a:t>
            </a:r>
            <a:r>
              <a:rPr lang="es-ES" sz="1800">
                <a:effectLst/>
                <a:latin typeface="Calibri" panose="020F0502020204030204" pitchFamily="34" charset="0"/>
                <a:ea typeface="Calibri" panose="020F0502020204030204" pitchFamily="34" charset="0"/>
              </a:rPr>
              <a:t> Es la interacción de estos tres sentidos que te hacen amar u odiar un olor o un alimento.</a:t>
            </a:r>
          </a:p>
          <a:p>
            <a:pPr marL="455930" indent="0" algn="just">
              <a:lnSpc>
                <a:spcPct val="115000"/>
              </a:lnSpc>
              <a:spcAft>
                <a:spcPts val="1000"/>
              </a:spcAft>
              <a:buNone/>
            </a:pPr>
            <a:r>
              <a:rPr lang="es-ES" sz="1800">
                <a:effectLst/>
                <a:latin typeface="Calibri" panose="020F0502020204030204" pitchFamily="34" charset="0"/>
                <a:ea typeface="Calibri" panose="020F0502020204030204" pitchFamily="34" charset="0"/>
              </a:rPr>
              <a:t>El gusto se deteriora con la edad. Y por una buena razón: las células sensoriales tiene una vida de sólo 10 días, pero se renuevan constantemente. Sin embargo, a medida que pasa el tiempo, las células se renuevan más lentamente. Un consejo: utiliza hierbas frescas para sazonar tus platos. De este modo, podrás utilizar tus otros sentidos, como el del olfato, para disfrutar de una maravillosa experiencia gustativa incluso en la vejez.</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g107ccff1036_0_146"/>
          <p:cNvSpPr txBox="1">
            <a:spLocks noGrp="1"/>
          </p:cNvSpPr>
          <p:nvPr>
            <p:ph type="body" idx="1"/>
          </p:nvPr>
        </p:nvSpPr>
        <p:spPr>
          <a:xfrm>
            <a:off x="838200" y="1253400"/>
            <a:ext cx="10515600" cy="4351200"/>
          </a:xfrm>
          <a:prstGeom prst="rect">
            <a:avLst/>
          </a:prstGeom>
        </p:spPr>
        <p:txBody>
          <a:bodyPr spcFirstLastPara="1" wrap="square" lIns="91425" tIns="45700" rIns="91425" bIns="45700" anchor="t" anchorCtr="0">
            <a:normAutofit/>
          </a:bodyPr>
          <a:lstStyle/>
          <a:p>
            <a:pPr marL="0" lvl="1" indent="0" algn="just" rtl="0">
              <a:lnSpc>
                <a:spcPct val="115000"/>
              </a:lnSpc>
              <a:spcBef>
                <a:spcPts val="0"/>
              </a:spcBef>
              <a:spcAft>
                <a:spcPts val="0"/>
              </a:spcAft>
              <a:buClr>
                <a:srgbClr val="00B050"/>
              </a:buClr>
              <a:buSzPts val="1400"/>
              <a:buNone/>
            </a:pPr>
            <a:r>
              <a:rPr lang="fr-FR" sz="1800" b="1">
                <a:solidFill>
                  <a:srgbClr val="00B050"/>
                </a:solidFill>
              </a:rPr>
              <a:t>Ejemplo</a:t>
            </a:r>
            <a:endParaRPr sz="1400" b="1">
              <a:solidFill>
                <a:srgbClr val="00B050"/>
              </a:solidFill>
            </a:endParaRPr>
          </a:p>
          <a:p>
            <a:pPr marL="0" lvl="0" indent="-1270" algn="l" rtl="0">
              <a:lnSpc>
                <a:spcPct val="115000"/>
              </a:lnSpc>
              <a:spcBef>
                <a:spcPts val="1000"/>
              </a:spcBef>
              <a:spcAft>
                <a:spcPts val="1000"/>
              </a:spcAft>
              <a:buClr>
                <a:schemeClr val="dk1"/>
              </a:buClr>
              <a:buSzPts val="1100"/>
              <a:buFont typeface="Arial"/>
              <a:buNone/>
            </a:pPr>
            <a:r>
              <a:rPr lang="es-ES" sz="1800">
                <a:effectLst/>
                <a:latin typeface="Calibri" panose="020F0502020204030204" pitchFamily="34" charset="0"/>
                <a:ea typeface="Calibri" panose="020F0502020204030204" pitchFamily="34" charset="0"/>
              </a:rPr>
              <a:t>La lengua puede distinguir entre cinco sabores básicos: dulce, salado, ácido, amargo, y umami. El último se desencadena por la presencia de glutamato, que se encuentra en los alimentos ricos en proteínas, como la carne, y que también se utiliza en la cocina para potenciar el sabor. También se dice que el umami hace que los alimentos sepan a carne. La diversidad de percepciones gustativas está relacionada con el número de combinaciones posibles de estos cinco sabores básicos. Por ejemplo, el zumo de limón caliente mezclado con azúcar produce un sabor agridulce.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g107ccff1036_0_152"/>
          <p:cNvSpPr txBox="1">
            <a:spLocks noGrp="1"/>
          </p:cNvSpPr>
          <p:nvPr>
            <p:ph type="body" idx="1"/>
          </p:nvPr>
        </p:nvSpPr>
        <p:spPr>
          <a:xfrm>
            <a:off x="838200" y="821094"/>
            <a:ext cx="10515600" cy="5355731"/>
          </a:xfrm>
          <a:prstGeom prst="rect">
            <a:avLst/>
          </a:prstGeom>
        </p:spPr>
        <p:txBody>
          <a:bodyPr spcFirstLastPara="1" wrap="square" lIns="91425" tIns="45700" rIns="91425" bIns="45700" anchor="t" anchorCtr="0">
            <a:normAutofit fontScale="92500" lnSpcReduction="20000"/>
          </a:bodyPr>
          <a:lstStyle/>
          <a:p>
            <a:pPr marL="0" lvl="1" indent="0" algn="just" rtl="0">
              <a:lnSpc>
                <a:spcPct val="115000"/>
              </a:lnSpc>
              <a:spcBef>
                <a:spcPts val="0"/>
              </a:spcBef>
              <a:spcAft>
                <a:spcPts val="0"/>
              </a:spcAft>
              <a:buClr>
                <a:srgbClr val="00B050"/>
              </a:buClr>
              <a:buSzPts val="1400"/>
              <a:buNone/>
            </a:pPr>
            <a:r>
              <a:rPr lang="es-ES" sz="2100" b="1">
                <a:solidFill>
                  <a:srgbClr val="00B050"/>
                </a:solidFill>
              </a:rPr>
              <a:t>¿Cómo entrenar tu percepción mediante estímulos gustativos?</a:t>
            </a:r>
          </a:p>
          <a:p>
            <a:pPr marL="0" lvl="1" indent="0" algn="just" rtl="0">
              <a:lnSpc>
                <a:spcPct val="115000"/>
              </a:lnSpc>
              <a:spcBef>
                <a:spcPts val="0"/>
              </a:spcBef>
              <a:spcAft>
                <a:spcPts val="0"/>
              </a:spcAft>
              <a:buClr>
                <a:srgbClr val="00B050"/>
              </a:buClr>
              <a:buSzPts val="1400"/>
              <a:buNone/>
            </a:pPr>
            <a:endParaRPr lang="es-ES" sz="1400" b="1">
              <a:solidFill>
                <a:srgbClr val="00B050"/>
              </a:solidFill>
              <a:effectLst/>
              <a:latin typeface="Calibri" panose="020F0502020204030204" pitchFamily="34" charset="0"/>
              <a:ea typeface="Calibri" panose="020F0502020204030204" pitchFamily="34" charset="0"/>
            </a:endParaRPr>
          </a:p>
          <a:p>
            <a:pPr marL="0" lvl="1" indent="0" algn="just">
              <a:lnSpc>
                <a:spcPct val="115000"/>
              </a:lnSpc>
              <a:spcBef>
                <a:spcPts val="0"/>
              </a:spcBef>
              <a:buClr>
                <a:srgbClr val="00B050"/>
              </a:buClr>
              <a:buSzPts val="1400"/>
              <a:buNone/>
            </a:pPr>
            <a:r>
              <a:rPr lang="es-ES" sz="1800" b="1">
                <a:solidFill>
                  <a:srgbClr val="000000"/>
                </a:solidFill>
                <a:effectLst/>
                <a:latin typeface="Calibri" panose="020F0502020204030204" pitchFamily="34" charset="0"/>
                <a:ea typeface="Calibri" panose="020F0502020204030204" pitchFamily="34" charset="0"/>
              </a:rPr>
              <a:t>Cómo percibir mejor las propiedades organolépticas de un alimento</a:t>
            </a:r>
            <a:endParaRPr lang="es-ES" sz="1800">
              <a:effectLst/>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endParaRPr lang="es-ES" sz="1800">
              <a:solidFill>
                <a:srgbClr val="000000"/>
              </a:solidFill>
              <a:effectLst/>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1800">
                <a:solidFill>
                  <a:srgbClr val="000000"/>
                </a:solidFill>
                <a:effectLst/>
                <a:latin typeface="Calibri" panose="020F0502020204030204" pitchFamily="34" charset="0"/>
                <a:ea typeface="Calibri" panose="020F0502020204030204" pitchFamily="34" charset="0"/>
              </a:rPr>
              <a:t>Si quieres conocer el sabor real de lo que comes o bebes, recuerda este consejo básico: mastica con regularidad y durante mucho tiempo antes de tragar (al menos tantas veces como sea mejor girar la lengua en la boca antes de hablar, ¡siete!). Obtendrás:</a:t>
            </a:r>
            <a:endParaRPr lang="es-ES" sz="1800">
              <a:effectLst/>
              <a:latin typeface="Calibri" panose="020F0502020204030204" pitchFamily="34" charset="0"/>
              <a:ea typeface="Calibri" panose="020F0502020204030204" pitchFamily="34" charset="0"/>
            </a:endParaRPr>
          </a:p>
          <a:p>
            <a:pPr marL="0" lvl="0" indent="0" algn="just">
              <a:lnSpc>
                <a:spcPct val="115000"/>
              </a:lnSpc>
              <a:spcAft>
                <a:spcPts val="1000"/>
              </a:spcAft>
              <a:buNone/>
            </a:pPr>
            <a:r>
              <a:rPr lang="es-ES" sz="1800">
                <a:solidFill>
                  <a:srgbClr val="000000"/>
                </a:solidFill>
                <a:effectLst/>
                <a:latin typeface="Noto Sans Symbols"/>
                <a:ea typeface="Noto Sans Symbols"/>
                <a:cs typeface="Noto Sans Symbols"/>
              </a:rPr>
              <a:t>Salivación abundate, que facilita y activa la digestión.</a:t>
            </a:r>
            <a:endParaRPr lang="es-ES" sz="1800">
              <a:effectLst/>
              <a:latin typeface="Noto Sans Symbols"/>
              <a:ea typeface="Noto Sans Symbols"/>
              <a:cs typeface="Noto Sans Symbols"/>
            </a:endParaRPr>
          </a:p>
          <a:p>
            <a:pPr marL="0" lvl="0" indent="0" algn="just">
              <a:lnSpc>
                <a:spcPct val="115000"/>
              </a:lnSpc>
              <a:spcAft>
                <a:spcPts val="1000"/>
              </a:spcAft>
              <a:buNone/>
            </a:pPr>
            <a:r>
              <a:rPr lang="en-GB" sz="1800">
                <a:solidFill>
                  <a:srgbClr val="000000"/>
                </a:solidFill>
                <a:effectLst/>
                <a:latin typeface="Noto Sans Symbols"/>
                <a:ea typeface="Noto Sans Symbols"/>
                <a:cs typeface="Noto Sans Symbols"/>
              </a:rPr>
              <a:t>Máximo sabor.</a:t>
            </a:r>
            <a:endParaRPr lang="es-ES" sz="1800">
              <a:effectLst/>
              <a:latin typeface="Noto Sans Symbols"/>
              <a:ea typeface="Noto Sans Symbols"/>
              <a:cs typeface="Noto Sans Symbols"/>
            </a:endParaRPr>
          </a:p>
          <a:p>
            <a:pPr marL="0" lvl="0" indent="0" algn="just">
              <a:lnSpc>
                <a:spcPct val="115000"/>
              </a:lnSpc>
              <a:spcAft>
                <a:spcPts val="1000"/>
              </a:spcAft>
              <a:buNone/>
            </a:pPr>
            <a:r>
              <a:rPr lang="es-ES" sz="1800">
                <a:solidFill>
                  <a:srgbClr val="000000"/>
                </a:solidFill>
                <a:effectLst/>
                <a:latin typeface="Noto Sans Symbols"/>
                <a:ea typeface="Noto Sans Symbols"/>
                <a:cs typeface="Noto Sans Symbols"/>
              </a:rPr>
              <a:t>Buenos dientes y encías, si además te cepillas los dientes y las encías dos o tres veces al día.</a:t>
            </a:r>
          </a:p>
          <a:p>
            <a:pPr marL="0" lvl="0" indent="0" algn="just">
              <a:lnSpc>
                <a:spcPct val="115000"/>
              </a:lnSpc>
              <a:spcAft>
                <a:spcPts val="1000"/>
              </a:spcAft>
              <a:buNone/>
            </a:pPr>
            <a:r>
              <a:rPr lang="es-ES" sz="1800" b="1">
                <a:solidFill>
                  <a:srgbClr val="000000"/>
                </a:solidFill>
                <a:effectLst/>
                <a:latin typeface="Calibri" panose="020F0502020204030204" pitchFamily="34" charset="0"/>
                <a:ea typeface="Calibri" panose="020F0502020204030204" pitchFamily="34" charset="0"/>
              </a:rPr>
              <a:t>Entrena tu olfato y tu memoria para recuperar el gusto</a:t>
            </a:r>
          </a:p>
          <a:p>
            <a:pPr marL="0" lvl="0" indent="0" algn="just">
              <a:lnSpc>
                <a:spcPct val="115000"/>
              </a:lnSpc>
              <a:spcAft>
                <a:spcPts val="1000"/>
              </a:spcAft>
              <a:buNone/>
            </a:pPr>
            <a:r>
              <a:rPr lang="es-ES" sz="1800">
                <a:solidFill>
                  <a:srgbClr val="000000"/>
                </a:solidFill>
                <a:effectLst/>
                <a:latin typeface="Calibri" panose="020F0502020204030204" pitchFamily="34" charset="0"/>
                <a:ea typeface="Calibri" panose="020F0502020204030204" pitchFamily="34" charset="0"/>
              </a:rPr>
              <a:t>Adicionalmente, algunos pacientes de Covid-19 han experimentado la pérdida repentina del olfato y el gusto. Si estos efectos no remiten “en un plazo de cinco a diez días de forma espontánea”, puede tardar mucho más tiempo. Gracias a tu memoria y tu olfato, puedes entrenar tu percepción de estímulos gustativos. Recuerda cada día algo que has probado saboreado alguna vez (comida, bebida u otro), o antes de tu comida para comparar los sabores. </a:t>
            </a:r>
            <a:endParaRPr lang="es-ES" sz="1800">
              <a:effectLst/>
              <a:latin typeface="Calibri" panose="020F0502020204030204" pitchFamily="34" charset="0"/>
              <a:ea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g107ccff1036_0_158"/>
          <p:cNvSpPr txBox="1">
            <a:spLocks noGrp="1"/>
          </p:cNvSpPr>
          <p:nvPr>
            <p:ph type="body" idx="1"/>
          </p:nvPr>
        </p:nvSpPr>
        <p:spPr>
          <a:xfrm>
            <a:off x="838200" y="615820"/>
            <a:ext cx="10515600" cy="5561005"/>
          </a:xfrm>
          <a:prstGeom prst="rect">
            <a:avLst/>
          </a:prstGeom>
        </p:spPr>
        <p:txBody>
          <a:bodyPr spcFirstLastPara="1" wrap="square" lIns="91425" tIns="45700" rIns="91425" bIns="45700" anchor="t" anchorCtr="0">
            <a:normAutofit fontScale="92500" lnSpcReduction="10000"/>
          </a:bodyPr>
          <a:lstStyle/>
          <a:p>
            <a:pPr marL="0" lvl="1" indent="0" algn="just" rtl="0">
              <a:lnSpc>
                <a:spcPct val="115000"/>
              </a:lnSpc>
              <a:spcBef>
                <a:spcPts val="0"/>
              </a:spcBef>
              <a:spcAft>
                <a:spcPts val="0"/>
              </a:spcAft>
              <a:buClr>
                <a:srgbClr val="00B050"/>
              </a:buClr>
              <a:buSzPts val="1400"/>
              <a:buNone/>
            </a:pPr>
            <a:r>
              <a:rPr lang="es-ES" sz="1900" b="1">
                <a:solidFill>
                  <a:srgbClr val="00B050"/>
                </a:solidFill>
              </a:rPr>
              <a:t>¿</a:t>
            </a:r>
            <a:r>
              <a:rPr lang="es-ES" sz="1900" b="1">
                <a:solidFill>
                  <a:srgbClr val="00B050"/>
                </a:solidFill>
                <a:effectLst/>
                <a:latin typeface="Calibri" panose="020F0502020204030204" pitchFamily="34" charset="0"/>
                <a:ea typeface="Calibri" panose="020F0502020204030204" pitchFamily="34" charset="0"/>
              </a:rPr>
              <a:t>Sabías que? Sin olor, sin sabor</a:t>
            </a:r>
          </a:p>
          <a:p>
            <a:pPr marL="0" lvl="1" indent="0" algn="just" rtl="0">
              <a:lnSpc>
                <a:spcPct val="115000"/>
              </a:lnSpc>
              <a:spcBef>
                <a:spcPts val="0"/>
              </a:spcBef>
              <a:spcAft>
                <a:spcPts val="0"/>
              </a:spcAft>
              <a:buClr>
                <a:srgbClr val="00B050"/>
              </a:buClr>
              <a:buSzPts val="1400"/>
              <a:buNone/>
            </a:pPr>
            <a:endParaRPr lang="es-ES" sz="1800">
              <a:effectLst/>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1800">
                <a:effectLst/>
                <a:latin typeface="Calibri" panose="020F0502020204030204" pitchFamily="34" charset="0"/>
                <a:ea typeface="Calibri" panose="020F0502020204030204" pitchFamily="34" charset="0"/>
              </a:rPr>
              <a:t>Los circuitos sensoriales están interconectados. Todos hemos experimentado que en una ruidosa multitud, escuchamos mejor si podemos ver a la otra persona; y también, que el </a:t>
            </a:r>
            <a:r>
              <a:rPr lang="es-ES" sz="1800" b="1">
                <a:effectLst/>
                <a:latin typeface="Calibri" panose="020F0502020204030204" pitchFamily="34" charset="0"/>
                <a:ea typeface="Calibri" panose="020F0502020204030204" pitchFamily="34" charset="0"/>
              </a:rPr>
              <a:t>sentido del olfato está fuertemente asociado con el sentido del gusto</a:t>
            </a:r>
            <a:r>
              <a:rPr lang="es-ES" sz="1800">
                <a:effectLst/>
                <a:latin typeface="Calibri" panose="020F0502020204030204" pitchFamily="34" charset="0"/>
                <a:ea typeface="Calibri" panose="020F0502020204030204" pitchFamily="34" charset="0"/>
              </a:rPr>
              <a:t>. Cuando tomas una medicina que sabe mal, ¿cuál es tu primer instinto? Tragarlo mientras te tapas la nariz. El reconocimiento de los alimentos se realiza mediante una combinación de sabor, olor, textura y, posiblemente, temperatura. Esto se hace a través de los tres sentidos químicos:</a:t>
            </a:r>
          </a:p>
          <a:p>
            <a:pPr marL="285750" indent="-285750" algn="just">
              <a:lnSpc>
                <a:spcPct val="115000"/>
              </a:lnSpc>
              <a:spcAft>
                <a:spcPts val="1000"/>
              </a:spcAft>
            </a:pPr>
            <a:r>
              <a:rPr lang="es-ES" sz="1800" b="1">
                <a:solidFill>
                  <a:srgbClr val="000000"/>
                </a:solidFill>
                <a:effectLst/>
                <a:latin typeface="Noto Sans Symbols"/>
                <a:ea typeface="Noto Sans Symbols"/>
                <a:cs typeface="Noto Sans Symbols"/>
              </a:rPr>
              <a:t>Olfacción:</a:t>
            </a:r>
            <a:r>
              <a:rPr lang="es-ES" sz="1800">
                <a:solidFill>
                  <a:srgbClr val="000000"/>
                </a:solidFill>
                <a:effectLst/>
                <a:latin typeface="Noto Sans Symbols"/>
                <a:ea typeface="Noto Sans Symbols"/>
                <a:cs typeface="Noto Sans Symbols"/>
              </a:rPr>
              <a:t> es el sentido más refinado para reconocer las sustancias químicas volátiles, los olores. Puede diferenciar un número muy grande de ellos, casi infinito para las narices más entrenada.</a:t>
            </a:r>
            <a:endParaRPr lang="es-ES" sz="1800">
              <a:effectLst/>
              <a:latin typeface="Noto Sans Symbols"/>
              <a:ea typeface="Noto Sans Symbols"/>
              <a:cs typeface="Noto Sans Symbols"/>
            </a:endParaRPr>
          </a:p>
          <a:p>
            <a:pPr marL="285750" indent="-285750" algn="just">
              <a:lnSpc>
                <a:spcPct val="115000"/>
              </a:lnSpc>
              <a:spcAft>
                <a:spcPts val="1000"/>
              </a:spcAft>
            </a:pPr>
            <a:r>
              <a:rPr lang="es-ES" sz="1800" b="1">
                <a:solidFill>
                  <a:srgbClr val="000000"/>
                </a:solidFill>
                <a:effectLst/>
                <a:latin typeface="Noto Sans Symbols"/>
                <a:ea typeface="Noto Sans Symbols"/>
                <a:cs typeface="Noto Sans Symbols"/>
              </a:rPr>
              <a:t>Gustación:</a:t>
            </a:r>
            <a:r>
              <a:rPr lang="es-ES" sz="1800">
                <a:solidFill>
                  <a:srgbClr val="000000"/>
                </a:solidFill>
                <a:effectLst/>
                <a:latin typeface="Noto Sans Symbols"/>
                <a:ea typeface="Noto Sans Symbols"/>
                <a:cs typeface="Noto Sans Symbols"/>
              </a:rPr>
              <a:t> puede detectar el dulzor, el salado, la acidez, el amargor y el glutamato (o umami, un aminoácido presente en un gran número de alimentos y que desempeña un papel fundamental en el sabor de los quesos, el marisco y los caldos de carne).</a:t>
            </a:r>
            <a:endParaRPr lang="es-ES" sz="1800">
              <a:effectLst/>
              <a:latin typeface="Noto Sans Symbols"/>
              <a:ea typeface="Noto Sans Symbols"/>
              <a:cs typeface="Noto Sans Symbols"/>
            </a:endParaRPr>
          </a:p>
          <a:p>
            <a:pPr marL="285750" indent="-285750" algn="just">
              <a:lnSpc>
                <a:spcPct val="115000"/>
              </a:lnSpc>
              <a:spcAft>
                <a:spcPts val="1000"/>
              </a:spcAft>
            </a:pPr>
            <a:r>
              <a:rPr lang="es-ES" sz="1800" b="1">
                <a:solidFill>
                  <a:srgbClr val="000000"/>
                </a:solidFill>
                <a:effectLst/>
                <a:latin typeface="Noto Sans Symbols"/>
                <a:ea typeface="Noto Sans Symbols"/>
                <a:cs typeface="Noto Sans Symbols"/>
              </a:rPr>
              <a:t>El sentido trigeminal:</a:t>
            </a:r>
            <a:r>
              <a:rPr lang="es-ES" sz="1800">
                <a:solidFill>
                  <a:srgbClr val="000000"/>
                </a:solidFill>
                <a:effectLst/>
                <a:latin typeface="Noto Sans Symbols"/>
                <a:ea typeface="Noto Sans Symbols"/>
                <a:cs typeface="Noto Sans Symbols"/>
              </a:rPr>
              <a:t> nos permite descodificar la consistencia (o textura) de una sustancia y percibir lo que es fresco (como la menta), caliente y picante (como el chile).</a:t>
            </a:r>
          </a:p>
          <a:p>
            <a:pPr marL="0" lvl="0" indent="0" algn="just">
              <a:lnSpc>
                <a:spcPct val="115000"/>
              </a:lnSpc>
              <a:spcAft>
                <a:spcPts val="1000"/>
              </a:spcAft>
              <a:buNone/>
            </a:pPr>
            <a:r>
              <a:rPr lang="es-ES" sz="1800">
                <a:effectLst/>
                <a:latin typeface="Calibri" panose="020F0502020204030204" pitchFamily="34" charset="0"/>
                <a:ea typeface="Calibri" panose="020F0502020204030204" pitchFamily="34" charset="0"/>
              </a:rPr>
              <a:t>La mayor parte de la información química que compone un sabor proviene del olfato y no de la degustación. Así, el olor llega al cerebro, sobre todo a través de la nariz (sube por la boca), cuando comemos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07ccff1036_0_16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lnSpc>
                <a:spcPct val="100000"/>
              </a:lnSpc>
              <a:spcBef>
                <a:spcPts val="1200"/>
              </a:spcBef>
              <a:spcAft>
                <a:spcPts val="1200"/>
              </a:spcAft>
              <a:buNone/>
            </a:pPr>
            <a:r>
              <a:rPr lang="fr-FR" sz="2800" b="1">
                <a:solidFill>
                  <a:srgbClr val="00B050"/>
                </a:solidFill>
              </a:rPr>
              <a:t>6. ESTÍMULOS PERCIBIDOS POR EL TACTO</a:t>
            </a:r>
            <a:endParaRPr sz="5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descr="Doctors doing medical research on human brain and testing blood samples. Free Vector"/>
          <p:cNvPicPr preferRelativeResize="0"/>
          <p:nvPr/>
        </p:nvPicPr>
        <p:blipFill rotWithShape="1">
          <a:blip r:embed="rId3">
            <a:alphaModFix/>
          </a:blip>
          <a:srcRect l="8001" t="6021" r="9336" b="5203"/>
          <a:stretch/>
        </p:blipFill>
        <p:spPr>
          <a:xfrm>
            <a:off x="501048" y="3909949"/>
            <a:ext cx="4084026" cy="2921625"/>
          </a:xfrm>
          <a:prstGeom prst="rect">
            <a:avLst/>
          </a:prstGeom>
          <a:noFill/>
          <a:ln>
            <a:noFill/>
          </a:ln>
        </p:spPr>
      </p:pic>
      <p:pic>
        <p:nvPicPr>
          <p:cNvPr id="107" name="Google Shape;107;p3"/>
          <p:cNvPicPr preferRelativeResize="0"/>
          <p:nvPr/>
        </p:nvPicPr>
        <p:blipFill rotWithShape="1">
          <a:blip r:embed="rId4">
            <a:alphaModFix/>
          </a:blip>
          <a:srcRect l="26347" t="4802" r="-1"/>
          <a:stretch/>
        </p:blipFill>
        <p:spPr>
          <a:xfrm>
            <a:off x="10124421" y="6246798"/>
            <a:ext cx="2067576" cy="584775"/>
          </a:xfrm>
          <a:prstGeom prst="rect">
            <a:avLst/>
          </a:prstGeom>
          <a:noFill/>
          <a:ln>
            <a:noFill/>
          </a:ln>
        </p:spPr>
      </p:pic>
      <p:sp>
        <p:nvSpPr>
          <p:cNvPr id="108" name="Google Shape;108;p3"/>
          <p:cNvSpPr txBox="1"/>
          <p:nvPr/>
        </p:nvSpPr>
        <p:spPr>
          <a:xfrm>
            <a:off x="3951962" y="312214"/>
            <a:ext cx="5198301"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chemeClr val="dk1"/>
                </a:solidFill>
                <a:latin typeface="Calibri"/>
                <a:ea typeface="Calibri"/>
                <a:cs typeface="Calibri"/>
                <a:sym typeface="Calibri"/>
              </a:rPr>
              <a:t>Descripción y objetivos</a:t>
            </a:r>
            <a:endParaRPr sz="3200" b="1" i="0" u="none" strike="noStrike" cap="none">
              <a:solidFill>
                <a:schemeClr val="dk1"/>
              </a:solidFill>
              <a:latin typeface="Calibri"/>
              <a:ea typeface="Calibri"/>
              <a:cs typeface="Calibri"/>
              <a:sym typeface="Calibri"/>
            </a:endParaRPr>
          </a:p>
        </p:txBody>
      </p:sp>
      <p:sp>
        <p:nvSpPr>
          <p:cNvPr id="109" name="Google Shape;109;p3"/>
          <p:cNvSpPr txBox="1"/>
          <p:nvPr/>
        </p:nvSpPr>
        <p:spPr>
          <a:xfrm>
            <a:off x="354553" y="1035673"/>
            <a:ext cx="11325300" cy="3156721"/>
          </a:xfrm>
          <a:prstGeom prst="rect">
            <a:avLst/>
          </a:prstGeom>
          <a:noFill/>
          <a:ln>
            <a:noFill/>
          </a:ln>
        </p:spPr>
        <p:txBody>
          <a:bodyPr spcFirstLastPara="1" wrap="square" lIns="91425" tIns="45700" rIns="91425" bIns="45700" anchor="t" anchorCtr="0">
            <a:spAutoFit/>
          </a:bodyPr>
          <a:lstStyle/>
          <a:p>
            <a:pPr marL="0" lvl="0" indent="-1270" algn="just" rtl="0">
              <a:spcBef>
                <a:spcPts val="0"/>
              </a:spcBef>
              <a:spcAft>
                <a:spcPts val="0"/>
              </a:spcAft>
              <a:buClr>
                <a:schemeClr val="dk1"/>
              </a:buClr>
              <a:buSzPts val="1100"/>
              <a:buFont typeface="Arial"/>
              <a:buNone/>
            </a:pPr>
            <a:r>
              <a:rPr lang="fr-FR" sz="1800" i="1">
                <a:solidFill>
                  <a:schemeClr val="dk1"/>
                </a:solidFill>
                <a:latin typeface="Calibri"/>
                <a:ea typeface="Calibri"/>
                <a:cs typeface="Calibri"/>
                <a:sym typeface="Calibri"/>
              </a:rPr>
              <a:t>"</a:t>
            </a:r>
            <a:r>
              <a:rPr lang="es-ES" sz="1800" i="1">
                <a:effectLst/>
                <a:latin typeface="Calibri" panose="020F0502020204030204" pitchFamily="34" charset="0"/>
                <a:ea typeface="Calibri" panose="020F0502020204030204" pitchFamily="34" charset="0"/>
              </a:rPr>
              <a:t>El problema de los humanos es que ven el universo con sus ideas y no con sus ojos</a:t>
            </a:r>
            <a:r>
              <a:rPr lang="fr-FR" sz="1800" i="1">
                <a:solidFill>
                  <a:schemeClr val="dk1"/>
                </a:solidFill>
                <a:latin typeface="Calibri"/>
                <a:ea typeface="Calibri"/>
                <a:cs typeface="Calibri"/>
                <a:sym typeface="Calibri"/>
              </a:rPr>
              <a:t>"</a:t>
            </a:r>
            <a:endParaRPr sz="1800" i="1">
              <a:solidFill>
                <a:schemeClr val="dk1"/>
              </a:solidFill>
              <a:latin typeface="Calibri"/>
              <a:ea typeface="Calibri"/>
              <a:cs typeface="Calibri"/>
              <a:sym typeface="Calibri"/>
            </a:endParaRPr>
          </a:p>
          <a:p>
            <a:pPr marL="0" lvl="0" indent="-1270" algn="r" rtl="0">
              <a:spcBef>
                <a:spcPts val="0"/>
              </a:spcBef>
              <a:spcAft>
                <a:spcPts val="0"/>
              </a:spcAft>
              <a:buClr>
                <a:schemeClr val="dk1"/>
              </a:buClr>
              <a:buSzPts val="1100"/>
              <a:buFont typeface="Arial"/>
              <a:buNone/>
            </a:pPr>
            <a:r>
              <a:rPr lang="fr-FR" sz="1800">
                <a:solidFill>
                  <a:schemeClr val="dk1"/>
                </a:solidFill>
                <a:latin typeface="Calibri"/>
                <a:ea typeface="Calibri"/>
                <a:cs typeface="Calibri"/>
                <a:sym typeface="Calibri"/>
              </a:rPr>
              <a:t>Boris Cyrulnik</a:t>
            </a:r>
            <a:endParaRPr sz="1800">
              <a:solidFill>
                <a:schemeClr val="dk1"/>
              </a:solidFill>
              <a:latin typeface="Calibri"/>
              <a:ea typeface="Calibri"/>
              <a:cs typeface="Calibri"/>
              <a:sym typeface="Calibri"/>
            </a:endParaRPr>
          </a:p>
          <a:p>
            <a:pPr marL="0" lvl="0" indent="-1270" algn="r"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indent="-1270" algn="just">
              <a:lnSpc>
                <a:spcPct val="115000"/>
              </a:lnSpc>
              <a:spcAft>
                <a:spcPts val="1000"/>
              </a:spcAft>
            </a:pPr>
            <a:r>
              <a:rPr lang="es-ES" sz="1800">
                <a:solidFill>
                  <a:schemeClr val="dk1"/>
                </a:solidFill>
                <a:latin typeface="Calibri"/>
                <a:cs typeface="Calibri"/>
              </a:rPr>
              <a:t>La </a:t>
            </a:r>
            <a:r>
              <a:rPr lang="es-ES" sz="1800" b="1">
                <a:solidFill>
                  <a:schemeClr val="dk1"/>
                </a:solidFill>
                <a:latin typeface="Calibri"/>
                <a:cs typeface="Calibri"/>
              </a:rPr>
              <a:t>percepción</a:t>
            </a:r>
            <a:r>
              <a:rPr lang="es-ES" sz="1800">
                <a:solidFill>
                  <a:schemeClr val="dk1"/>
                </a:solidFill>
                <a:latin typeface="Calibri"/>
                <a:cs typeface="Calibri"/>
              </a:rPr>
              <a:t> se define como la respuesta de las personas a la estimulación externa, llamada estímulo. Oído, olfato, vista, gusto, y tacto son los cinco sentido implicados  en  los estímulos cognitivos. Los órganos de los sentidos transformar los estímulos sensoriales como sonidos, olores y luces, en señales nerviosas químicas/elécticas que pueden ser interpretadas por el cerebro.</a:t>
            </a:r>
          </a:p>
          <a:p>
            <a:r>
              <a:rPr lang="es-ES" sz="1800">
                <a:solidFill>
                  <a:schemeClr val="dk1"/>
                </a:solidFill>
                <a:latin typeface="Calibri"/>
                <a:cs typeface="Calibri"/>
              </a:rPr>
              <a:t>Este módulo de formación te sumergirá en el mundo de la percepción de los 5 sentidos del cuerpo humano, explicando las diferentes formas de estímulo que existen, y presentando casos concretos en los que tu percepción se pone a prueba</a:t>
            </a:r>
            <a:r>
              <a:rPr lang="fr-FR" sz="1800">
                <a:solidFill>
                  <a:schemeClr val="dk1"/>
                </a:solidFill>
                <a:latin typeface="Calibri"/>
                <a:cs typeface="Calibri"/>
                <a:sym typeface="Calibri"/>
              </a:rPr>
              <a:t>.</a:t>
            </a:r>
            <a:endParaRPr sz="1800">
              <a:solidFill>
                <a:schemeClr val="dk1"/>
              </a:solidFill>
              <a:latin typeface="Calibri"/>
              <a:cs typeface="Calibri"/>
              <a:sym typeface="Calibri"/>
            </a:endParaRPr>
          </a:p>
        </p:txBody>
      </p:sp>
      <p:sp>
        <p:nvSpPr>
          <p:cNvPr id="110" name="Google Shape;110;p3"/>
          <p:cNvSpPr txBox="1"/>
          <p:nvPr/>
        </p:nvSpPr>
        <p:spPr>
          <a:xfrm>
            <a:off x="5203548" y="4192394"/>
            <a:ext cx="6622800" cy="24596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000">
                <a:solidFill>
                  <a:schemeClr val="dk1"/>
                </a:solidFill>
                <a:latin typeface="Calibri"/>
                <a:cs typeface="Calibri"/>
              </a:rPr>
              <a:t>Al final de este módulo, serás capaz de:</a:t>
            </a:r>
            <a:endParaRPr sz="2000">
              <a:solidFill>
                <a:schemeClr val="dk1"/>
              </a:solidFill>
              <a:latin typeface="Calibri"/>
              <a:cs typeface="Calibri"/>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latin typeface="Calibri"/>
              <a:cs typeface="Calibri"/>
              <a:sym typeface="Calibri"/>
            </a:endParaRPr>
          </a:p>
          <a:p>
            <a:pPr marL="342900" lvl="0" indent="-342900">
              <a:lnSpc>
                <a:spcPct val="115000"/>
              </a:lnSpc>
              <a:spcAft>
                <a:spcPts val="1000"/>
              </a:spcAft>
              <a:buFont typeface="Arial" panose="020B0604020202020204" pitchFamily="34" charset="0"/>
              <a:buChar char="●"/>
            </a:pPr>
            <a:r>
              <a:rPr lang="es-ES">
                <a:solidFill>
                  <a:schemeClr val="dk1"/>
                </a:solidFill>
                <a:latin typeface="Calibri"/>
                <a:cs typeface="Calibri"/>
              </a:rPr>
              <a:t>Conocer los diferentes tipos de estímulos cognitivos</a:t>
            </a:r>
          </a:p>
          <a:p>
            <a:pPr marL="342900" lvl="0" indent="-342900">
              <a:lnSpc>
                <a:spcPct val="115000"/>
              </a:lnSpc>
              <a:spcAft>
                <a:spcPts val="1000"/>
              </a:spcAft>
              <a:buFont typeface="Arial" panose="020B0604020202020204" pitchFamily="34" charset="0"/>
              <a:buChar char="●"/>
            </a:pPr>
            <a:r>
              <a:rPr lang="es-ES">
                <a:solidFill>
                  <a:schemeClr val="dk1"/>
                </a:solidFill>
                <a:latin typeface="Calibri"/>
                <a:cs typeface="Calibri"/>
              </a:rPr>
              <a:t>Comprender cómo cada tipo de estímulo cognitivo trabaja con tu percepción</a:t>
            </a:r>
          </a:p>
          <a:p>
            <a:pPr marL="342900" lvl="0" indent="-342900">
              <a:lnSpc>
                <a:spcPct val="115000"/>
              </a:lnSpc>
              <a:spcAft>
                <a:spcPts val="1000"/>
              </a:spcAft>
              <a:buFont typeface="Arial" panose="020B0604020202020204" pitchFamily="34" charset="0"/>
              <a:buChar char="●"/>
            </a:pPr>
            <a:r>
              <a:rPr lang="es-ES">
                <a:solidFill>
                  <a:schemeClr val="dk1"/>
                </a:solidFill>
                <a:latin typeface="Calibri"/>
                <a:cs typeface="Calibri"/>
              </a:rPr>
              <a:t>Descubrir los estímulos artificiales y su efecto en nuestra percepción </a:t>
            </a:r>
          </a:p>
          <a:p>
            <a:pPr marL="342900" lvl="0" indent="-342900">
              <a:lnSpc>
                <a:spcPct val="115000"/>
              </a:lnSpc>
              <a:spcAft>
                <a:spcPts val="1000"/>
              </a:spcAft>
              <a:buFont typeface="Arial" panose="020B0604020202020204" pitchFamily="34" charset="0"/>
              <a:buChar char="●"/>
            </a:pPr>
            <a:r>
              <a:rPr lang="es-ES">
                <a:solidFill>
                  <a:schemeClr val="dk1"/>
                </a:solidFill>
                <a:latin typeface="Calibri"/>
                <a:cs typeface="Calibri"/>
              </a:rPr>
              <a:t>Conocer algunos consejos para entrenar e impulsar tu percepción de los estímulos cognitivos</a:t>
            </a:r>
            <a:endParaRPr sz="2300">
              <a:solidFill>
                <a:schemeClr val="dk1"/>
              </a:solidFill>
              <a:latin typeface="Calibri"/>
              <a:ea typeface="Calibri"/>
              <a:cs typeface="Calibri"/>
              <a:sym typeface="Calibri"/>
            </a:endParaRPr>
          </a:p>
        </p:txBody>
      </p:sp>
      <p:pic>
        <p:nvPicPr>
          <p:cNvPr id="111" name="Google Shape;111;p3"/>
          <p:cNvPicPr preferRelativeResize="0"/>
          <p:nvPr/>
        </p:nvPicPr>
        <p:blipFill>
          <a:blip r:embed="rId5">
            <a:alphaModFix/>
          </a:blip>
          <a:stretch>
            <a:fillRect/>
          </a:stretch>
        </p:blipFill>
        <p:spPr>
          <a:xfrm>
            <a:off x="0" y="0"/>
            <a:ext cx="853450" cy="853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g107ccff1036_0_170"/>
          <p:cNvSpPr txBox="1">
            <a:spLocks noGrp="1"/>
          </p:cNvSpPr>
          <p:nvPr>
            <p:ph type="body" idx="1"/>
          </p:nvPr>
        </p:nvSpPr>
        <p:spPr>
          <a:xfrm>
            <a:off x="838200" y="1253400"/>
            <a:ext cx="10515600" cy="4351200"/>
          </a:xfrm>
          <a:prstGeom prst="rect">
            <a:avLst/>
          </a:prstGeom>
        </p:spPr>
        <p:txBody>
          <a:bodyPr spcFirstLastPara="1" wrap="square" lIns="91425" tIns="45700" rIns="91425" bIns="45700" anchor="t" anchorCtr="0">
            <a:normAutofit/>
          </a:bodyPr>
          <a:lstStyle/>
          <a:p>
            <a:pPr marL="0" lvl="1" indent="0" algn="just" rtl="0">
              <a:lnSpc>
                <a:spcPct val="115000"/>
              </a:lnSpc>
              <a:spcBef>
                <a:spcPts val="0"/>
              </a:spcBef>
              <a:spcAft>
                <a:spcPts val="0"/>
              </a:spcAft>
              <a:buClr>
                <a:srgbClr val="00B050"/>
              </a:buClr>
              <a:buSzPts val="1400"/>
              <a:buNone/>
            </a:pPr>
            <a:r>
              <a:rPr lang="fr-FR" sz="1800" b="1">
                <a:solidFill>
                  <a:srgbClr val="00B050"/>
                </a:solidFill>
                <a:latin typeface="Calibri"/>
                <a:ea typeface="Calibri"/>
                <a:cs typeface="Calibri"/>
                <a:sym typeface="Calibri"/>
              </a:rPr>
              <a:t>¿Qué es?</a:t>
            </a:r>
          </a:p>
          <a:p>
            <a:pPr marL="0" lvl="1" indent="0" algn="just" rtl="0">
              <a:lnSpc>
                <a:spcPct val="115000"/>
              </a:lnSpc>
              <a:spcBef>
                <a:spcPts val="0"/>
              </a:spcBef>
              <a:spcAft>
                <a:spcPts val="0"/>
              </a:spcAft>
              <a:buClr>
                <a:srgbClr val="00B050"/>
              </a:buClr>
              <a:buSzPts val="1400"/>
              <a:buNone/>
            </a:pPr>
            <a:endParaRPr lang="fr-FR" sz="1400" b="1">
              <a:solidFill>
                <a:srgbClr val="00B050"/>
              </a:solidFill>
            </a:endParaRPr>
          </a:p>
          <a:p>
            <a:pPr marL="0" lvl="1" indent="0" algn="just" rtl="0">
              <a:lnSpc>
                <a:spcPct val="115000"/>
              </a:lnSpc>
              <a:spcBef>
                <a:spcPts val="0"/>
              </a:spcBef>
              <a:spcAft>
                <a:spcPts val="0"/>
              </a:spcAft>
              <a:buClr>
                <a:srgbClr val="00B050"/>
              </a:buClr>
              <a:buSzPts val="1400"/>
              <a:buNone/>
            </a:pPr>
            <a:r>
              <a:rPr lang="es-ES" sz="1800">
                <a:solidFill>
                  <a:srgbClr val="000000"/>
                </a:solidFill>
                <a:effectLst/>
                <a:latin typeface="Calibri" panose="020F0502020204030204" pitchFamily="34" charset="0"/>
                <a:ea typeface="Calibri" panose="020F0502020204030204" pitchFamily="34" charset="0"/>
              </a:rPr>
              <a:t>La piel, el órgano del tacto, está equipada con sensores específicos que reaccionan a la presión o las vibraciones, a las temperaturas, o a las señales dolorosas. Cuando tocamos la superficie de la piel, enviamos señales eléctricas a la parte posterior de nuestro cráneo y esto estimulará un sistema neuroconductual. </a:t>
            </a:r>
            <a:r>
              <a:rPr lang="en-GB" sz="1800">
                <a:solidFill>
                  <a:srgbClr val="000000"/>
                </a:solidFill>
                <a:effectLst/>
                <a:latin typeface="Calibri" panose="020F0502020204030204" pitchFamily="34" charset="0"/>
                <a:ea typeface="Calibri" panose="020F0502020204030204" pitchFamily="34" charset="0"/>
              </a:rPr>
              <a:t>Esto es beneficioso para nuestra salud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Google Shape;316;g107ccff1036_0_176"/>
          <p:cNvSpPr txBox="1">
            <a:spLocks noGrp="1"/>
          </p:cNvSpPr>
          <p:nvPr>
            <p:ph type="body" idx="1"/>
          </p:nvPr>
        </p:nvSpPr>
        <p:spPr>
          <a:xfrm>
            <a:off x="838200" y="1361079"/>
            <a:ext cx="10515600" cy="5290417"/>
          </a:xfrm>
          <a:prstGeom prst="rect">
            <a:avLst/>
          </a:prstGeom>
        </p:spPr>
        <p:txBody>
          <a:bodyPr spcFirstLastPara="1" wrap="square" lIns="91425" tIns="45700" rIns="91425" bIns="45700" anchor="t" anchorCtr="0">
            <a:normAutofit/>
          </a:bodyPr>
          <a:lstStyle/>
          <a:p>
            <a:pPr marL="0" lvl="1" indent="0" algn="just" rtl="0">
              <a:lnSpc>
                <a:spcPct val="115000"/>
              </a:lnSpc>
              <a:spcBef>
                <a:spcPts val="0"/>
              </a:spcBef>
              <a:spcAft>
                <a:spcPts val="0"/>
              </a:spcAft>
              <a:buClr>
                <a:srgbClr val="00B050"/>
              </a:buClr>
              <a:buSzPts val="1400"/>
              <a:buNone/>
            </a:pPr>
            <a:r>
              <a:rPr lang="es-ES" sz="1800" b="1">
                <a:solidFill>
                  <a:srgbClr val="00B050"/>
                </a:solidFill>
              </a:rPr>
              <a:t>Ejemplo: ¡Tocar al bebé es fundamental!</a:t>
            </a:r>
            <a:endParaRPr sz="1800" b="1">
              <a:solidFill>
                <a:srgbClr val="00B050"/>
              </a:solidFill>
            </a:endParaRPr>
          </a:p>
          <a:p>
            <a:pPr marL="0" lvl="0" indent="0" algn="just" rtl="0">
              <a:lnSpc>
                <a:spcPct val="115000"/>
              </a:lnSpc>
              <a:spcBef>
                <a:spcPts val="1000"/>
              </a:spcBef>
              <a:spcAft>
                <a:spcPts val="0"/>
              </a:spcAft>
              <a:buNone/>
            </a:pPr>
            <a:r>
              <a:rPr lang="es-ES" sz="1600">
                <a:solidFill>
                  <a:srgbClr val="000000"/>
                </a:solidFill>
                <a:effectLst/>
                <a:latin typeface="Calibri" panose="020F0502020204030204" pitchFamily="34" charset="0"/>
                <a:ea typeface="Calibri" panose="020F0502020204030204" pitchFamily="34" charset="0"/>
              </a:rPr>
              <a:t>El sentido del tacto, que se favorece en gran medida en la primera infancia, se utilizada cada vez menos a medida que crecemos. Demasiado sulfuroso, evocando la sexualidad un poco demasiado directamente, esto es también lo que reprochamos al tacto, inconscientemente por supuesto. Y sin embargo, tocar a un bebé en sus primeros meses de vida, acariciándolo por ejemplo, es tan vital como alimentarlo. Sin ello, no se desarrolla, está en peligro de muerte</a:t>
            </a:r>
          </a:p>
          <a:p>
            <a:pPr marL="0" lvl="0" indent="0" algn="just" rtl="0">
              <a:lnSpc>
                <a:spcPct val="115000"/>
              </a:lnSpc>
              <a:spcBef>
                <a:spcPts val="1000"/>
              </a:spcBef>
              <a:spcAft>
                <a:spcPts val="0"/>
              </a:spcAft>
              <a:buNone/>
            </a:pPr>
            <a:r>
              <a:rPr lang="es-ES" sz="1600">
                <a:solidFill>
                  <a:srgbClr val="000000"/>
                </a:solidFill>
                <a:effectLst/>
                <a:latin typeface="Calibri" panose="020F0502020204030204" pitchFamily="34" charset="0"/>
                <a:ea typeface="Calibri" panose="020F0502020204030204" pitchFamily="34" charset="0"/>
              </a:rPr>
              <a:t>La presencia física de sus padres no solo lo tranquiliza, sino que también estimula su sistema inmunológico y hormonal. Esto es un efecto positivo en su crecimiento y los niveles de la hormona del apego, mientras que reduce sus niveles de la hormona del estrés</a:t>
            </a:r>
            <a:r>
              <a:rPr lang="fr-FR" sz="1050"/>
              <a:t>.</a:t>
            </a:r>
          </a:p>
          <a:p>
            <a:pPr marL="0" lvl="0" indent="0" algn="just" rtl="0">
              <a:lnSpc>
                <a:spcPct val="115000"/>
              </a:lnSpc>
              <a:spcBef>
                <a:spcPts val="1000"/>
              </a:spcBef>
              <a:spcAft>
                <a:spcPts val="0"/>
              </a:spcAft>
              <a:buNone/>
            </a:pPr>
            <a:r>
              <a:rPr lang="es-ES" sz="1600">
                <a:solidFill>
                  <a:srgbClr val="000000"/>
                </a:solidFill>
                <a:effectLst/>
                <a:latin typeface="Calibri" panose="020F0502020204030204" pitchFamily="34" charset="0"/>
                <a:ea typeface="Calibri" panose="020F0502020204030204" pitchFamily="34" charset="0"/>
              </a:rPr>
              <a:t>Los estudios han demostrado los efectos positivos del contacto piel con piel (también conocido como Método Canguro) en los bebés prematuros durante su estancia en el hospital. Se comprobó que tenían menos infecciones, ganaban más peso, tenían un ritmo cardiorrespiratorio más estable y dormían mejor. También hicieron la transición a la lactancia materna con mayor facilidad y abandonaron el hospital una semana antes de media que otros bebés.</a:t>
            </a:r>
            <a:endParaRPr lang="es-ES" sz="1600">
              <a:latin typeface="Calibri" panose="020F0502020204030204" pitchFamily="34" charset="0"/>
              <a:ea typeface="Calibri" panose="020F0502020204030204" pitchFamily="34" charset="0"/>
            </a:endParaRPr>
          </a:p>
          <a:p>
            <a:pPr marL="0" lvl="0" indent="0" algn="just" rtl="0">
              <a:lnSpc>
                <a:spcPct val="115000"/>
              </a:lnSpc>
              <a:spcBef>
                <a:spcPts val="1000"/>
              </a:spcBef>
              <a:spcAft>
                <a:spcPts val="0"/>
              </a:spcAft>
              <a:buNone/>
            </a:pPr>
            <a:r>
              <a:rPr lang="es-ES" sz="1600">
                <a:solidFill>
                  <a:srgbClr val="000000"/>
                </a:solidFill>
                <a:effectLst/>
                <a:latin typeface="Calibri" panose="020F0502020204030204" pitchFamily="34" charset="0"/>
                <a:ea typeface="Calibri" panose="020F0502020204030204" pitchFamily="34" charset="0"/>
              </a:rPr>
              <a:t>El masaje también es beneficioso para el desarrollo y el bienestar del niño. Sin embargo, es importante seguir las técnicas básicas y escuchar las señales de comodidad o malestar del bebé</a:t>
            </a:r>
            <a:r>
              <a:rPr lang="fr-FR" sz="1050"/>
              <a:t>.</a:t>
            </a:r>
            <a:endParaRPr sz="1050"/>
          </a:p>
        </p:txBody>
      </p:sp>
      <p:pic>
        <p:nvPicPr>
          <p:cNvPr id="317" name="Google Shape;317;g107ccff1036_0_176" descr="Personne Touchant La Main De Bébé"/>
          <p:cNvPicPr preferRelativeResize="0"/>
          <p:nvPr/>
        </p:nvPicPr>
        <p:blipFill>
          <a:blip r:embed="rId3">
            <a:alphaModFix/>
          </a:blip>
          <a:stretch>
            <a:fillRect/>
          </a:stretch>
        </p:blipFill>
        <p:spPr>
          <a:xfrm>
            <a:off x="9412731" y="113198"/>
            <a:ext cx="2305050" cy="1562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g107ccff1036_0_184"/>
          <p:cNvSpPr txBox="1">
            <a:spLocks noGrp="1"/>
          </p:cNvSpPr>
          <p:nvPr>
            <p:ph type="body" idx="1"/>
          </p:nvPr>
        </p:nvSpPr>
        <p:spPr>
          <a:xfrm>
            <a:off x="838200" y="1253400"/>
            <a:ext cx="10515600" cy="4351200"/>
          </a:xfrm>
          <a:prstGeom prst="rect">
            <a:avLst/>
          </a:prstGeom>
        </p:spPr>
        <p:txBody>
          <a:bodyPr spcFirstLastPara="1" wrap="square" lIns="91425" tIns="45700" rIns="91425" bIns="45700" anchor="t" anchorCtr="0">
            <a:normAutofit fontScale="85000" lnSpcReduction="10000"/>
          </a:bodyPr>
          <a:lstStyle/>
          <a:p>
            <a:pPr marL="0" lvl="1" indent="0" algn="just" rtl="0">
              <a:lnSpc>
                <a:spcPct val="115000"/>
              </a:lnSpc>
              <a:spcBef>
                <a:spcPts val="0"/>
              </a:spcBef>
              <a:spcAft>
                <a:spcPts val="0"/>
              </a:spcAft>
              <a:buClr>
                <a:srgbClr val="00B050"/>
              </a:buClr>
              <a:buSzPts val="1400"/>
              <a:buNone/>
            </a:pPr>
            <a:r>
              <a:rPr lang="fr-FR" sz="1900" b="1">
                <a:solidFill>
                  <a:srgbClr val="00B050"/>
                </a:solidFill>
              </a:rPr>
              <a:t>¿Cómo entrenar tu percepción mediante estímulos táctiles?</a:t>
            </a:r>
          </a:p>
          <a:p>
            <a:pPr marL="0" lvl="1" indent="0" algn="just" rtl="0">
              <a:lnSpc>
                <a:spcPct val="115000"/>
              </a:lnSpc>
              <a:spcBef>
                <a:spcPts val="0"/>
              </a:spcBef>
              <a:spcAft>
                <a:spcPts val="0"/>
              </a:spcAft>
              <a:buClr>
                <a:srgbClr val="00B050"/>
              </a:buClr>
              <a:buSzPts val="1400"/>
              <a:buNone/>
            </a:pPr>
            <a:endParaRPr lang="es-ES" sz="2600">
              <a:effectLst/>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1800">
                <a:effectLst/>
                <a:latin typeface="Calibri" panose="020F0502020204030204" pitchFamily="34" charset="0"/>
                <a:ea typeface="Calibri" panose="020F0502020204030204" pitchFamily="34" charset="0"/>
              </a:rPr>
              <a:t>En adultos, se ha comprobado que el hecho de ser tocado, incluso durante unos segundos, puede aliviar la ansiedad. El simple acto de tocarse a uno mismo puede ayudar a mantenerse concentrado en situaciones estresantes. La sensación de movimiento en la piel calma el sistema nervioso. ¡Se ha demostrado que incluso el toque ligero cerca de una herida reduce el dolor por su efecto analgésico! Lo hacemos intuitivamente: cuando nos golpeamos el codo, nuestra mano lo masajea instintivamente.</a:t>
            </a:r>
          </a:p>
          <a:p>
            <a:pPr marL="285750" indent="-285750">
              <a:lnSpc>
                <a:spcPct val="115000"/>
              </a:lnSpc>
              <a:spcAft>
                <a:spcPts val="1000"/>
              </a:spcAft>
            </a:pPr>
            <a:r>
              <a:rPr lang="es-ES" sz="1800">
                <a:solidFill>
                  <a:srgbClr val="000000"/>
                </a:solidFill>
                <a:effectLst/>
                <a:latin typeface="Noto Sans Symbols"/>
                <a:ea typeface="Noto Sans Symbols"/>
                <a:cs typeface="Noto Sans Symbols"/>
              </a:rPr>
              <a:t>Usa tejidos suaves, lisos, ásperos, etc. para experimentar con diferentes texturas. </a:t>
            </a:r>
            <a:endParaRPr lang="es-ES" sz="1800">
              <a:effectLst/>
              <a:latin typeface="Noto Sans Symbols"/>
              <a:ea typeface="Noto Sans Symbols"/>
              <a:cs typeface="Noto Sans Symbols"/>
            </a:endParaRPr>
          </a:p>
          <a:p>
            <a:pPr marL="285750" indent="-285750">
              <a:lnSpc>
                <a:spcPct val="115000"/>
              </a:lnSpc>
              <a:spcAft>
                <a:spcPts val="1000"/>
              </a:spcAft>
            </a:pPr>
            <a:r>
              <a:rPr lang="es-ES" sz="1800">
                <a:solidFill>
                  <a:srgbClr val="000000"/>
                </a:solidFill>
                <a:effectLst/>
                <a:latin typeface="Noto Sans Symbols"/>
                <a:ea typeface="Noto Sans Symbols"/>
                <a:cs typeface="Noto Sans Symbols"/>
              </a:rPr>
              <a:t>Pinta con los dedos con pintura, pudding, nata montada, etc.</a:t>
            </a:r>
            <a:endParaRPr lang="es-ES" sz="1800">
              <a:effectLst/>
              <a:latin typeface="Noto Sans Symbols"/>
              <a:ea typeface="Noto Sans Symbols"/>
              <a:cs typeface="Noto Sans Symbols"/>
            </a:endParaRPr>
          </a:p>
          <a:p>
            <a:pPr marL="285750" indent="-285750">
              <a:lnSpc>
                <a:spcPct val="115000"/>
              </a:lnSpc>
              <a:spcAft>
                <a:spcPts val="1000"/>
              </a:spcAft>
            </a:pPr>
            <a:r>
              <a:rPr lang="es-ES" sz="1800">
                <a:solidFill>
                  <a:srgbClr val="000000"/>
                </a:solidFill>
                <a:effectLst/>
                <a:latin typeface="Noto Sans Symbols"/>
                <a:ea typeface="Noto Sans Symbols"/>
                <a:cs typeface="Noto Sans Symbols"/>
              </a:rPr>
              <a:t>Experimenta con sensaciones de frío y calor.</a:t>
            </a:r>
            <a:endParaRPr lang="es-ES" sz="1800">
              <a:effectLst/>
              <a:latin typeface="Noto Sans Symbols"/>
              <a:ea typeface="Noto Sans Symbols"/>
              <a:cs typeface="Noto Sans Symbols"/>
            </a:endParaRPr>
          </a:p>
          <a:p>
            <a:pPr marL="285750" indent="-285750">
              <a:lnSpc>
                <a:spcPct val="115000"/>
              </a:lnSpc>
              <a:spcAft>
                <a:spcPts val="1000"/>
              </a:spcAft>
            </a:pPr>
            <a:r>
              <a:rPr lang="es-ES" sz="1800">
                <a:solidFill>
                  <a:srgbClr val="000000"/>
                </a:solidFill>
                <a:effectLst/>
                <a:latin typeface="Noto Sans Symbols"/>
                <a:ea typeface="Noto Sans Symbols"/>
                <a:cs typeface="Noto Sans Symbols"/>
              </a:rPr>
              <a:t>Masajea, sé masajeado; da y recibe abrazos.</a:t>
            </a:r>
            <a:endParaRPr lang="es-ES" sz="1800">
              <a:effectLst/>
              <a:latin typeface="Noto Sans Symbols"/>
              <a:ea typeface="Noto Sans Symbols"/>
              <a:cs typeface="Noto Sans Symbols"/>
            </a:endParaRPr>
          </a:p>
          <a:p>
            <a:pPr marL="285750" indent="-285750">
              <a:lnSpc>
                <a:spcPct val="115000"/>
              </a:lnSpc>
              <a:spcAft>
                <a:spcPts val="1000"/>
              </a:spcAft>
            </a:pPr>
            <a:r>
              <a:rPr lang="es-ES" sz="1800">
                <a:solidFill>
                  <a:srgbClr val="000000"/>
                </a:solidFill>
                <a:effectLst/>
                <a:latin typeface="Noto Sans Symbols"/>
                <a:ea typeface="Noto Sans Symbols"/>
                <a:cs typeface="Noto Sans Symbols"/>
              </a:rPr>
              <a:t>Toca de diferentes formas: con los fies, con los labios, con los ojos cerrados.</a:t>
            </a:r>
            <a:endParaRPr lang="es-ES" sz="1800">
              <a:effectLst/>
              <a:latin typeface="Noto Sans Symbols"/>
              <a:ea typeface="Noto Sans Symbols"/>
              <a:cs typeface="Noto Sans Symbol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g107ccff1036_0_190"/>
          <p:cNvSpPr txBox="1">
            <a:spLocks noGrp="1"/>
          </p:cNvSpPr>
          <p:nvPr>
            <p:ph type="body" idx="1"/>
          </p:nvPr>
        </p:nvSpPr>
        <p:spPr>
          <a:xfrm>
            <a:off x="838200" y="1253400"/>
            <a:ext cx="10515600" cy="4351200"/>
          </a:xfrm>
          <a:prstGeom prst="rect">
            <a:avLst/>
          </a:prstGeom>
        </p:spPr>
        <p:txBody>
          <a:bodyPr spcFirstLastPara="1" wrap="square" lIns="91425" tIns="45700" rIns="91425" bIns="45700" anchor="t" anchorCtr="0">
            <a:normAutofit/>
          </a:bodyPr>
          <a:lstStyle/>
          <a:p>
            <a:pPr marL="0" lvl="1" indent="0" algn="just" rtl="0">
              <a:lnSpc>
                <a:spcPct val="115000"/>
              </a:lnSpc>
              <a:spcBef>
                <a:spcPts val="0"/>
              </a:spcBef>
              <a:spcAft>
                <a:spcPts val="0"/>
              </a:spcAft>
              <a:buClr>
                <a:srgbClr val="00B050"/>
              </a:buClr>
              <a:buSzPts val="1400"/>
              <a:buNone/>
            </a:pPr>
            <a:r>
              <a:rPr lang="fr-FR" sz="1800" b="1">
                <a:solidFill>
                  <a:srgbClr val="00B050"/>
                </a:solidFill>
              </a:rPr>
              <a:t>¿Sabías que? Las alucinaciones táctiles existen</a:t>
            </a:r>
          </a:p>
          <a:p>
            <a:pPr marL="0" lvl="1" indent="0" algn="just" rtl="0">
              <a:lnSpc>
                <a:spcPct val="115000"/>
              </a:lnSpc>
              <a:spcBef>
                <a:spcPts val="0"/>
              </a:spcBef>
              <a:spcAft>
                <a:spcPts val="0"/>
              </a:spcAft>
              <a:buClr>
                <a:srgbClr val="00B050"/>
              </a:buClr>
              <a:buSzPts val="1400"/>
              <a:buNone/>
            </a:pPr>
            <a:endParaRPr lang="fr-FR" sz="1400" b="1">
              <a:solidFill>
                <a:srgbClr val="00B050"/>
              </a:solidFill>
              <a:effectLst/>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n-GB" sz="1800">
                <a:effectLst/>
                <a:latin typeface="Calibri" panose="020F0502020204030204" pitchFamily="34" charset="0"/>
                <a:ea typeface="Calibri" panose="020F0502020204030204" pitchFamily="34" charset="0"/>
              </a:rPr>
              <a:t>Es posible tener el sentido táctil alterado. </a:t>
            </a:r>
            <a:r>
              <a:rPr lang="es-ES" sz="1800">
                <a:effectLst/>
                <a:latin typeface="Calibri" panose="020F0502020204030204" pitchFamily="34" charset="0"/>
                <a:ea typeface="Calibri" panose="020F0502020204030204" pitchFamily="34" charset="0"/>
              </a:rPr>
              <a:t>Las alucinaciones táctilas se describen como sensaciones de frío, calor, escozor, hormigueo bajo la piel, picazón, que el sujeto trata de eliminar rascándose la piel (lesiones de picor crónicas). Por ejemplo, pueden hacer que el paciente se rasque el brazo hasta que sangre (síndrome de Ekbom).</a:t>
            </a:r>
          </a:p>
          <a:p>
            <a:pPr marL="0" lvl="1" indent="0" algn="just" rtl="0">
              <a:lnSpc>
                <a:spcPct val="115000"/>
              </a:lnSpc>
              <a:spcBef>
                <a:spcPts val="0"/>
              </a:spcBef>
              <a:spcAft>
                <a:spcPts val="0"/>
              </a:spcAft>
              <a:buClr>
                <a:srgbClr val="00B050"/>
              </a:buClr>
              <a:buSzPts val="1400"/>
              <a:buNone/>
            </a:pPr>
            <a:endParaRPr lang="es-ES" sz="1800">
              <a:latin typeface="Calibri" panose="020F0502020204030204" pitchFamily="34" charset="0"/>
              <a:ea typeface="Calibri" panose="020F0502020204030204" pitchFamily="34" charset="0"/>
            </a:endParaRPr>
          </a:p>
          <a:p>
            <a:pPr marL="0" lvl="1" indent="0" algn="just" rtl="0">
              <a:lnSpc>
                <a:spcPct val="115000"/>
              </a:lnSpc>
              <a:spcBef>
                <a:spcPts val="0"/>
              </a:spcBef>
              <a:spcAft>
                <a:spcPts val="0"/>
              </a:spcAft>
              <a:buClr>
                <a:srgbClr val="00B050"/>
              </a:buClr>
              <a:buSzPts val="1400"/>
              <a:buNone/>
            </a:pPr>
            <a:r>
              <a:rPr lang="es-ES" sz="1800">
                <a:effectLst/>
                <a:latin typeface="Calibri" panose="020F0502020204030204" pitchFamily="34" charset="0"/>
                <a:ea typeface="Calibri" panose="020F0502020204030204" pitchFamily="34" charset="0"/>
              </a:rPr>
              <a:t>Se refiere a cuando una persona detecta que se ven afectados cuando no lo están. Una de las quejas más comunes es la sensación de parásitos arrastrándose por la piel. Esto puede estar asociado con el abuso de sustancias como la cocaína o anfetaminas.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07ccff1036_0_19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lnSpc>
                <a:spcPct val="100000"/>
              </a:lnSpc>
              <a:spcBef>
                <a:spcPts val="1200"/>
              </a:spcBef>
              <a:spcAft>
                <a:spcPts val="1200"/>
              </a:spcAft>
              <a:buNone/>
            </a:pPr>
            <a:r>
              <a:rPr lang="fr-FR" sz="2800" b="1">
                <a:solidFill>
                  <a:srgbClr val="00B050"/>
                </a:solidFill>
              </a:rPr>
              <a:t>7. ESTÍMULOS SUBLIMINALES</a:t>
            </a:r>
            <a:endParaRPr sz="5600"/>
          </a:p>
        </p:txBody>
      </p:sp>
      <p:sp>
        <p:nvSpPr>
          <p:cNvPr id="338" name="Google Shape;338;g107ccff1036_0_19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10000"/>
          </a:bodyPr>
          <a:lstStyle/>
          <a:p>
            <a:pPr marL="455930" indent="0" algn="just">
              <a:lnSpc>
                <a:spcPct val="115000"/>
              </a:lnSpc>
              <a:spcAft>
                <a:spcPts val="1000"/>
              </a:spcAft>
              <a:buNone/>
            </a:pPr>
            <a:r>
              <a:rPr lang="es-ES" sz="1600">
                <a:solidFill>
                  <a:srgbClr val="000000"/>
                </a:solidFill>
                <a:effectLst/>
                <a:latin typeface="Calibri" panose="020F0502020204030204" pitchFamily="34" charset="0"/>
                <a:ea typeface="Calibri" panose="020F0502020204030204" pitchFamily="34" charset="0"/>
              </a:rPr>
              <a:t>La percepción subliminal ocurre cuando el sujeto dice que no ha identificado o detectado el estímulo, pero que el mismo estímulo modifica su comportamiento.</a:t>
            </a:r>
            <a:endParaRPr lang="es-ES" sz="1600">
              <a:latin typeface="Calibri" panose="020F0502020204030204" pitchFamily="34" charset="0"/>
              <a:ea typeface="Calibri" panose="020F0502020204030204" pitchFamily="34" charset="0"/>
            </a:endParaRPr>
          </a:p>
          <a:p>
            <a:pPr marL="455930" indent="0" algn="just">
              <a:lnSpc>
                <a:spcPct val="115000"/>
              </a:lnSpc>
              <a:spcAft>
                <a:spcPts val="1000"/>
              </a:spcAft>
              <a:buNone/>
            </a:pPr>
            <a:r>
              <a:rPr lang="es-ES" sz="1600">
                <a:solidFill>
                  <a:srgbClr val="000000"/>
                </a:solidFill>
                <a:effectLst/>
                <a:latin typeface="Calibri" panose="020F0502020204030204" pitchFamily="34" charset="0"/>
                <a:ea typeface="Calibri" panose="020F0502020204030204" pitchFamily="34" charset="0"/>
              </a:rPr>
              <a:t>Es sabido que el cerebro puede percibir, e incluso ser influenciado por acontecimientos que permanecen inconscientes para la mente. Cuando conduces un coche, por ejemplo, percibes un montón de información de la que no eres consciente, pero que es crucial para conducir</a:t>
            </a:r>
            <a:r>
              <a:rPr lang="fr-FR" sz="1000"/>
              <a:t>.</a:t>
            </a:r>
          </a:p>
          <a:p>
            <a:pPr marL="455930" indent="0" algn="just">
              <a:lnSpc>
                <a:spcPct val="115000"/>
              </a:lnSpc>
              <a:spcAft>
                <a:spcPts val="1000"/>
              </a:spcAft>
              <a:buNone/>
            </a:pPr>
            <a:r>
              <a:rPr lang="es-ES" sz="1600">
                <a:solidFill>
                  <a:srgbClr val="000000"/>
                </a:solidFill>
                <a:effectLst/>
                <a:latin typeface="Calibri" panose="020F0502020204030204" pitchFamily="34" charset="0"/>
                <a:ea typeface="Calibri" panose="020F0502020204030204" pitchFamily="34" charset="0"/>
              </a:rPr>
              <a:t>Este concepto de “percepción subliminal” es utilizado a menudo en marketing y comercio, porque la percepción no consciente de imágenes o sonidos modifica nuestro comportamiento. </a:t>
            </a:r>
            <a:r>
              <a:rPr lang="en-GB" sz="1600">
                <a:solidFill>
                  <a:srgbClr val="000000"/>
                </a:solidFill>
                <a:effectLst/>
                <a:latin typeface="Calibri" panose="020F0502020204030204" pitchFamily="34" charset="0"/>
                <a:ea typeface="Calibri" panose="020F0502020204030204" pitchFamily="34" charset="0"/>
              </a:rPr>
              <a:t>En 1958 surgió una polémica que causó revuelo. </a:t>
            </a:r>
            <a:r>
              <a:rPr lang="es-ES" sz="1600">
                <a:solidFill>
                  <a:srgbClr val="000000"/>
                </a:solidFill>
                <a:effectLst/>
                <a:latin typeface="Calibri" panose="020F0502020204030204" pitchFamily="34" charset="0"/>
                <a:ea typeface="Calibri" panose="020F0502020204030204" pitchFamily="34" charset="0"/>
              </a:rPr>
              <a:t>Un anunciante proclamó que la presentación subliminal de los eslóganes “Eat Popcorn and Drink Coca-Cola” (Come palomitas y Bebe Coca-Cola) durante las proyecciones de las películas en un cine incrementó considerablemente la venta de estos productos. Los psicólogos repitieron el experimento, pero otra vez sin éxito. En 1962, el anunciante confesó el engaño, que se llevó a cabo con fines comerciales. A pesar de la confesión del fraude, esta historia dejó marca en muchas personas, que asocian erróneamente la percepción no consciente con la manipulación</a:t>
            </a:r>
            <a:r>
              <a:rPr lang="fr-FR" sz="1000"/>
              <a:t>.</a:t>
            </a:r>
          </a:p>
          <a:p>
            <a:pPr marL="455930" indent="0" algn="just">
              <a:lnSpc>
                <a:spcPct val="115000"/>
              </a:lnSpc>
              <a:spcAft>
                <a:spcPts val="1000"/>
              </a:spcAft>
              <a:buNone/>
            </a:pPr>
            <a:r>
              <a:rPr lang="es-ES" sz="1600">
                <a:solidFill>
                  <a:srgbClr val="000000"/>
                </a:solidFill>
                <a:effectLst/>
                <a:latin typeface="Calibri" panose="020F0502020204030204" pitchFamily="34" charset="0"/>
                <a:ea typeface="Calibri" panose="020F0502020204030204" pitchFamily="34" charset="0"/>
              </a:rPr>
              <a:t>La percepción subliminal puede ser activada por impulsos visuales (imágenes) o sonoros (sonidos). </a:t>
            </a:r>
            <a:endParaRPr lang="es-ES" sz="1600">
              <a:effectLst/>
              <a:latin typeface="Calibri" panose="020F0502020204030204" pitchFamily="34" charset="0"/>
              <a:ea typeface="Calibri" panose="020F0502020204030204" pitchFamily="34" charset="0"/>
            </a:endParaRPr>
          </a:p>
        </p:txBody>
      </p:sp>
      <p:pic>
        <p:nvPicPr>
          <p:cNvPr id="339" name="Google Shape;339;g107ccff1036_0_196" descr="Photos gratuites de à l'intérieur, adulte, aller au cinéma"/>
          <p:cNvPicPr preferRelativeResize="0"/>
          <p:nvPr/>
        </p:nvPicPr>
        <p:blipFill>
          <a:blip r:embed="rId3">
            <a:alphaModFix/>
          </a:blip>
          <a:stretch>
            <a:fillRect/>
          </a:stretch>
        </p:blipFill>
        <p:spPr>
          <a:xfrm>
            <a:off x="8948150" y="202950"/>
            <a:ext cx="2114550" cy="1409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07ccff1036_0_208"/>
          <p:cNvSpPr txBox="1">
            <a:spLocks noGrp="1"/>
          </p:cNvSpPr>
          <p:nvPr>
            <p:ph type="title"/>
          </p:nvPr>
        </p:nvSpPr>
        <p:spPr>
          <a:xfrm>
            <a:off x="838200" y="0"/>
            <a:ext cx="10515600" cy="1325700"/>
          </a:xfrm>
          <a:prstGeom prst="rect">
            <a:avLst/>
          </a:prstGeom>
        </p:spPr>
        <p:txBody>
          <a:bodyPr spcFirstLastPara="1" wrap="square" lIns="91425" tIns="45700" rIns="91425" bIns="45700" anchor="ctr" anchorCtr="0">
            <a:normAutofit/>
          </a:bodyPr>
          <a:lstStyle/>
          <a:p>
            <a:pPr marL="0" lvl="0" indent="0" algn="l" rtl="0">
              <a:lnSpc>
                <a:spcPct val="100000"/>
              </a:lnSpc>
              <a:spcBef>
                <a:spcPts val="1200"/>
              </a:spcBef>
              <a:spcAft>
                <a:spcPts val="1200"/>
              </a:spcAft>
              <a:buNone/>
            </a:pPr>
            <a:r>
              <a:rPr lang="fr-FR" sz="2700" b="1">
                <a:solidFill>
                  <a:srgbClr val="00B050"/>
                </a:solidFill>
              </a:rPr>
              <a:t>8. PERCEPCIÓN DEL DOLOR, UN ESTÍMULO INTERNO</a:t>
            </a:r>
            <a:endParaRPr sz="5500"/>
          </a:p>
        </p:txBody>
      </p:sp>
      <p:sp>
        <p:nvSpPr>
          <p:cNvPr id="346" name="Google Shape;346;g107ccff1036_0_208"/>
          <p:cNvSpPr txBox="1">
            <a:spLocks noGrp="1"/>
          </p:cNvSpPr>
          <p:nvPr>
            <p:ph type="body" idx="1"/>
          </p:nvPr>
        </p:nvSpPr>
        <p:spPr>
          <a:xfrm>
            <a:off x="68425" y="1009314"/>
            <a:ext cx="11905860" cy="6466074"/>
          </a:xfrm>
          <a:prstGeom prst="rect">
            <a:avLst/>
          </a:prstGeom>
        </p:spPr>
        <p:txBody>
          <a:bodyPr spcFirstLastPara="1" wrap="square" lIns="91425" tIns="45700" rIns="91425" bIns="45700" anchor="t" anchorCtr="0">
            <a:normAutofit/>
          </a:bodyPr>
          <a:lstStyle/>
          <a:p>
            <a:pPr marL="455930" indent="0" algn="just">
              <a:lnSpc>
                <a:spcPct val="100000"/>
              </a:lnSpc>
              <a:spcAft>
                <a:spcPts val="1000"/>
              </a:spcAft>
              <a:buNone/>
            </a:pPr>
            <a:r>
              <a:rPr lang="es-E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La percepción interna de nuestro cuerpo, llamada “intercepción” nos permite sentir el estado de nuestro cuerpo.</a:t>
            </a:r>
            <a:endParaRPr lang="es-ES" sz="1400">
              <a:effectLst/>
              <a:latin typeface="Calibri" panose="020F0502020204030204" pitchFamily="34" charset="0"/>
              <a:ea typeface="Calibri" panose="020F0502020204030204" pitchFamily="34" charset="0"/>
              <a:cs typeface="Calibri" panose="020F0502020204030204" pitchFamily="34" charset="0"/>
            </a:endParaRPr>
          </a:p>
          <a:p>
            <a:pPr marL="455930" indent="0" algn="just">
              <a:lnSpc>
                <a:spcPct val="100000"/>
              </a:lnSpc>
              <a:spcAft>
                <a:spcPts val="1000"/>
              </a:spcAft>
              <a:buNone/>
            </a:pPr>
            <a:r>
              <a:rPr lang="es-E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En farmacología, es estudiado el efecto de sustancias activas en la percepción de estímulos. Esto es particularmennte cierto en los estudios sobre el dolor. </a:t>
            </a:r>
            <a:endParaRPr lang="es-ES" sz="1400">
              <a:effectLst/>
              <a:latin typeface="Calibri" panose="020F0502020204030204" pitchFamily="34" charset="0"/>
              <a:ea typeface="Calibri" panose="020F0502020204030204" pitchFamily="34" charset="0"/>
              <a:cs typeface="Calibri" panose="020F0502020204030204" pitchFamily="34" charset="0"/>
            </a:endParaRPr>
          </a:p>
          <a:p>
            <a:pPr marL="455930" indent="0" algn="just">
              <a:lnSpc>
                <a:spcPct val="100000"/>
              </a:lnSpc>
              <a:spcAft>
                <a:spcPts val="1000"/>
              </a:spcAft>
              <a:buNone/>
            </a:pPr>
            <a:r>
              <a:rPr lang="es-E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El dolor es un fenómeno complejo y subjetivo que puede ser experimentado de forma distinta dependiendo del individuo y su entorno. El dolor está condicionado por dos factores principales: percepción y sensación. </a:t>
            </a:r>
            <a:endParaRPr lang="es-ES" sz="1400">
              <a:effectLst/>
              <a:latin typeface="Calibri" panose="020F0502020204030204" pitchFamily="34" charset="0"/>
              <a:ea typeface="Calibri" panose="020F0502020204030204" pitchFamily="34" charset="0"/>
              <a:cs typeface="Calibri" panose="020F0502020204030204" pitchFamily="34" charset="0"/>
            </a:endParaRPr>
          </a:p>
          <a:p>
            <a:pPr marL="455930" indent="0" algn="just">
              <a:lnSpc>
                <a:spcPct val="100000"/>
              </a:lnSpc>
              <a:spcAft>
                <a:spcPts val="1000"/>
              </a:spcAft>
              <a:buNone/>
            </a:pPr>
            <a:r>
              <a:rPr lang="es-E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La percepción en un fenómeno sensorial transmitido al cerebro por neuronas en forma de señal eléctrica. Varía de acuerdo al estímulo que genera esta señal eléctrica. </a:t>
            </a:r>
            <a:endParaRPr lang="es-ES" sz="1400">
              <a:effectLst/>
              <a:latin typeface="Calibri" panose="020F0502020204030204" pitchFamily="34" charset="0"/>
              <a:ea typeface="Calibri" panose="020F0502020204030204" pitchFamily="34" charset="0"/>
              <a:cs typeface="Calibri" panose="020F0502020204030204" pitchFamily="34" charset="0"/>
            </a:endParaRPr>
          </a:p>
          <a:p>
            <a:pPr marL="455930" indent="0" algn="just">
              <a:lnSpc>
                <a:spcPct val="100000"/>
              </a:lnSpc>
              <a:spcAft>
                <a:spcPts val="1000"/>
              </a:spcAft>
              <a:buNone/>
            </a:pPr>
            <a:r>
              <a:rPr lang="es-E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 sensación, en cambio, resulta del proceso de interpretación de esta señal eléctrica por parte de nuestro cerebro, que depende, entre otras cosas, del estado de salud de cada individuo, de su edad y del entorno.</a:t>
            </a:r>
            <a:r>
              <a:rPr lang="es-E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El mismo dolor puede por tanto sentirse diferente por distintas personas.</a:t>
            </a:r>
            <a:endParaRPr lang="es-ES" sz="1400">
              <a:latin typeface="Calibri" panose="020F0502020204030204" pitchFamily="34" charset="0"/>
              <a:ea typeface="Calibri" panose="020F0502020204030204" pitchFamily="34" charset="0"/>
              <a:cs typeface="Calibri" panose="020F0502020204030204" pitchFamily="34" charset="0"/>
            </a:endParaRPr>
          </a:p>
          <a:p>
            <a:pPr marL="455930" indent="0" algn="just">
              <a:lnSpc>
                <a:spcPct val="100000"/>
              </a:lnSpc>
              <a:spcAft>
                <a:spcPts val="1000"/>
              </a:spcAft>
              <a:buNone/>
            </a:pPr>
            <a:r>
              <a:rPr lang="es-E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Hay varios tipos de dolor dependiendo de su origen:</a:t>
            </a:r>
            <a:endParaRPr lang="es-ES" sz="140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00000"/>
              </a:lnSpc>
              <a:spcAft>
                <a:spcPts val="1000"/>
              </a:spcAft>
            </a:pPr>
            <a:r>
              <a:rPr lang="es-ES" sz="1400">
                <a:solidFill>
                  <a:srgbClr val="000000"/>
                </a:solidFill>
                <a:effectLst/>
                <a:latin typeface="Calibri" panose="020F0502020204030204" pitchFamily="34" charset="0"/>
                <a:ea typeface="Noto Sans Symbols"/>
                <a:cs typeface="Calibri" panose="020F0502020204030204" pitchFamily="34" charset="0"/>
              </a:rPr>
              <a:t>Dolor inflamatorio (dolor en las articulaciones o dolor causado por una infección)</a:t>
            </a:r>
            <a:endParaRPr lang="es-ES" sz="1400">
              <a:effectLst/>
              <a:latin typeface="Calibri" panose="020F0502020204030204" pitchFamily="34" charset="0"/>
              <a:ea typeface="Noto Sans Symbols"/>
              <a:cs typeface="Calibri" panose="020F0502020204030204" pitchFamily="34" charset="0"/>
            </a:endParaRPr>
          </a:p>
          <a:p>
            <a:pPr marL="742950" lvl="1" indent="-285750" algn="just">
              <a:lnSpc>
                <a:spcPct val="100000"/>
              </a:lnSpc>
              <a:spcAft>
                <a:spcPts val="1000"/>
              </a:spcAft>
            </a:pPr>
            <a:r>
              <a:rPr lang="es-ES" sz="1400">
                <a:solidFill>
                  <a:srgbClr val="000000"/>
                </a:solidFill>
                <a:effectLst/>
                <a:latin typeface="Calibri" panose="020F0502020204030204" pitchFamily="34" charset="0"/>
                <a:ea typeface="Noto Sans Symbols"/>
                <a:cs typeface="Calibri" panose="020F0502020204030204" pitchFamily="34" charset="0"/>
              </a:rPr>
              <a:t>Dolor neuropático (asociado con una lesión del sistema nervioso)</a:t>
            </a:r>
            <a:endParaRPr lang="es-ES" sz="1400">
              <a:effectLst/>
              <a:latin typeface="Calibri" panose="020F0502020204030204" pitchFamily="34" charset="0"/>
              <a:ea typeface="Noto Sans Symbols"/>
              <a:cs typeface="Calibri" panose="020F0502020204030204" pitchFamily="34" charset="0"/>
            </a:endParaRPr>
          </a:p>
          <a:p>
            <a:pPr marL="742950" lvl="1" indent="-285750" algn="just">
              <a:lnSpc>
                <a:spcPct val="100000"/>
              </a:lnSpc>
              <a:spcAft>
                <a:spcPts val="1000"/>
              </a:spcAft>
            </a:pPr>
            <a:r>
              <a:rPr lang="es-ES" sz="1400">
                <a:solidFill>
                  <a:srgbClr val="000000"/>
                </a:solidFill>
                <a:effectLst/>
                <a:latin typeface="Calibri" panose="020F0502020204030204" pitchFamily="34" charset="0"/>
                <a:ea typeface="Noto Sans Symbols"/>
                <a:cs typeface="Calibri" panose="020F0502020204030204" pitchFamily="34" charset="0"/>
              </a:rPr>
              <a:t>Dolor mixto, que combina los dos anteriores (como el dolor lumbosacro o el dolor tras una cirugía)</a:t>
            </a:r>
            <a:endParaRPr lang="es-ES" sz="1400">
              <a:effectLst/>
              <a:latin typeface="Calibri" panose="020F0502020204030204" pitchFamily="34" charset="0"/>
              <a:ea typeface="Noto Sans Symbols"/>
              <a:cs typeface="Calibri" panose="020F0502020204030204" pitchFamily="34" charset="0"/>
            </a:endParaRPr>
          </a:p>
          <a:p>
            <a:pPr marL="742950" lvl="1" indent="-285750" algn="just">
              <a:lnSpc>
                <a:spcPct val="100000"/>
              </a:lnSpc>
              <a:spcAft>
                <a:spcPts val="1000"/>
              </a:spcAft>
            </a:pPr>
            <a:r>
              <a:rPr lang="es-ES" sz="1400">
                <a:solidFill>
                  <a:srgbClr val="000000"/>
                </a:solidFill>
                <a:effectLst/>
                <a:latin typeface="Calibri" panose="020F0502020204030204" pitchFamily="34" charset="0"/>
                <a:ea typeface="Noto Sans Symbols"/>
                <a:cs typeface="Calibri" panose="020F0502020204030204" pitchFamily="34" charset="0"/>
              </a:rPr>
              <a:t>Dolor disfuncional (como en los trastornos funcionales del intestino), sin lesiones</a:t>
            </a:r>
            <a:endParaRPr lang="es-ES" sz="1400">
              <a:effectLst/>
              <a:latin typeface="Calibri" panose="020F0502020204030204" pitchFamily="34" charset="0"/>
              <a:ea typeface="Calibri" panose="020F0502020204030204" pitchFamily="34" charset="0"/>
              <a:cs typeface="Calibri" panose="020F0502020204030204" pitchFamily="34" charset="0"/>
            </a:endParaRPr>
          </a:p>
          <a:p>
            <a:pPr marL="114300" indent="0">
              <a:lnSpc>
                <a:spcPct val="100000"/>
              </a:lnSpc>
              <a:buNone/>
            </a:pPr>
            <a:r>
              <a:rPr lang="es-E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El dolor es causado por un estímulo externo</a:t>
            </a:r>
            <a:r>
              <a:rPr lang="fr-FR" sz="1100">
                <a:latin typeface="Calibri" panose="020F0502020204030204" pitchFamily="34" charset="0"/>
                <a:cs typeface="Calibri" panose="020F0502020204030204" pitchFamily="34" charset="0"/>
              </a:rPr>
              <a:t>:</a:t>
            </a:r>
            <a:endParaRPr sz="1800">
              <a:latin typeface="Calibri" panose="020F0502020204030204" pitchFamily="34" charset="0"/>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07ccff1036_0_208"/>
          <p:cNvSpPr txBox="1">
            <a:spLocks noGrp="1"/>
          </p:cNvSpPr>
          <p:nvPr>
            <p:ph type="title"/>
          </p:nvPr>
        </p:nvSpPr>
        <p:spPr>
          <a:xfrm>
            <a:off x="838200" y="0"/>
            <a:ext cx="10515600" cy="1325700"/>
          </a:xfrm>
          <a:prstGeom prst="rect">
            <a:avLst/>
          </a:prstGeom>
        </p:spPr>
        <p:txBody>
          <a:bodyPr spcFirstLastPara="1" wrap="square" lIns="91425" tIns="45700" rIns="91425" bIns="45700" anchor="ctr" anchorCtr="0">
            <a:normAutofit/>
          </a:bodyPr>
          <a:lstStyle/>
          <a:p>
            <a:pPr marL="0" lvl="0" indent="0" algn="l" rtl="0">
              <a:lnSpc>
                <a:spcPct val="100000"/>
              </a:lnSpc>
              <a:spcBef>
                <a:spcPts val="1200"/>
              </a:spcBef>
              <a:spcAft>
                <a:spcPts val="1200"/>
              </a:spcAft>
              <a:buNone/>
            </a:pPr>
            <a:r>
              <a:rPr lang="fr-FR" sz="2700" b="1">
                <a:solidFill>
                  <a:srgbClr val="00B050"/>
                </a:solidFill>
              </a:rPr>
              <a:t>8. PERCEPCIÓN DEL DOLOR, UN ESTÍMULO INTERNO</a:t>
            </a:r>
            <a:endParaRPr sz="5500"/>
          </a:p>
        </p:txBody>
      </p:sp>
      <p:pic>
        <p:nvPicPr>
          <p:cNvPr id="347" name="Google Shape;347;g107ccff1036_0_208"/>
          <p:cNvPicPr preferRelativeResize="0"/>
          <p:nvPr/>
        </p:nvPicPr>
        <p:blipFill>
          <a:blip r:embed="rId3">
            <a:alphaModFix/>
          </a:blip>
          <a:stretch>
            <a:fillRect/>
          </a:stretch>
        </p:blipFill>
        <p:spPr>
          <a:xfrm>
            <a:off x="2853612" y="1495813"/>
            <a:ext cx="6484775" cy="3866373"/>
          </a:xfrm>
          <a:prstGeom prst="rect">
            <a:avLst/>
          </a:prstGeom>
          <a:noFill/>
          <a:ln>
            <a:noFill/>
          </a:ln>
        </p:spPr>
      </p:pic>
      <p:sp>
        <p:nvSpPr>
          <p:cNvPr id="348" name="Google Shape;348;g107ccff1036_0_208"/>
          <p:cNvSpPr txBox="1"/>
          <p:nvPr/>
        </p:nvSpPr>
        <p:spPr>
          <a:xfrm>
            <a:off x="4595999" y="5462996"/>
            <a:ext cx="3000000" cy="36160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1000" i="1">
                <a:solidFill>
                  <a:schemeClr val="dk1"/>
                </a:solidFill>
                <a:latin typeface="Calibri"/>
                <a:ea typeface="Calibri"/>
                <a:cs typeface="Calibri"/>
                <a:sym typeface="Calibri"/>
              </a:rPr>
              <a:t>Fuente: </a:t>
            </a:r>
            <a:r>
              <a:rPr lang="fr-FR" sz="1000" i="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The French Foundation for Medical Research</a:t>
            </a:r>
            <a:endParaRPr/>
          </a:p>
        </p:txBody>
      </p:sp>
    </p:spTree>
    <p:extLst>
      <p:ext uri="{BB962C8B-B14F-4D97-AF65-F5344CB8AC3E}">
        <p14:creationId xmlns:p14="http://schemas.microsoft.com/office/powerpoint/2010/main" val="68342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107ccff1036_0_2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lnSpc>
                <a:spcPct val="100000"/>
              </a:lnSpc>
              <a:spcBef>
                <a:spcPts val="1200"/>
              </a:spcBef>
              <a:spcAft>
                <a:spcPts val="1200"/>
              </a:spcAft>
              <a:buNone/>
            </a:pPr>
            <a:r>
              <a:rPr lang="fr-FR" sz="2600" b="1">
                <a:solidFill>
                  <a:srgbClr val="00B050"/>
                </a:solidFill>
              </a:rPr>
              <a:t>9. ILUSIONES Y ALUCINACIONES</a:t>
            </a:r>
            <a:endParaRPr sz="5400"/>
          </a:p>
        </p:txBody>
      </p:sp>
      <p:sp>
        <p:nvSpPr>
          <p:cNvPr id="355" name="Google Shape;355;g107ccff1036_0_218"/>
          <p:cNvSpPr txBox="1">
            <a:spLocks noGrp="1"/>
          </p:cNvSpPr>
          <p:nvPr>
            <p:ph type="body" idx="1"/>
          </p:nvPr>
        </p:nvSpPr>
        <p:spPr>
          <a:xfrm>
            <a:off x="838200" y="1239838"/>
            <a:ext cx="10515600" cy="4351200"/>
          </a:xfrm>
          <a:prstGeom prst="rect">
            <a:avLst/>
          </a:prstGeom>
        </p:spPr>
        <p:txBody>
          <a:bodyPr spcFirstLastPara="1" wrap="square" lIns="91425" tIns="45700" rIns="91425" bIns="45700" anchor="t" anchorCtr="0">
            <a:normAutofit/>
          </a:bodyPr>
          <a:lstStyle/>
          <a:p>
            <a:pPr marL="0" lvl="0" indent="0" algn="just" rtl="0">
              <a:lnSpc>
                <a:spcPct val="115000"/>
              </a:lnSpc>
              <a:spcBef>
                <a:spcPts val="0"/>
              </a:spcBef>
              <a:spcAft>
                <a:spcPts val="0"/>
              </a:spcAft>
              <a:buClr>
                <a:schemeClr val="dk1"/>
              </a:buClr>
              <a:buSzPts val="1100"/>
              <a:buFont typeface="Arial"/>
              <a:buNone/>
            </a:pPr>
            <a:r>
              <a:rPr lang="es-ES" sz="1800" b="1">
                <a:solidFill>
                  <a:srgbClr val="000000"/>
                </a:solidFill>
                <a:effectLst/>
                <a:latin typeface="Calibri" panose="020F0502020204030204" pitchFamily="34" charset="0"/>
                <a:ea typeface="Calibri" panose="020F0502020204030204" pitchFamily="34" charset="0"/>
              </a:rPr>
              <a:t>Una ilusión es una falsa interpretación de lo que uno percibe</a:t>
            </a:r>
            <a:r>
              <a:rPr lang="en-US" sz="1600" b="1"/>
              <a:t>.</a:t>
            </a:r>
          </a:p>
          <a:p>
            <a:pPr marL="0" lvl="0" indent="0" algn="just" rtl="0">
              <a:lnSpc>
                <a:spcPct val="115000"/>
              </a:lnSpc>
              <a:spcBef>
                <a:spcPts val="0"/>
              </a:spcBef>
              <a:spcAft>
                <a:spcPts val="0"/>
              </a:spcAft>
              <a:buClr>
                <a:schemeClr val="dk1"/>
              </a:buClr>
              <a:buSzPts val="1100"/>
              <a:buFont typeface="Arial"/>
              <a:buNone/>
            </a:pPr>
            <a:r>
              <a:rPr lang="es-ES" sz="1600"/>
              <a:t>La ilusión óptica por ejemplo es una construcción visual que perturba nuestro sistema visual, desde los ojos hasta el cerebro.</a:t>
            </a:r>
          </a:p>
          <a:p>
            <a:pPr marL="0" lvl="0" indent="0" algn="just" rtl="0">
              <a:lnSpc>
                <a:spcPct val="115000"/>
              </a:lnSpc>
              <a:spcBef>
                <a:spcPts val="0"/>
              </a:spcBef>
              <a:spcAft>
                <a:spcPts val="0"/>
              </a:spcAft>
              <a:buClr>
                <a:schemeClr val="dk1"/>
              </a:buClr>
              <a:buSzPts val="1100"/>
              <a:buFont typeface="Arial"/>
              <a:buNone/>
            </a:pPr>
            <a:r>
              <a:rPr lang="es-ES" sz="1600"/>
              <a:t>Esto es porque nuestro cerebro adapta constantemente la información lumínica de un punto en relación con su entorno. Esto se llama inhibición lateral.</a:t>
            </a:r>
          </a:p>
          <a:p>
            <a:pPr marL="0" lvl="0" indent="0" algn="just" rtl="0">
              <a:lnSpc>
                <a:spcPct val="115000"/>
              </a:lnSpc>
              <a:spcBef>
                <a:spcPts val="0"/>
              </a:spcBef>
              <a:spcAft>
                <a:spcPts val="0"/>
              </a:spcAft>
              <a:buClr>
                <a:schemeClr val="dk1"/>
              </a:buClr>
              <a:buSzPts val="1100"/>
              <a:buFont typeface="Arial"/>
              <a:buNone/>
            </a:pPr>
            <a:r>
              <a:rPr lang="es-ES" sz="1600"/>
              <a:t>Así, esta ilusión proviene de una mala interpretación de la información.</a:t>
            </a:r>
          </a:p>
          <a:p>
            <a:pPr marL="0" lvl="0" indent="0" algn="just" rtl="0">
              <a:lnSpc>
                <a:spcPct val="115000"/>
              </a:lnSpc>
              <a:spcBef>
                <a:spcPts val="0"/>
              </a:spcBef>
              <a:spcAft>
                <a:spcPts val="0"/>
              </a:spcAft>
              <a:buNone/>
            </a:pPr>
            <a:endParaRPr lang="es-ES" sz="1600" b="1">
              <a:solidFill>
                <a:srgbClr val="000000"/>
              </a:solidFill>
              <a:effectLst/>
              <a:latin typeface="Calibri" panose="020F0502020204030204" pitchFamily="34" charset="0"/>
              <a:ea typeface="Calibri" panose="020F0502020204030204" pitchFamily="34" charset="0"/>
            </a:endParaRPr>
          </a:p>
          <a:p>
            <a:pPr marL="0" lvl="0" indent="0" algn="just" rtl="0">
              <a:lnSpc>
                <a:spcPct val="115000"/>
              </a:lnSpc>
              <a:spcBef>
                <a:spcPts val="0"/>
              </a:spcBef>
              <a:spcAft>
                <a:spcPts val="0"/>
              </a:spcAft>
              <a:buNone/>
            </a:pPr>
            <a:r>
              <a:rPr lang="en-GB" sz="1800" b="1">
                <a:solidFill>
                  <a:srgbClr val="000000"/>
                </a:solidFill>
                <a:effectLst/>
                <a:latin typeface="Calibri" panose="020F0502020204030204" pitchFamily="34" charset="0"/>
                <a:ea typeface="Calibri" panose="020F0502020204030204" pitchFamily="34" charset="0"/>
              </a:rPr>
              <a:t>Otro ejemplo: el trampantojo</a:t>
            </a:r>
            <a:endParaRPr lang="es-ES" sz="1800">
              <a:effectLst/>
              <a:latin typeface="Calibri" panose="020F0502020204030204" pitchFamily="34" charset="0"/>
              <a:ea typeface="Calibri" panose="020F0502020204030204" pitchFamily="34" charset="0"/>
            </a:endParaRPr>
          </a:p>
          <a:p>
            <a:pPr marL="0" lvl="0" indent="0" algn="just" rtl="0">
              <a:lnSpc>
                <a:spcPct val="115000"/>
              </a:lnSpc>
              <a:spcBef>
                <a:spcPts val="0"/>
              </a:spcBef>
              <a:spcAft>
                <a:spcPts val="0"/>
              </a:spcAft>
              <a:buClr>
                <a:schemeClr val="dk1"/>
              </a:buClr>
              <a:buSzPts val="1100"/>
              <a:buFont typeface="Arial"/>
              <a:buNone/>
            </a:pPr>
            <a:r>
              <a:rPr lang="es-ES" sz="1600">
                <a:solidFill>
                  <a:srgbClr val="000000"/>
                </a:solidFill>
                <a:effectLst/>
                <a:latin typeface="Calibri" panose="020F0502020204030204" pitchFamily="34" charset="0"/>
                <a:ea typeface="Calibri" panose="020F0502020204030204" pitchFamily="34" charset="0"/>
              </a:rPr>
              <a:t>Anamorfosis, imágenes doble u ocultas, juegos ópticos, perspectivas imposibles, enigmas irresolubles: las obras de arte son a veces como mentiras fabulosas. Desencadenan un placer ambiguo, ya que nos convierten en sus víctimas. Nos llevan por el mal camino y nos hacen dudar de nuestros sentidos</a:t>
            </a:r>
            <a:r>
              <a:rPr lang="es-ES" sz="1600"/>
              <a:t>.</a:t>
            </a:r>
          </a:p>
        </p:txBody>
      </p:sp>
      <p:pic>
        <p:nvPicPr>
          <p:cNvPr id="356" name="Google Shape;356;g107ccff1036_0_218" descr="Une illusion d"/>
          <p:cNvPicPr preferRelativeResize="0"/>
          <p:nvPr/>
        </p:nvPicPr>
        <p:blipFill>
          <a:blip r:embed="rId3">
            <a:alphaModFix/>
          </a:blip>
          <a:stretch>
            <a:fillRect/>
          </a:stretch>
        </p:blipFill>
        <p:spPr>
          <a:xfrm>
            <a:off x="6763688" y="4822809"/>
            <a:ext cx="3067050" cy="1352550"/>
          </a:xfrm>
          <a:prstGeom prst="rect">
            <a:avLst/>
          </a:prstGeom>
          <a:noFill/>
          <a:ln>
            <a:noFill/>
          </a:ln>
        </p:spPr>
      </p:pic>
      <p:pic>
        <p:nvPicPr>
          <p:cNvPr id="357" name="Google Shape;357;g107ccff1036_0_218" descr="Trompe l&amp;#39;oeil : des réalisations hors du commun • Monsieur Peinture"/>
          <p:cNvPicPr preferRelativeResize="0"/>
          <p:nvPr/>
        </p:nvPicPr>
        <p:blipFill>
          <a:blip r:embed="rId4">
            <a:alphaModFix/>
          </a:blip>
          <a:stretch>
            <a:fillRect/>
          </a:stretch>
        </p:blipFill>
        <p:spPr>
          <a:xfrm>
            <a:off x="1332951" y="4418251"/>
            <a:ext cx="2247900" cy="1885950"/>
          </a:xfrm>
          <a:prstGeom prst="rect">
            <a:avLst/>
          </a:prstGeom>
          <a:noFill/>
          <a:ln>
            <a:noFill/>
          </a:ln>
        </p:spPr>
      </p:pic>
      <p:sp>
        <p:nvSpPr>
          <p:cNvPr id="358" name="Google Shape;358;g107ccff1036_0_218"/>
          <p:cNvSpPr txBox="1"/>
          <p:nvPr/>
        </p:nvSpPr>
        <p:spPr>
          <a:xfrm>
            <a:off x="838200" y="6304201"/>
            <a:ext cx="3000000" cy="34391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900" i="1">
                <a:solidFill>
                  <a:schemeClr val="dk1"/>
                </a:solidFill>
                <a:latin typeface="Calibri"/>
                <a:ea typeface="Calibri"/>
                <a:cs typeface="Calibri"/>
                <a:sym typeface="Calibri"/>
              </a:rPr>
              <a:t>Biblioteca en Bolougne-sur-Mer, fuente: </a:t>
            </a:r>
            <a:r>
              <a:rPr lang="fr-FR" sz="900" i="1"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Monsieur Peinture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07ccff1036_0_234"/>
          <p:cNvSpPr txBox="1">
            <a:spLocks noGrp="1"/>
          </p:cNvSpPr>
          <p:nvPr>
            <p:ph type="body" idx="1"/>
          </p:nvPr>
        </p:nvSpPr>
        <p:spPr>
          <a:xfrm>
            <a:off x="484350" y="1668150"/>
            <a:ext cx="10515600" cy="5014200"/>
          </a:xfrm>
          <a:prstGeom prst="rect">
            <a:avLst/>
          </a:prstGeom>
        </p:spPr>
        <p:txBody>
          <a:bodyPr spcFirstLastPara="1" wrap="square" lIns="91425" tIns="45700" rIns="91425" bIns="45700" anchor="t" anchorCtr="0">
            <a:normAutofit fontScale="92500" lnSpcReduction="10000"/>
          </a:bodyPr>
          <a:lstStyle/>
          <a:p>
            <a:pPr marL="0" lvl="0" indent="0" algn="just" rtl="0">
              <a:lnSpc>
                <a:spcPct val="115000"/>
              </a:lnSpc>
              <a:spcBef>
                <a:spcPts val="0"/>
              </a:spcBef>
              <a:spcAft>
                <a:spcPts val="0"/>
              </a:spcAft>
              <a:buClr>
                <a:schemeClr val="dk1"/>
              </a:buClr>
              <a:buSzPct val="100000"/>
              <a:buFont typeface="Arial"/>
              <a:buNone/>
            </a:pPr>
            <a:r>
              <a:rPr lang="en-US" sz="1100"/>
              <a:t>Para asegurarte de que no eres víctima de una ilusión, deberías:</a:t>
            </a:r>
          </a:p>
          <a:p>
            <a:pPr marL="456565" lvl="0" indent="-293211" algn="just" rtl="0">
              <a:lnSpc>
                <a:spcPct val="115000"/>
              </a:lnSpc>
              <a:spcBef>
                <a:spcPts val="0"/>
              </a:spcBef>
              <a:spcAft>
                <a:spcPts val="0"/>
              </a:spcAft>
              <a:buSzPct val="100000"/>
              <a:buFont typeface="Calibri"/>
              <a:buChar char="●"/>
            </a:pPr>
            <a:r>
              <a:rPr lang="en-US" sz="1100"/>
              <a:t>Rechazar sistemáticamente la intuición, primeras impresiones, lo obvio, lo emocional</a:t>
            </a:r>
          </a:p>
          <a:p>
            <a:pPr marL="456565" lvl="0" indent="-293211" algn="just" rtl="0">
              <a:lnSpc>
                <a:spcPct val="115000"/>
              </a:lnSpc>
              <a:spcBef>
                <a:spcPts val="0"/>
              </a:spcBef>
              <a:spcAft>
                <a:spcPts val="0"/>
              </a:spcAft>
              <a:buSzPct val="100000"/>
              <a:buFont typeface="Calibri"/>
              <a:buChar char="●"/>
            </a:pPr>
            <a:r>
              <a:rPr lang="en-US" sz="1100"/>
              <a:t>Buscar la incoherencia a traés del análisis basado en el conocimiento del tema, complementando los conocimientos del tema, complementando los conocimientos</a:t>
            </a:r>
          </a:p>
          <a:p>
            <a:pPr marL="456565" lvl="0" indent="-293211" algn="just" rtl="0">
              <a:lnSpc>
                <a:spcPct val="115000"/>
              </a:lnSpc>
              <a:spcBef>
                <a:spcPts val="0"/>
              </a:spcBef>
              <a:spcAft>
                <a:spcPts val="0"/>
              </a:spcAft>
              <a:buSzPct val="100000"/>
              <a:buFont typeface="Calibri"/>
              <a:buChar char="●"/>
            </a:pPr>
            <a:r>
              <a:rPr lang="en-US" sz="1100"/>
              <a:t>Cambiar el punto de vista, cambiar el contexto, reformular</a:t>
            </a:r>
          </a:p>
          <a:p>
            <a:pPr marL="0" lvl="0" indent="0" algn="just" rtl="0">
              <a:lnSpc>
                <a:spcPct val="115000"/>
              </a:lnSpc>
              <a:spcBef>
                <a:spcPts val="0"/>
              </a:spcBef>
              <a:spcAft>
                <a:spcPts val="0"/>
              </a:spcAft>
              <a:buClr>
                <a:schemeClr val="dk1"/>
              </a:buClr>
              <a:buSzPct val="100000"/>
              <a:buFont typeface="Arial"/>
              <a:buNone/>
            </a:pPr>
            <a:endParaRPr lang="en-US" sz="1100"/>
          </a:p>
          <a:p>
            <a:pPr marL="0" lvl="0" indent="0" algn="l" rtl="0">
              <a:lnSpc>
                <a:spcPct val="115000"/>
              </a:lnSpc>
              <a:spcBef>
                <a:spcPts val="0"/>
              </a:spcBef>
              <a:spcAft>
                <a:spcPts val="0"/>
              </a:spcAft>
              <a:buClr>
                <a:schemeClr val="dk1"/>
              </a:buClr>
              <a:buSzPct val="100000"/>
              <a:buFont typeface="Arial"/>
              <a:buNone/>
            </a:pPr>
            <a:r>
              <a:rPr lang="en-US" sz="1100"/>
              <a:t>Puedes aprender más sobre ilusiones sensoriales y paranoia aquí: </a:t>
            </a:r>
            <a:r>
              <a:rPr lang="en-US" sz="1100" u="sng">
                <a:solidFill>
                  <a:srgbClr val="0000FF"/>
                </a:solidFill>
                <a:hlinkClick r:id="rId3">
                  <a:extLst>
                    <a:ext uri="{A12FA001-AC4F-418D-AE19-62706E023703}">
                      <ahyp:hlinkClr xmlns:ahyp="http://schemas.microsoft.com/office/drawing/2018/hyperlinkcolor" val="tx"/>
                    </a:ext>
                  </a:extLst>
                </a:hlinkClick>
              </a:rPr>
              <a:t>https://www.youtube.com/watch?v=wI_E4tuA910</a:t>
            </a:r>
            <a:r>
              <a:rPr lang="en-US" sz="1100"/>
              <a:t> (“Paranoid Personality Explained - When Everything is Suspicious”, Dr. Tracey Marks, en inglés)</a:t>
            </a:r>
          </a:p>
          <a:p>
            <a:pPr marL="0" lvl="0" indent="0" algn="just" rtl="0">
              <a:lnSpc>
                <a:spcPct val="115000"/>
              </a:lnSpc>
              <a:spcBef>
                <a:spcPts val="0"/>
              </a:spcBef>
              <a:spcAft>
                <a:spcPts val="0"/>
              </a:spcAft>
              <a:buClr>
                <a:schemeClr val="dk1"/>
              </a:buClr>
              <a:buSzPct val="100000"/>
              <a:buFont typeface="Arial"/>
              <a:buNone/>
            </a:pPr>
            <a:endParaRPr lang="en-US" sz="1100"/>
          </a:p>
          <a:p>
            <a:pPr marL="0" lvl="0" indent="0" algn="just" rtl="0">
              <a:lnSpc>
                <a:spcPct val="115000"/>
              </a:lnSpc>
              <a:spcBef>
                <a:spcPts val="0"/>
              </a:spcBef>
              <a:spcAft>
                <a:spcPts val="0"/>
              </a:spcAft>
              <a:buClr>
                <a:schemeClr val="dk1"/>
              </a:buClr>
              <a:buSzPct val="100000"/>
              <a:buFont typeface="Arial"/>
              <a:buNone/>
            </a:pPr>
            <a:r>
              <a:rPr lang="en-US" sz="1100" b="1"/>
              <a:t>Alucinación es la percepción de un objeto que no es real.</a:t>
            </a:r>
          </a:p>
          <a:p>
            <a:pPr marL="0" lvl="0" indent="0" algn="just" rtl="0">
              <a:lnSpc>
                <a:spcPct val="115000"/>
              </a:lnSpc>
              <a:spcBef>
                <a:spcPts val="0"/>
              </a:spcBef>
              <a:spcAft>
                <a:spcPts val="0"/>
              </a:spcAft>
              <a:buClr>
                <a:schemeClr val="dk1"/>
              </a:buClr>
              <a:buSzPct val="100000"/>
              <a:buFont typeface="Arial"/>
              <a:buNone/>
            </a:pPr>
            <a:r>
              <a:rPr lang="en-US" sz="1100"/>
              <a:t>Una alucinación se define como una percepción sin un objeto, o más precisamente , sin un objeto que ser percibido, al que el sjeto se adhiere y reacciona como si la percepción viniera de fuera.</a:t>
            </a:r>
          </a:p>
          <a:p>
            <a:pPr marL="0" lvl="0" indent="0" algn="just" rtl="0">
              <a:lnSpc>
                <a:spcPct val="115000"/>
              </a:lnSpc>
              <a:spcBef>
                <a:spcPts val="0"/>
              </a:spcBef>
              <a:spcAft>
                <a:spcPts val="0"/>
              </a:spcAft>
              <a:buClr>
                <a:schemeClr val="dk1"/>
              </a:buClr>
              <a:buSzPct val="100000"/>
              <a:buFont typeface="Arial"/>
              <a:buNone/>
            </a:pPr>
            <a:r>
              <a:rPr lang="en-US" sz="1100"/>
              <a:t>No es una percepción distorsionada de un objeto real (ilusión), ni una interpretación delirante de un objeto real.</a:t>
            </a:r>
          </a:p>
          <a:p>
            <a:pPr marL="0" lvl="0" indent="0" algn="just" rtl="0">
              <a:lnSpc>
                <a:spcPct val="115000"/>
              </a:lnSpc>
              <a:spcBef>
                <a:spcPts val="0"/>
              </a:spcBef>
              <a:spcAft>
                <a:spcPts val="0"/>
              </a:spcAft>
              <a:buClr>
                <a:schemeClr val="dk1"/>
              </a:buClr>
              <a:buSzPct val="100000"/>
              <a:buFont typeface="Arial"/>
              <a:buNone/>
            </a:pPr>
            <a:endParaRPr sz="1100"/>
          </a:p>
          <a:p>
            <a:pPr marL="0" lvl="0" indent="0" algn="just" rtl="0">
              <a:lnSpc>
                <a:spcPct val="115000"/>
              </a:lnSpc>
              <a:spcBef>
                <a:spcPts val="0"/>
              </a:spcBef>
              <a:spcAft>
                <a:spcPts val="0"/>
              </a:spcAft>
              <a:buClr>
                <a:schemeClr val="dk1"/>
              </a:buClr>
              <a:buSzPct val="100000"/>
              <a:buFont typeface="Arial"/>
              <a:buNone/>
            </a:pPr>
            <a:r>
              <a:rPr lang="fr-FR" sz="1100" b="1"/>
              <a:t>Diferentes tipos de alucinaciones:</a:t>
            </a:r>
            <a:endParaRPr sz="1100" b="1"/>
          </a:p>
          <a:p>
            <a:pPr marL="457200" lvl="0" indent="-293211" algn="just" rtl="0">
              <a:lnSpc>
                <a:spcPct val="115000"/>
              </a:lnSpc>
              <a:spcBef>
                <a:spcPts val="0"/>
              </a:spcBef>
              <a:spcAft>
                <a:spcPts val="0"/>
              </a:spcAft>
              <a:buSzPct val="100000"/>
              <a:buFont typeface="Calibri"/>
              <a:buChar char="●"/>
            </a:pPr>
            <a:r>
              <a:rPr lang="fr-FR" sz="1100"/>
              <a:t>Las verdaderas alucionaciones (alucinaciones psicosensoriales) combinan « sensorialidad » (adutitiva, visual, olfativa, táctil, cenestésica), espacialidad (el objeto alucinado está localizado fuera y a una cierta distancia), convicción y adhesión total del sujeto a esta falsa percepción. Estas alucinaciones pueden ser simples (sonido, ruido, luz) o elaboradas (conversación).</a:t>
            </a:r>
            <a:endParaRPr sz="1100"/>
          </a:p>
          <a:p>
            <a:pPr marL="457200" lvl="0" indent="-293211" algn="just" rtl="0">
              <a:lnSpc>
                <a:spcPct val="115000"/>
              </a:lnSpc>
              <a:spcBef>
                <a:spcPts val="0"/>
              </a:spcBef>
              <a:spcAft>
                <a:spcPts val="0"/>
              </a:spcAft>
              <a:buSzPct val="100000"/>
              <a:buFont typeface="Calibri"/>
              <a:buChar char="●"/>
            </a:pPr>
            <a:r>
              <a:rPr lang="fr-FR" sz="1100"/>
              <a:t>Las alucinaciones físicas son consideradas falsas alucinaciones porque el sujeto no las experimenta como una percepción personal sino como una intrusión del mundo exterior en su propia vida psíquica: un « otro » se ha entrometido en su conciencia y le ha impuesto imágenes y pensamientos.</a:t>
            </a:r>
            <a:endParaRPr sz="1100"/>
          </a:p>
          <a:p>
            <a:pPr marL="0" lvl="0" indent="0" algn="just" rtl="0">
              <a:lnSpc>
                <a:spcPct val="115000"/>
              </a:lnSpc>
              <a:spcBef>
                <a:spcPts val="0"/>
              </a:spcBef>
              <a:spcAft>
                <a:spcPts val="0"/>
              </a:spcAft>
              <a:buClr>
                <a:schemeClr val="dk1"/>
              </a:buClr>
              <a:buSzPct val="100000"/>
              <a:buFont typeface="Arial"/>
              <a:buNone/>
            </a:pPr>
            <a:endParaRPr sz="1100"/>
          </a:p>
          <a:p>
            <a:pPr marL="0" lvl="0" indent="0" algn="just" rtl="0">
              <a:lnSpc>
                <a:spcPct val="115000"/>
              </a:lnSpc>
              <a:spcBef>
                <a:spcPts val="0"/>
              </a:spcBef>
              <a:spcAft>
                <a:spcPts val="0"/>
              </a:spcAft>
              <a:buClr>
                <a:schemeClr val="dk1"/>
              </a:buClr>
              <a:buSzPct val="100000"/>
              <a:buFont typeface="Arial"/>
              <a:buNone/>
            </a:pPr>
            <a:r>
              <a:rPr lang="fr-FR" sz="1100"/>
              <a:t>Hemos hablado de las alucinaciones táctiles, pero también existen:</a:t>
            </a:r>
            <a:endParaRPr sz="1100"/>
          </a:p>
          <a:p>
            <a:pPr marL="457200" lvl="0" indent="-293211" algn="just" rtl="0">
              <a:lnSpc>
                <a:spcPct val="115000"/>
              </a:lnSpc>
              <a:spcBef>
                <a:spcPts val="0"/>
              </a:spcBef>
              <a:spcAft>
                <a:spcPts val="0"/>
              </a:spcAft>
              <a:buSzPct val="100000"/>
              <a:buFont typeface="Calibri"/>
              <a:buChar char="●"/>
            </a:pPr>
            <a:r>
              <a:rPr lang="fr-FR" sz="1100" b="1"/>
              <a:t>Alucinaciones auditivas, </a:t>
            </a:r>
            <a:r>
              <a:rPr lang="fr-FR" sz="1100"/>
              <a:t>pueden ser sonidos simples o más complejos (letras, canciones, voces con un mensaje) que son continuos e incesantes. Estas alucinaciones son habitualmente encontradas en las psicosis delirantes agudas y crónicas.</a:t>
            </a:r>
            <a:endParaRPr sz="1100"/>
          </a:p>
          <a:p>
            <a:pPr marL="457200" lvl="0" indent="-293211" algn="just" rtl="0">
              <a:lnSpc>
                <a:spcPct val="115000"/>
              </a:lnSpc>
              <a:spcBef>
                <a:spcPts val="0"/>
              </a:spcBef>
              <a:spcAft>
                <a:spcPts val="0"/>
              </a:spcAft>
              <a:buSzPct val="100000"/>
              <a:buFont typeface="Calibri"/>
              <a:buChar char="●"/>
            </a:pPr>
            <a:r>
              <a:rPr lang="fr-FR" sz="1100" b="1"/>
              <a:t>Alucinaciones visuales, </a:t>
            </a:r>
            <a:r>
              <a:rPr lang="fr-FR" sz="1100"/>
              <a:t>son apariciones simples (luces, manchas de colores) o complejas (personas, escenas animadas, animales) de varios tamaños, agradables o desagradables. Se encuentran en estados agudos de confusión mental, psicosis alucinatoria crónica.</a:t>
            </a:r>
            <a:endParaRPr sz="1100"/>
          </a:p>
          <a:p>
            <a:pPr marL="457200" lvl="0" indent="-293211" algn="just" rtl="0">
              <a:lnSpc>
                <a:spcPct val="115000"/>
              </a:lnSpc>
              <a:spcBef>
                <a:spcPts val="0"/>
              </a:spcBef>
              <a:spcAft>
                <a:spcPts val="0"/>
              </a:spcAft>
              <a:buSzPct val="100000"/>
              <a:buFont typeface="Calibri"/>
              <a:buChar char="●"/>
            </a:pPr>
            <a:r>
              <a:rPr lang="fr-FR" sz="1100" b="1"/>
              <a:t>Alucinaciones olfativas y gustativas, </a:t>
            </a:r>
            <a:r>
              <a:rPr lang="fr-FR" sz="1100"/>
              <a:t>pueden estar asociadas a olores desagradables (excrementos) o a la inversa, olores celestiales. A menudo se asocian con otras alucinaciones, pero son menos precisas en sus descripciones.</a:t>
            </a:r>
            <a:endParaRPr sz="1100"/>
          </a:p>
          <a:p>
            <a:pPr marL="457200" lvl="0" indent="-293211" algn="just" rtl="0">
              <a:lnSpc>
                <a:spcPct val="115000"/>
              </a:lnSpc>
              <a:spcBef>
                <a:spcPts val="0"/>
              </a:spcBef>
              <a:spcAft>
                <a:spcPts val="0"/>
              </a:spcAft>
              <a:buSzPct val="100000"/>
              <a:buFont typeface="Calibri"/>
              <a:buChar char="●"/>
            </a:pPr>
            <a:r>
              <a:rPr lang="fr-FR" sz="1100" b="1"/>
              <a:t>Alucinaciones cenestésicas, </a:t>
            </a:r>
            <a:r>
              <a:rPr lang="fr-FR" sz="1100"/>
              <a:t>se refieren a los sentidos internos. El sujeto alucinado tiene la impresión de que una parte o todo su cuerpo ha sido transformado o poseído por una fuerza externa que provoca sensaciones.</a:t>
            </a:r>
            <a:endParaRPr sz="1100"/>
          </a:p>
          <a:p>
            <a:pPr marL="0" lvl="0" indent="0" algn="just" rtl="0">
              <a:lnSpc>
                <a:spcPct val="115000"/>
              </a:lnSpc>
              <a:spcBef>
                <a:spcPts val="0"/>
              </a:spcBef>
              <a:spcAft>
                <a:spcPts val="0"/>
              </a:spcAft>
              <a:buNone/>
            </a:pPr>
            <a:endParaRPr sz="1100"/>
          </a:p>
          <a:p>
            <a:pPr marL="0" lvl="0" indent="0" algn="just" rtl="0">
              <a:lnSpc>
                <a:spcPct val="115000"/>
              </a:lnSpc>
              <a:spcBef>
                <a:spcPts val="0"/>
              </a:spcBef>
              <a:spcAft>
                <a:spcPts val="0"/>
              </a:spcAft>
              <a:buClr>
                <a:schemeClr val="dk1"/>
              </a:buClr>
              <a:buSzPct val="100000"/>
              <a:buFont typeface="Arial"/>
              <a:buNone/>
            </a:pPr>
            <a:r>
              <a:rPr lang="fr-FR" sz="1100"/>
              <a:t>Ciertas enfermedades crónicas (epilepsia, demencia), infecciosas (encefalitis) o metabólicas, abuso de alcohol y drogas, o desorden del sueño también se encuentran entre las enfermedades con riesgo de alucinaciones.</a:t>
            </a:r>
            <a:endParaRPr sz="1100"/>
          </a:p>
        </p:txBody>
      </p:sp>
      <p:pic>
        <p:nvPicPr>
          <p:cNvPr id="365" name="Google Shape;365;g107ccff1036_0_234" descr="Photos gratuites de à l'intérieur, à la maison, activités"/>
          <p:cNvPicPr preferRelativeResize="0"/>
          <p:nvPr/>
        </p:nvPicPr>
        <p:blipFill>
          <a:blip r:embed="rId4">
            <a:alphaModFix/>
          </a:blip>
          <a:stretch>
            <a:fillRect/>
          </a:stretch>
        </p:blipFill>
        <p:spPr>
          <a:xfrm>
            <a:off x="7604449" y="95081"/>
            <a:ext cx="2805404" cy="1843657"/>
          </a:xfrm>
          <a:prstGeom prst="rect">
            <a:avLst/>
          </a:prstGeom>
          <a:noFill/>
          <a:ln>
            <a:noFill/>
          </a:ln>
        </p:spPr>
      </p:pic>
      <p:sp>
        <p:nvSpPr>
          <p:cNvPr id="366" name="Google Shape;366;g107ccff1036_0_234"/>
          <p:cNvSpPr txBox="1"/>
          <p:nvPr/>
        </p:nvSpPr>
        <p:spPr>
          <a:xfrm>
            <a:off x="4836725" y="270350"/>
            <a:ext cx="3000000" cy="36160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FR" sz="1000" i="1">
                <a:solidFill>
                  <a:schemeClr val="dk1"/>
                </a:solidFill>
                <a:latin typeface="Calibri"/>
                <a:ea typeface="Calibri"/>
                <a:cs typeface="Calibri"/>
                <a:sym typeface="Calibri"/>
              </a:rPr>
              <a:t>Fuente: Pexels.com</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107ccff1036_0_24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lnSpc>
                <a:spcPct val="100000"/>
              </a:lnSpc>
              <a:spcBef>
                <a:spcPts val="1200"/>
              </a:spcBef>
              <a:spcAft>
                <a:spcPts val="1200"/>
              </a:spcAft>
              <a:buNone/>
            </a:pPr>
            <a:r>
              <a:rPr lang="fr-FR" sz="2800" b="1">
                <a:solidFill>
                  <a:srgbClr val="00B050"/>
                </a:solidFill>
              </a:rPr>
              <a:t>10. CONCLUSIÓN: El tiempo también es un estímulo</a:t>
            </a:r>
            <a:endParaRPr sz="5600"/>
          </a:p>
        </p:txBody>
      </p:sp>
      <p:sp>
        <p:nvSpPr>
          <p:cNvPr id="373" name="Google Shape;373;g107ccff1036_0_240"/>
          <p:cNvSpPr txBox="1">
            <a:spLocks noGrp="1"/>
          </p:cNvSpPr>
          <p:nvPr>
            <p:ph type="body" idx="1"/>
          </p:nvPr>
        </p:nvSpPr>
        <p:spPr>
          <a:xfrm>
            <a:off x="838200" y="1334083"/>
            <a:ext cx="10515600" cy="4879870"/>
          </a:xfrm>
          <a:prstGeom prst="rect">
            <a:avLst/>
          </a:prstGeom>
        </p:spPr>
        <p:txBody>
          <a:bodyPr spcFirstLastPara="1" wrap="square" lIns="91425" tIns="45700" rIns="91425" bIns="45700" anchor="t" anchorCtr="0">
            <a:normAutofit/>
          </a:bodyPr>
          <a:lstStyle/>
          <a:p>
            <a:pPr marL="455930" indent="0" algn="just">
              <a:lnSpc>
                <a:spcPct val="115000"/>
              </a:lnSpc>
              <a:spcAft>
                <a:spcPts val="1000"/>
              </a:spcAft>
              <a:buNone/>
            </a:pPr>
            <a:r>
              <a:rPr lang="es-ES" sz="1600">
                <a:solidFill>
                  <a:srgbClr val="000000"/>
                </a:solidFill>
                <a:effectLst/>
                <a:latin typeface="Calibri" panose="020F0502020204030204" pitchFamily="34" charset="0"/>
                <a:ea typeface="Calibri" panose="020F0502020204030204" pitchFamily="34" charset="0"/>
              </a:rPr>
              <a:t>“El hombre vive en el cambio. Antes de saber que él mismo está cambiando, es espectador de una transformación universal. La noche sigue al día, el buen tiempo sigue al mal tiempo, el invierno sigue al verano. Los animales nacen y mueren; nada detiene el flujo del río y la erosión de la roca.</a:t>
            </a:r>
          </a:p>
          <a:p>
            <a:pPr marL="455930" indent="0" algn="just">
              <a:lnSpc>
                <a:spcPct val="115000"/>
              </a:lnSpc>
              <a:spcAft>
                <a:spcPts val="1000"/>
              </a:spcAft>
              <a:buNone/>
            </a:pPr>
            <a:r>
              <a:rPr lang="es-ES" sz="1600">
                <a:solidFill>
                  <a:srgbClr val="000000"/>
                </a:solidFill>
                <a:effectLst/>
                <a:latin typeface="Calibri" panose="020F0502020204030204" pitchFamily="34" charset="0"/>
                <a:ea typeface="Calibri" panose="020F0502020204030204" pitchFamily="34" charset="0"/>
              </a:rPr>
              <a:t>Todo es conducido por el cambio, incluido el hombre. Su vida biológica, psicológica y social es todo un cambio.</a:t>
            </a:r>
          </a:p>
          <a:p>
            <a:pPr marL="455930" indent="0" algn="just">
              <a:lnSpc>
                <a:spcPct val="115000"/>
              </a:lnSpc>
              <a:spcAft>
                <a:spcPts val="1000"/>
              </a:spcAft>
              <a:buNone/>
            </a:pPr>
            <a:r>
              <a:rPr lang="en-GB" sz="1600">
                <a:solidFill>
                  <a:srgbClr val="000000"/>
                </a:solidFill>
                <a:effectLst/>
                <a:latin typeface="Calibri" panose="020F0502020204030204" pitchFamily="34" charset="0"/>
                <a:ea typeface="Calibri" panose="020F0502020204030204" pitchFamily="34" charset="0"/>
              </a:rPr>
              <a:t>Pero, a diferencia de otros seres, el hombre sabe que vive en el cambio. </a:t>
            </a:r>
            <a:r>
              <a:rPr lang="es-ES" sz="1600">
                <a:solidFill>
                  <a:srgbClr val="000000"/>
                </a:solidFill>
                <a:effectLst/>
                <a:latin typeface="Calibri" panose="020F0502020204030204" pitchFamily="34" charset="0"/>
                <a:ea typeface="Calibri" panose="020F0502020204030204" pitchFamily="34" charset="0"/>
              </a:rPr>
              <a:t>Puede reconstruirlo de memoria y descubrir sus leyes para prever las sucesiones futuras. Así, aprende muy pronto a hacer uso de lo que se está convirtiendo en lugar de limitarse a sufrirlo.</a:t>
            </a:r>
          </a:p>
          <a:p>
            <a:pPr marL="455930" indent="0" algn="just">
              <a:lnSpc>
                <a:spcPct val="115000"/>
              </a:lnSpc>
              <a:spcAft>
                <a:spcPts val="1000"/>
              </a:spcAft>
              <a:buNone/>
            </a:pPr>
            <a:r>
              <a:rPr lang="es-ES" sz="1600">
                <a:solidFill>
                  <a:srgbClr val="000000"/>
                </a:solidFill>
                <a:effectLst/>
                <a:latin typeface="Calibri" panose="020F0502020204030204" pitchFamily="34" charset="0"/>
                <a:ea typeface="Calibri" panose="020F0502020204030204" pitchFamily="34" charset="0"/>
              </a:rPr>
              <a:t>La experiencia de las sucesiones, algunas de las cuales son periódicas, otras no, de cambios continuos y discontinuos, de renovaciones entrelazadas, de permanencia relativa, explica sin duda el nacimiento de la idea del tiempo.”</a:t>
            </a:r>
            <a:endParaRPr lang="es-ES" sz="1600">
              <a:effectLst/>
              <a:latin typeface="Calibri" panose="020F0502020204030204" pitchFamily="34" charset="0"/>
              <a:ea typeface="Calibri" panose="020F0502020204030204" pitchFamily="34" charset="0"/>
            </a:endParaRPr>
          </a:p>
          <a:p>
            <a:pPr marL="0" lvl="0" indent="-635" algn="l" rtl="0">
              <a:lnSpc>
                <a:spcPct val="100000"/>
              </a:lnSpc>
              <a:spcBef>
                <a:spcPts val="0"/>
              </a:spcBef>
              <a:spcAft>
                <a:spcPts val="0"/>
              </a:spcAft>
              <a:buClr>
                <a:schemeClr val="dk1"/>
              </a:buClr>
              <a:buSzPts val="1100"/>
              <a:buFont typeface="Arial"/>
              <a:buNone/>
            </a:pPr>
            <a:endParaRPr sz="1100"/>
          </a:p>
          <a:p>
            <a:pPr marL="0" lvl="0" indent="-635" algn="r" rtl="0">
              <a:lnSpc>
                <a:spcPct val="100000"/>
              </a:lnSpc>
              <a:spcBef>
                <a:spcPts val="0"/>
              </a:spcBef>
              <a:spcAft>
                <a:spcPts val="0"/>
              </a:spcAft>
              <a:buClr>
                <a:schemeClr val="dk1"/>
              </a:buClr>
              <a:buSzPts val="1100"/>
              <a:buFont typeface="Arial"/>
              <a:buNone/>
            </a:pPr>
            <a:r>
              <a:rPr lang="fr-FR" sz="1100"/>
              <a:t>Paul Fraisse, Psychologie du temps (</a:t>
            </a:r>
            <a:r>
              <a:rPr lang="fr-FR" sz="1100" i="1"/>
              <a:t>Psicología del tiempo</a:t>
            </a:r>
            <a:r>
              <a:rPr lang="fr-FR" sz="1100"/>
              <a:t>), 1966</a:t>
            </a:r>
            <a:endParaRPr/>
          </a:p>
        </p:txBody>
      </p:sp>
      <p:pic>
        <p:nvPicPr>
          <p:cNvPr id="374" name="Google Shape;374;g107ccff1036_0_240" descr="Photos gratuites de ancien, antiquité, architecture"/>
          <p:cNvPicPr preferRelativeResize="0"/>
          <p:nvPr/>
        </p:nvPicPr>
        <p:blipFill>
          <a:blip r:embed="rId3">
            <a:alphaModFix/>
          </a:blip>
          <a:stretch>
            <a:fillRect/>
          </a:stretch>
        </p:blipFill>
        <p:spPr>
          <a:xfrm>
            <a:off x="2250897" y="4967150"/>
            <a:ext cx="2571750" cy="171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l="26347" t="4802" r="-1"/>
          <a:stretch/>
        </p:blipFill>
        <p:spPr>
          <a:xfrm>
            <a:off x="8999220" y="5978128"/>
            <a:ext cx="3017520" cy="853440"/>
          </a:xfrm>
          <a:prstGeom prst="rect">
            <a:avLst/>
          </a:prstGeom>
          <a:noFill/>
          <a:ln>
            <a:noFill/>
          </a:ln>
        </p:spPr>
      </p:pic>
      <p:sp>
        <p:nvSpPr>
          <p:cNvPr id="117" name="Google Shape;117;p4"/>
          <p:cNvSpPr txBox="1"/>
          <p:nvPr/>
        </p:nvSpPr>
        <p:spPr>
          <a:xfrm>
            <a:off x="3375764" y="312214"/>
            <a:ext cx="5774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chemeClr val="dk1"/>
                </a:solidFill>
                <a:latin typeface="Calibri"/>
                <a:ea typeface="Calibri"/>
                <a:cs typeface="Calibri"/>
                <a:sym typeface="Calibri"/>
              </a:rPr>
              <a:t>Glosario</a:t>
            </a:r>
            <a:endParaRPr sz="3200" b="1" i="0" u="none" strike="noStrike" cap="none">
              <a:solidFill>
                <a:schemeClr val="dk1"/>
              </a:solidFill>
              <a:latin typeface="Calibri"/>
              <a:ea typeface="Calibri"/>
              <a:cs typeface="Calibri"/>
              <a:sym typeface="Calibri"/>
            </a:endParaRPr>
          </a:p>
        </p:txBody>
      </p:sp>
      <p:sp>
        <p:nvSpPr>
          <p:cNvPr id="118" name="Google Shape;118;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graphicFrame>
        <p:nvGraphicFramePr>
          <p:cNvPr id="119" name="Google Shape;119;p4"/>
          <p:cNvGraphicFramePr/>
          <p:nvPr>
            <p:extLst>
              <p:ext uri="{D42A27DB-BD31-4B8C-83A1-F6EECF244321}">
                <p14:modId xmlns:p14="http://schemas.microsoft.com/office/powerpoint/2010/main" val="872311113"/>
              </p:ext>
            </p:extLst>
          </p:nvPr>
        </p:nvGraphicFramePr>
        <p:xfrm>
          <a:off x="413350" y="1311725"/>
          <a:ext cx="11286625" cy="3474570"/>
        </p:xfrm>
        <a:graphic>
          <a:graphicData uri="http://schemas.openxmlformats.org/drawingml/2006/table">
            <a:tbl>
              <a:tblPr>
                <a:noFill/>
                <a:tableStyleId>{9A4760A1-454C-43C4-A7EC-51FFDC2A72FB}</a:tableStyleId>
              </a:tblPr>
              <a:tblGrid>
                <a:gridCol w="1936825">
                  <a:extLst>
                    <a:ext uri="{9D8B030D-6E8A-4147-A177-3AD203B41FA5}">
                      <a16:colId xmlns:a16="http://schemas.microsoft.com/office/drawing/2014/main" val="20000"/>
                    </a:ext>
                  </a:extLst>
                </a:gridCol>
                <a:gridCol w="9349800">
                  <a:extLst>
                    <a:ext uri="{9D8B030D-6E8A-4147-A177-3AD203B41FA5}">
                      <a16:colId xmlns:a16="http://schemas.microsoft.com/office/drawing/2014/main" val="20001"/>
                    </a:ext>
                  </a:extLst>
                </a:gridCol>
              </a:tblGrid>
              <a:tr h="441925">
                <a:tc>
                  <a:txBody>
                    <a:bodyPr/>
                    <a:lstStyle/>
                    <a:p>
                      <a:pPr marL="0" marR="0" lvl="0" indent="0" algn="ctr" rtl="0">
                        <a:lnSpc>
                          <a:spcPct val="100000"/>
                        </a:lnSpc>
                        <a:spcBef>
                          <a:spcPts val="0"/>
                        </a:spcBef>
                        <a:spcAft>
                          <a:spcPts val="0"/>
                        </a:spcAft>
                        <a:buClr>
                          <a:srgbClr val="000000"/>
                        </a:buClr>
                        <a:buSzPts val="1700"/>
                        <a:buFont typeface="Arial"/>
                        <a:buNone/>
                      </a:pPr>
                      <a:r>
                        <a:rPr lang="fr-FR" sz="2300" b="1" u="none" strike="noStrike" cap="none">
                          <a:solidFill>
                            <a:schemeClr val="lt1"/>
                          </a:solidFill>
                        </a:rPr>
                        <a:t>Palabra</a:t>
                      </a:r>
                      <a:endParaRPr sz="2300" b="1" u="none" strike="noStrike" cap="none">
                        <a:solidFill>
                          <a:schemeClr val="lt1"/>
                        </a:solidFill>
                      </a:endParaRPr>
                    </a:p>
                  </a:txBody>
                  <a:tcPr marL="91425" marR="91425" marT="91425" marB="91425" anchor="ctr">
                    <a:solidFill>
                      <a:srgbClr val="00B84F"/>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2300" b="1" u="none" strike="noStrike" cap="none">
                          <a:solidFill>
                            <a:schemeClr val="lt1"/>
                          </a:solidFill>
                        </a:rPr>
                        <a:t>Definición</a:t>
                      </a:r>
                      <a:endParaRPr sz="2300" b="1" u="none" strike="noStrike" cap="none">
                        <a:solidFill>
                          <a:schemeClr val="lt1"/>
                        </a:solidFill>
                      </a:endParaRPr>
                    </a:p>
                  </a:txBody>
                  <a:tcPr marL="91425" marR="91425" marT="91425" marB="91425" anchor="ctr">
                    <a:solidFill>
                      <a:srgbClr val="00B84F"/>
                    </a:solidFill>
                  </a:tcPr>
                </a:tc>
                <a:extLst>
                  <a:ext uri="{0D108BD9-81ED-4DB2-BD59-A6C34878D82A}">
                    <a16:rowId xmlns:a16="http://schemas.microsoft.com/office/drawing/2014/main" val="10000"/>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fr-FR" sz="2000" b="1"/>
                        <a:t>Estímulo</a:t>
                      </a:r>
                      <a:endParaRPr sz="2000" b="1" u="none" strike="noStrike" cap="none"/>
                    </a:p>
                  </a:txBody>
                  <a:tcPr marL="91425" marR="91425" marT="91425" marB="91425"/>
                </a:tc>
                <a:tc>
                  <a:txBody>
                    <a:bodyPr/>
                    <a:lstStyle/>
                    <a:p>
                      <a:pPr marL="0" lvl="0" indent="0" algn="just" rtl="0">
                        <a:spcBef>
                          <a:spcPts val="1200"/>
                        </a:spcBef>
                        <a:spcAft>
                          <a:spcPts val="0"/>
                        </a:spcAft>
                        <a:buNone/>
                      </a:pPr>
                      <a:r>
                        <a:rPr lang="es-ES" sz="1700" b="0" i="0" u="none" strike="noStrike" cap="none">
                          <a:solidFill>
                            <a:schemeClr val="dk1"/>
                          </a:solidFill>
                          <a:latin typeface="Calibri"/>
                          <a:ea typeface="Arial"/>
                          <a:cs typeface="Calibri"/>
                          <a:sym typeface="Arial"/>
                        </a:rPr>
                        <a:t>Causa externa o interna capaz de provocar la reacción de un sistema excitable, de un organismo vivo</a:t>
                      </a:r>
                      <a:r>
                        <a:rPr lang="fr-FR"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cs typeface="Calibri"/>
                        <a:sym typeface="Arial"/>
                      </a:endParaRPr>
                    </a:p>
                  </a:txBody>
                  <a:tcPr marL="91425" marR="91425" marT="91425" marB="91425"/>
                </a:tc>
                <a:extLst>
                  <a:ext uri="{0D108BD9-81ED-4DB2-BD59-A6C34878D82A}">
                    <a16:rowId xmlns:a16="http://schemas.microsoft.com/office/drawing/2014/main" val="10001"/>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fr-FR" sz="2000" b="1"/>
                        <a:t>Estímulo cognitivo</a:t>
                      </a:r>
                      <a:endParaRPr sz="2000" b="1" u="none" strike="noStrike" cap="none"/>
                    </a:p>
                  </a:txBody>
                  <a:tcPr marL="91425" marR="91425" marT="91425" marB="91425"/>
                </a:tc>
                <a:tc>
                  <a:txBody>
                    <a:bodyPr/>
                    <a:lstStyle/>
                    <a:p>
                      <a:pPr marL="0" lvl="0" indent="0" algn="just" rtl="0">
                        <a:spcBef>
                          <a:spcPts val="0"/>
                        </a:spcBef>
                        <a:spcAft>
                          <a:spcPts val="0"/>
                        </a:spcAft>
                        <a:buNone/>
                      </a:pPr>
                      <a:r>
                        <a:rPr lang="es-ES" sz="1700" b="0" i="0" u="none" strike="noStrike" cap="none">
                          <a:solidFill>
                            <a:schemeClr val="dk1"/>
                          </a:solidFill>
                          <a:latin typeface="Calibri"/>
                          <a:ea typeface="Arial"/>
                          <a:cs typeface="Calibri"/>
                          <a:sym typeface="Arial"/>
                        </a:rPr>
                        <a:t>El objetivo principal de la estimulación cognitiva de las personas mayores es ralentizar el deterioro de la memoria, ya sea visual, espacial o auditiva. Dependiendo de las actividades que se lleven a cabo, estas pueden mejorar la capacidad de concentrarse y adaptarse de las personas de avanzada edad</a:t>
                      </a:r>
                      <a:r>
                        <a:rPr lang="fr-FR"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cs typeface="Calibri"/>
                        <a:sym typeface="Arial"/>
                      </a:endParaRPr>
                    </a:p>
                  </a:txBody>
                  <a:tcPr marL="91425" marR="91425" marT="91425" marB="91425"/>
                </a:tc>
                <a:extLst>
                  <a:ext uri="{0D108BD9-81ED-4DB2-BD59-A6C34878D82A}">
                    <a16:rowId xmlns:a16="http://schemas.microsoft.com/office/drawing/2014/main" val="10002"/>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fr-FR" sz="2000" b="1"/>
                        <a:t>Percepción </a:t>
                      </a:r>
                      <a:endParaRPr sz="2000" b="1" u="none" strike="noStrike" cap="none"/>
                    </a:p>
                  </a:txBody>
                  <a:tcPr marL="91425" marR="91425" marT="91425" marB="91425"/>
                </a:tc>
                <a:tc>
                  <a:txBody>
                    <a:bodyPr/>
                    <a:lstStyle/>
                    <a:p>
                      <a:pPr marL="0" lvl="0" indent="0" algn="just" rtl="0">
                        <a:spcBef>
                          <a:spcPts val="0"/>
                        </a:spcBef>
                        <a:spcAft>
                          <a:spcPts val="0"/>
                        </a:spcAft>
                        <a:buNone/>
                      </a:pPr>
                      <a:r>
                        <a:rPr lang="es-ES" sz="1700" b="0" i="0" u="none" strike="noStrike" cap="none">
                          <a:solidFill>
                            <a:schemeClr val="dk1"/>
                          </a:solidFill>
                          <a:latin typeface="Calibri"/>
                          <a:ea typeface="Arial"/>
                          <a:cs typeface="Calibri"/>
                          <a:sym typeface="Arial"/>
                        </a:rPr>
                        <a:t>también llamada gnosis. Capacidad de percibir un objeto a través de nuestros diferentes sentidos (vista, oído, tacto) y recnocerlo</a:t>
                      </a:r>
                      <a:r>
                        <a:rPr lang="fr-FR"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cs typeface="Calibri"/>
                        <a:sym typeface="Arial"/>
                      </a:endParaRPr>
                    </a:p>
                  </a:txBody>
                  <a:tcPr marL="91425" marR="91425" marT="91425" marB="91425"/>
                </a:tc>
                <a:extLst>
                  <a:ext uri="{0D108BD9-81ED-4DB2-BD59-A6C34878D82A}">
                    <a16:rowId xmlns:a16="http://schemas.microsoft.com/office/drawing/2014/main" val="10003"/>
                  </a:ext>
                </a:extLst>
              </a:tr>
              <a:tr h="396200">
                <a:tc>
                  <a:txBody>
                    <a:bodyPr/>
                    <a:lstStyle/>
                    <a:p>
                      <a:pPr marL="0" marR="0" lvl="0" indent="0" algn="l" rtl="0">
                        <a:lnSpc>
                          <a:spcPct val="100000"/>
                        </a:lnSpc>
                        <a:spcBef>
                          <a:spcPts val="0"/>
                        </a:spcBef>
                        <a:spcAft>
                          <a:spcPts val="0"/>
                        </a:spcAft>
                        <a:buClr>
                          <a:srgbClr val="000000"/>
                        </a:buClr>
                        <a:buSzPts val="1400"/>
                        <a:buFont typeface="Arial"/>
                        <a:buNone/>
                      </a:pPr>
                      <a:r>
                        <a:rPr lang="fr-FR" sz="2000" b="1"/>
                        <a:t>Estímulo subliminal</a:t>
                      </a:r>
                      <a:endParaRPr sz="2000" b="1" u="none" strike="noStrike" cap="none"/>
                    </a:p>
                  </a:txBody>
                  <a:tcPr marL="91425" marR="91425" marT="91425" marB="91425"/>
                </a:tc>
                <a:tc>
                  <a:txBody>
                    <a:bodyPr/>
                    <a:lstStyle/>
                    <a:p>
                      <a:pPr marL="0" lvl="0" indent="0" algn="just" rtl="0">
                        <a:spcBef>
                          <a:spcPts val="0"/>
                        </a:spcBef>
                        <a:spcAft>
                          <a:spcPts val="1000"/>
                        </a:spcAft>
                        <a:buNone/>
                      </a:pPr>
                      <a:r>
                        <a:rPr lang="es-ES" sz="1700" b="0" i="0" u="none" strike="noStrike" cap="none">
                          <a:solidFill>
                            <a:schemeClr val="dk1"/>
                          </a:solidFill>
                          <a:latin typeface="Calibri"/>
                          <a:ea typeface="Arial"/>
                          <a:cs typeface="Calibri"/>
                          <a:sym typeface="Arial"/>
                        </a:rPr>
                        <a:t>la percepción subliminal ocurre cuando el sujeto dice que no se ha detectado o identificado el estímulo, pero el mismo estímulo modifica su comportamiento</a:t>
                      </a:r>
                      <a:r>
                        <a:rPr lang="fr-FR" sz="1700">
                          <a:solidFill>
                            <a:schemeClr val="dk1"/>
                          </a:solidFill>
                          <a:latin typeface="Calibri"/>
                          <a:ea typeface="Calibri"/>
                          <a:cs typeface="Calibri"/>
                          <a:sym typeface="Calibri"/>
                        </a:rPr>
                        <a:t>.</a:t>
                      </a:r>
                      <a:endParaRPr sz="2000" u="none" strike="noStrike" cap="none"/>
                    </a:p>
                  </a:txBody>
                  <a:tcPr marL="91425" marR="91425" marT="91425" marB="91425"/>
                </a:tc>
                <a:extLst>
                  <a:ext uri="{0D108BD9-81ED-4DB2-BD59-A6C34878D82A}">
                    <a16:rowId xmlns:a16="http://schemas.microsoft.com/office/drawing/2014/main" val="10004"/>
                  </a:ext>
                </a:extLst>
              </a:tr>
            </a:tbl>
          </a:graphicData>
        </a:graphic>
      </p:graphicFrame>
      <p:pic>
        <p:nvPicPr>
          <p:cNvPr id="120" name="Google Shape;120;p4"/>
          <p:cNvPicPr preferRelativeResize="0"/>
          <p:nvPr/>
        </p:nvPicPr>
        <p:blipFill>
          <a:blip r:embed="rId4">
            <a:alphaModFix/>
          </a:blip>
          <a:stretch>
            <a:fillRect/>
          </a:stretch>
        </p:blipFill>
        <p:spPr>
          <a:xfrm>
            <a:off x="0" y="0"/>
            <a:ext cx="853450" cy="8534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g107ccff1036_0_250"/>
          <p:cNvSpPr txBox="1">
            <a:spLocks noGrp="1"/>
          </p:cNvSpPr>
          <p:nvPr>
            <p:ph type="body" idx="1"/>
          </p:nvPr>
        </p:nvSpPr>
        <p:spPr>
          <a:xfrm>
            <a:off x="838200" y="1085850"/>
            <a:ext cx="10515600" cy="5090975"/>
          </a:xfrm>
          <a:prstGeom prst="rect">
            <a:avLst/>
          </a:prstGeom>
        </p:spPr>
        <p:txBody>
          <a:bodyPr spcFirstLastPara="1" wrap="square" lIns="91425" tIns="45700" rIns="91425" bIns="45700" anchor="t" anchorCtr="0">
            <a:normAutofit/>
          </a:bodyPr>
          <a:lstStyle/>
          <a:p>
            <a:pPr marL="0" lvl="0" indent="-635" algn="just" rtl="0">
              <a:lnSpc>
                <a:spcPct val="100000"/>
              </a:lnSpc>
              <a:spcBef>
                <a:spcPts val="0"/>
              </a:spcBef>
              <a:spcAft>
                <a:spcPts val="0"/>
              </a:spcAft>
              <a:buClr>
                <a:schemeClr val="dk1"/>
              </a:buClr>
              <a:buSzPts val="1100"/>
              <a:buFont typeface="Arial"/>
              <a:buNone/>
            </a:pPr>
            <a:r>
              <a:rPr lang="es-ES" sz="1800">
                <a:solidFill>
                  <a:srgbClr val="000000"/>
                </a:solidFill>
                <a:effectLst/>
                <a:latin typeface="Calibri" panose="020F0502020204030204" pitchFamily="34" charset="0"/>
                <a:ea typeface="Calibri" panose="020F0502020204030204" pitchFamily="34" charset="0"/>
              </a:rPr>
              <a:t>El tiempo no es, por supuesto, un estímulo comparable a los fenómenos físicos del sonido o la luz y que, por otra parte, no existe ningún órgano sensorial que reciba el tiempo. Pero lo percibimos diferente de acuerdo a nuestra forma de vida y otros factores.</a:t>
            </a:r>
          </a:p>
          <a:p>
            <a:pPr marL="0" lvl="0" indent="-635" algn="just" rtl="0">
              <a:lnSpc>
                <a:spcPct val="100000"/>
              </a:lnSpc>
              <a:spcBef>
                <a:spcPts val="0"/>
              </a:spcBef>
              <a:spcAft>
                <a:spcPts val="0"/>
              </a:spcAft>
              <a:buClr>
                <a:schemeClr val="dk1"/>
              </a:buClr>
              <a:buSzPts val="1100"/>
              <a:buFont typeface="Arial"/>
              <a:buNone/>
            </a:pPr>
            <a:endParaRPr sz="1100"/>
          </a:p>
          <a:p>
            <a:pPr marL="0" lvl="0" indent="-635" algn="just" rtl="0">
              <a:lnSpc>
                <a:spcPct val="100000"/>
              </a:lnSpc>
              <a:spcBef>
                <a:spcPts val="0"/>
              </a:spcBef>
              <a:spcAft>
                <a:spcPts val="0"/>
              </a:spcAft>
              <a:buClr>
                <a:schemeClr val="dk1"/>
              </a:buClr>
              <a:buSzPts val="1100"/>
              <a:buFont typeface="Arial"/>
              <a:buNone/>
            </a:pPr>
            <a:r>
              <a:rPr lang="es-ES" sz="1800">
                <a:solidFill>
                  <a:srgbClr val="000000"/>
                </a:solidFill>
                <a:effectLst/>
                <a:latin typeface="Calibri" panose="020F0502020204030204" pitchFamily="34" charset="0"/>
                <a:ea typeface="Calibri" panose="020F0502020204030204" pitchFamily="34" charset="0"/>
              </a:rPr>
              <a:t>Aunque la estimación del paso del tiempo puede dar resultados diferentes para distintos individuos, depende de dos principios comunes que empiezan a estar bien identificados:</a:t>
            </a:r>
          </a:p>
          <a:p>
            <a:pPr marL="0" lvl="0" indent="-635" algn="just" rtl="0">
              <a:lnSpc>
                <a:spcPct val="100000"/>
              </a:lnSpc>
              <a:spcBef>
                <a:spcPts val="0"/>
              </a:spcBef>
              <a:spcAft>
                <a:spcPts val="0"/>
              </a:spcAft>
              <a:buClr>
                <a:schemeClr val="dk1"/>
              </a:buClr>
              <a:buSzPts val="1100"/>
              <a:buFont typeface="Arial"/>
              <a:buNone/>
            </a:pPr>
            <a:endParaRPr sz="1100"/>
          </a:p>
          <a:p>
            <a:pPr marL="455930" lvl="0" indent="-298450" algn="just" rtl="0">
              <a:lnSpc>
                <a:spcPct val="100000"/>
              </a:lnSpc>
              <a:spcBef>
                <a:spcPts val="0"/>
              </a:spcBef>
              <a:spcAft>
                <a:spcPts val="0"/>
              </a:spcAft>
              <a:buSzPts val="1100"/>
              <a:buFont typeface="Calibri"/>
              <a:buChar char="●"/>
            </a:pPr>
            <a:r>
              <a:rPr lang="fr-FR" sz="1800"/>
              <a:t>El primero es que el cerebro humano es capaz de tener una gran precisión objetiva a la hora de estimar la duración de un fenómeno. </a:t>
            </a:r>
            <a:endParaRPr sz="1800"/>
          </a:p>
          <a:p>
            <a:pPr marL="455930" lvl="0" indent="-298450" algn="just" rtl="0">
              <a:lnSpc>
                <a:spcPct val="100000"/>
              </a:lnSpc>
              <a:spcBef>
                <a:spcPts val="0"/>
              </a:spcBef>
              <a:spcAft>
                <a:spcPts val="0"/>
              </a:spcAft>
              <a:buSzPts val="1100"/>
              <a:buFont typeface="Calibri"/>
              <a:buChar char="●"/>
            </a:pPr>
            <a:r>
              <a:rPr lang="fr-FR" sz="1800"/>
              <a:t>El segundo: esta capacidad es frágil. Está bien si prestamos atención al tiempo, pero se embota en cuanto nos descuidamos, cuando el cerebro es tomado por un esfuerzo de razonamiento (emociones, etc.) o modificado por el avance de la edad</a:t>
            </a:r>
            <a:r>
              <a:rPr lang="fr-FR" sz="1100"/>
              <a:t>.</a:t>
            </a:r>
          </a:p>
          <a:p>
            <a:pPr marL="157480" lvl="0" indent="0" algn="just" rtl="0">
              <a:lnSpc>
                <a:spcPct val="100000"/>
              </a:lnSpc>
              <a:spcBef>
                <a:spcPts val="0"/>
              </a:spcBef>
              <a:spcAft>
                <a:spcPts val="0"/>
              </a:spcAft>
              <a:buSzPts val="1100"/>
              <a:buNone/>
            </a:pPr>
            <a:endParaRPr lang="fr-FR" sz="1100">
              <a:solidFill>
                <a:srgbClr val="000000"/>
              </a:solidFill>
              <a:latin typeface="Calibri" panose="020F0502020204030204" pitchFamily="34" charset="0"/>
              <a:ea typeface="Calibri" panose="020F0502020204030204" pitchFamily="34" charset="0"/>
            </a:endParaRPr>
          </a:p>
          <a:p>
            <a:pPr marL="157480" lvl="0" indent="0" algn="just" rtl="0">
              <a:lnSpc>
                <a:spcPct val="100000"/>
              </a:lnSpc>
              <a:spcBef>
                <a:spcPts val="0"/>
              </a:spcBef>
              <a:spcAft>
                <a:spcPts val="0"/>
              </a:spcAft>
              <a:buSzPts val="1100"/>
              <a:buNone/>
            </a:pPr>
            <a:r>
              <a:rPr lang="es-ES" sz="1800">
                <a:solidFill>
                  <a:srgbClr val="000000"/>
                </a:solidFill>
                <a:effectLst/>
                <a:latin typeface="Calibri" panose="020F0502020204030204" pitchFamily="34" charset="0"/>
                <a:ea typeface="Calibri" panose="020F0502020204030204" pitchFamily="34" charset="0"/>
              </a:rPr>
              <a:t>¡Ten en cuenta que el tiempo influye en tu percepción de otros estímulos hasta el punto de que puede contarse como un estímulo en sí mismo!</a:t>
            </a:r>
            <a:endParaRPr lang="es-ES" sz="180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sz="1100"/>
          </a:p>
          <a:p>
            <a:pPr marL="0" lvl="0" indent="-1270" algn="l" rtl="0">
              <a:lnSpc>
                <a:spcPct val="100000"/>
              </a:lnSpc>
              <a:spcBef>
                <a:spcPts val="0"/>
              </a:spcBef>
              <a:spcAft>
                <a:spcPts val="0"/>
              </a:spcAft>
              <a:buClr>
                <a:schemeClr val="dk1"/>
              </a:buClr>
              <a:buSzPts val="1100"/>
              <a:buFont typeface="Arial"/>
              <a:buNone/>
            </a:pPr>
            <a:r>
              <a:rPr lang="es-ES" sz="1800">
                <a:solidFill>
                  <a:srgbClr val="000000"/>
                </a:solidFill>
                <a:effectLst/>
                <a:latin typeface="Calibri" panose="020F0502020204030204" pitchFamily="34" charset="0"/>
                <a:ea typeface="Calibri" panose="020F0502020204030204" pitchFamily="34" charset="0"/>
              </a:rPr>
              <a:t>Conoce más sobre la percepción del tiempo con este podcast de France Culture: </a:t>
            </a:r>
            <a:r>
              <a:rPr lang="es-ES" sz="1800" u="sng">
                <a:solidFill>
                  <a:srgbClr val="0000FF"/>
                </a:solidFill>
                <a:effectLst/>
                <a:latin typeface="Calibri" panose="020F0502020204030204" pitchFamily="34" charset="0"/>
                <a:ea typeface="Calibri" panose="020F0502020204030204" pitchFamily="34" charset="0"/>
                <a:hlinkClick r:id="rId3"/>
              </a:rPr>
              <a:t>https://www.franceculture.fr/conferences/universite-de-strasbourg/la-perception-du-temps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107ccff1036_0_25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Recapitulación y resumen de los puntos clave: </a:t>
            </a:r>
            <a:r>
              <a:rPr lang="fr-FR" sz="1600"/>
              <a:t>¡Rellena el espacio en blanco!</a:t>
            </a:r>
            <a:endParaRPr/>
          </a:p>
        </p:txBody>
      </p:sp>
      <p:sp>
        <p:nvSpPr>
          <p:cNvPr id="388" name="Google Shape;388;g107ccff1036_0_258"/>
          <p:cNvSpPr txBox="1">
            <a:spLocks noGrp="1"/>
          </p:cNvSpPr>
          <p:nvPr>
            <p:ph type="body" idx="1"/>
          </p:nvPr>
        </p:nvSpPr>
        <p:spPr>
          <a:xfrm>
            <a:off x="838200" y="1825625"/>
            <a:ext cx="10839000" cy="4729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fr-FR" sz="1100" b="1">
                <a:solidFill>
                  <a:srgbClr val="4BACC6"/>
                </a:solidFill>
              </a:rPr>
              <a:t>[en azul las respuestas]</a:t>
            </a:r>
            <a:endParaRPr sz="1100" b="1">
              <a:solidFill>
                <a:srgbClr val="4BACC6"/>
              </a:solidFill>
            </a:endParaRPr>
          </a:p>
          <a:p>
            <a:pPr marL="455930" lvl="0" indent="-298450" algn="l" rtl="0">
              <a:lnSpc>
                <a:spcPct val="115000"/>
              </a:lnSpc>
              <a:spcBef>
                <a:spcPts val="1000"/>
              </a:spcBef>
              <a:spcAft>
                <a:spcPts val="0"/>
              </a:spcAft>
              <a:buSzPts val="1100"/>
              <a:buFont typeface="Calibri"/>
              <a:buChar char="●"/>
            </a:pPr>
            <a:r>
              <a:rPr lang="fr-FR" sz="1100"/>
              <a:t>La percepción se define como la respuesta de una persona a la estimulación externa, llamada </a:t>
            </a:r>
            <a:r>
              <a:rPr lang="fr-FR" sz="1100" b="1">
                <a:solidFill>
                  <a:srgbClr val="4BACC6"/>
                </a:solidFill>
              </a:rPr>
              <a:t>estímulo</a:t>
            </a:r>
            <a:r>
              <a:rPr lang="fr-FR" sz="1100"/>
              <a:t>. </a:t>
            </a:r>
            <a:endParaRPr sz="1100"/>
          </a:p>
          <a:p>
            <a:pPr marL="455930" lvl="0" indent="-298450" algn="l" rtl="0">
              <a:lnSpc>
                <a:spcPct val="115000"/>
              </a:lnSpc>
              <a:spcBef>
                <a:spcPts val="0"/>
              </a:spcBef>
              <a:spcAft>
                <a:spcPts val="0"/>
              </a:spcAft>
              <a:buSzPts val="1100"/>
              <a:buFont typeface="Calibri"/>
              <a:buChar char="●"/>
            </a:pPr>
            <a:r>
              <a:rPr lang="fr-FR" sz="1100" b="1">
                <a:solidFill>
                  <a:srgbClr val="4BACC6"/>
                </a:solidFill>
              </a:rPr>
              <a:t>Oído, olfato, vista, gusto, tacto </a:t>
            </a:r>
            <a:r>
              <a:rPr lang="fr-FR" sz="1100"/>
              <a:t>son los cinco sentidos implicados como estímulos cognitivos.</a:t>
            </a:r>
            <a:endParaRPr sz="1100"/>
          </a:p>
          <a:p>
            <a:pPr marL="455930" lvl="0" indent="-298450" algn="l" rtl="0">
              <a:lnSpc>
                <a:spcPct val="115000"/>
              </a:lnSpc>
              <a:spcBef>
                <a:spcPts val="0"/>
              </a:spcBef>
              <a:spcAft>
                <a:spcPts val="0"/>
              </a:spcAft>
              <a:buSzPts val="1100"/>
              <a:buFont typeface="Calibri"/>
              <a:buChar char="●"/>
            </a:pPr>
            <a:r>
              <a:rPr lang="fr-FR" sz="1100"/>
              <a:t>La percepción es una </a:t>
            </a:r>
            <a:r>
              <a:rPr lang="fr-FR" sz="1100" b="1">
                <a:solidFill>
                  <a:srgbClr val="4BACC6"/>
                </a:solidFill>
              </a:rPr>
              <a:t>interpretación</a:t>
            </a:r>
            <a:r>
              <a:rPr lang="fr-FR" sz="1100"/>
              <a:t> de la realidad.</a:t>
            </a:r>
            <a:endParaRPr sz="1100"/>
          </a:p>
          <a:p>
            <a:pPr marL="455930" lvl="0" indent="-298450" algn="l" rtl="0">
              <a:lnSpc>
                <a:spcPct val="115000"/>
              </a:lnSpc>
              <a:spcBef>
                <a:spcPts val="0"/>
              </a:spcBef>
              <a:spcAft>
                <a:spcPts val="0"/>
              </a:spcAft>
              <a:buSzPts val="1100"/>
              <a:buFont typeface="Calibri"/>
              <a:buChar char="●"/>
            </a:pPr>
            <a:r>
              <a:rPr lang="fr-FR" sz="1100"/>
              <a:t>Hay 3 fases de recepción de estímulos: </a:t>
            </a:r>
            <a:r>
              <a:rPr lang="fr-FR" sz="1100" b="1">
                <a:solidFill>
                  <a:srgbClr val="4BACC6"/>
                </a:solidFill>
              </a:rPr>
              <a:t>sensorial</a:t>
            </a:r>
            <a:r>
              <a:rPr lang="fr-FR" sz="1100"/>
              <a:t>, </a:t>
            </a:r>
            <a:r>
              <a:rPr lang="fr-FR" sz="1100" b="1">
                <a:solidFill>
                  <a:srgbClr val="4BACC6"/>
                </a:solidFill>
              </a:rPr>
              <a:t>perceptiva </a:t>
            </a:r>
            <a:r>
              <a:rPr lang="fr-FR" sz="1100"/>
              <a:t>y </a:t>
            </a:r>
            <a:r>
              <a:rPr lang="fr-FR" sz="1100" b="1">
                <a:solidFill>
                  <a:srgbClr val="4BACC6"/>
                </a:solidFill>
              </a:rPr>
              <a:t>cognitiva</a:t>
            </a:r>
            <a:r>
              <a:rPr lang="fr-FR" sz="1100"/>
              <a:t>.</a:t>
            </a:r>
            <a:endParaRPr sz="1100"/>
          </a:p>
          <a:p>
            <a:pPr marL="455930" lvl="0" indent="-298450" algn="l" rtl="0">
              <a:lnSpc>
                <a:spcPct val="115000"/>
              </a:lnSpc>
              <a:spcBef>
                <a:spcPts val="0"/>
              </a:spcBef>
              <a:spcAft>
                <a:spcPts val="0"/>
              </a:spcAft>
              <a:buSzPts val="1100"/>
              <a:buFont typeface="Calibri"/>
              <a:buChar char="●"/>
            </a:pPr>
            <a:r>
              <a:rPr lang="fr-FR" sz="1100"/>
              <a:t>En el caso de la pérdida de audición relacionada con la edad, las pequeñas células ciliadas del oído interno mueren, con el resultado de que inicialmente son las frecuencias </a:t>
            </a:r>
            <a:r>
              <a:rPr lang="fr-FR" sz="1100" b="1">
                <a:solidFill>
                  <a:srgbClr val="4BACC6"/>
                </a:solidFill>
              </a:rPr>
              <a:t>altas</a:t>
            </a:r>
            <a:r>
              <a:rPr lang="fr-FR" sz="1100"/>
              <a:t> las que principalmente dejan de ser percibidas.</a:t>
            </a:r>
            <a:endParaRPr sz="1100"/>
          </a:p>
          <a:p>
            <a:pPr marL="455930" lvl="0" indent="-298450" algn="l" rtl="0">
              <a:lnSpc>
                <a:spcPct val="115000"/>
              </a:lnSpc>
              <a:spcBef>
                <a:spcPts val="0"/>
              </a:spcBef>
              <a:spcAft>
                <a:spcPts val="0"/>
              </a:spcAft>
              <a:buSzPts val="1100"/>
              <a:buFont typeface="Calibri"/>
              <a:buChar char="●"/>
            </a:pPr>
            <a:r>
              <a:rPr lang="fr-FR" sz="1100"/>
              <a:t>Para entrenar tu percepción auditiva, puedes </a:t>
            </a:r>
            <a:r>
              <a:rPr lang="fr-FR" sz="1100" b="1">
                <a:solidFill>
                  <a:srgbClr val="4BACC6"/>
                </a:solidFill>
              </a:rPr>
              <a:t>aprender nuevos idiomas, meditar en la naturaleza, practicar yoga</a:t>
            </a:r>
            <a:endParaRPr sz="1100"/>
          </a:p>
          <a:p>
            <a:pPr marL="455930" lvl="0" indent="-298450" algn="l" rtl="0">
              <a:lnSpc>
                <a:spcPct val="115000"/>
              </a:lnSpc>
              <a:spcBef>
                <a:spcPts val="0"/>
              </a:spcBef>
              <a:spcAft>
                <a:spcPts val="0"/>
              </a:spcAft>
              <a:buSzPts val="1100"/>
              <a:buFont typeface="Noto Sans Symbols"/>
              <a:buChar char="●"/>
            </a:pPr>
            <a:r>
              <a:rPr lang="fr-FR" sz="1100"/>
              <a:t>A veces respondemos menos a los </a:t>
            </a:r>
            <a:r>
              <a:rPr lang="fr-FR" sz="1100" b="1">
                <a:solidFill>
                  <a:srgbClr val="4BACC6"/>
                </a:solidFill>
              </a:rPr>
              <a:t>estímulos internos </a:t>
            </a:r>
            <a:r>
              <a:rPr lang="fr-FR" sz="1100"/>
              <a:t>que regulan la ingesta de alimentos (sentimientos de hambre y saciedad), y son más sensibles a los </a:t>
            </a:r>
            <a:r>
              <a:rPr lang="fr-FR" sz="1100" b="1">
                <a:solidFill>
                  <a:srgbClr val="4BACC6"/>
                </a:solidFill>
              </a:rPr>
              <a:t>estímulos externos </a:t>
            </a:r>
            <a:r>
              <a:rPr lang="fr-FR" sz="1100"/>
              <a:t>(apariencia de los alimentos, olor, etc.), que pueden llevar a un </a:t>
            </a:r>
            <a:r>
              <a:rPr lang="fr-FR" sz="1100" b="1">
                <a:solidFill>
                  <a:srgbClr val="4BACC6"/>
                </a:solidFill>
              </a:rPr>
              <a:t>aumento de peso</a:t>
            </a:r>
            <a:r>
              <a:rPr lang="fr-FR" sz="1100"/>
              <a:t>.</a:t>
            </a:r>
            <a:endParaRPr sz="1100"/>
          </a:p>
          <a:p>
            <a:pPr marL="455930" lvl="0" indent="-298450" algn="l" rtl="0">
              <a:lnSpc>
                <a:spcPct val="115000"/>
              </a:lnSpc>
              <a:spcBef>
                <a:spcPts val="0"/>
              </a:spcBef>
              <a:spcAft>
                <a:spcPts val="0"/>
              </a:spcAft>
              <a:buSzPts val="1100"/>
              <a:buFont typeface="Noto Sans Symbols"/>
              <a:buChar char="●"/>
            </a:pPr>
            <a:r>
              <a:rPr lang="fr-FR" sz="1100"/>
              <a:t>A la percepción se superpone una </a:t>
            </a:r>
            <a:r>
              <a:rPr lang="fr-FR" sz="1100" b="1">
                <a:solidFill>
                  <a:srgbClr val="4BACC6"/>
                </a:solidFill>
              </a:rPr>
              <a:t>interpretación</a:t>
            </a:r>
            <a:r>
              <a:rPr lang="fr-FR" sz="1100"/>
              <a:t> de los datos visuales. En el acto de la percepción, el </a:t>
            </a:r>
            <a:r>
              <a:rPr lang="fr-FR" sz="1100" b="1">
                <a:solidFill>
                  <a:srgbClr val="4BACC6"/>
                </a:solidFill>
              </a:rPr>
              <a:t>conocimiento </a:t>
            </a:r>
            <a:r>
              <a:rPr lang="fr-FR" sz="1100"/>
              <a:t>se mezcla así con la sensación pura.</a:t>
            </a:r>
            <a:endParaRPr sz="1100"/>
          </a:p>
          <a:p>
            <a:pPr marL="455930" lvl="0" indent="-298450" algn="l" rtl="0">
              <a:lnSpc>
                <a:spcPct val="115000"/>
              </a:lnSpc>
              <a:spcBef>
                <a:spcPts val="0"/>
              </a:spcBef>
              <a:spcAft>
                <a:spcPts val="0"/>
              </a:spcAft>
              <a:buSzPts val="1100"/>
              <a:buFont typeface="Calibri"/>
              <a:buChar char="●"/>
            </a:pPr>
            <a:r>
              <a:rPr lang="fr-FR" sz="1100"/>
              <a:t>Para entrenar tu percepción visual, pudes </a:t>
            </a:r>
            <a:r>
              <a:rPr lang="fr-FR" sz="1100" b="1">
                <a:solidFill>
                  <a:srgbClr val="4BACC6"/>
                </a:solidFill>
              </a:rPr>
              <a:t>humedecer tus ojos</a:t>
            </a:r>
            <a:r>
              <a:rPr lang="fr-FR" sz="1100"/>
              <a:t>, </a:t>
            </a:r>
            <a:r>
              <a:rPr lang="fr-FR" sz="1100" b="1">
                <a:solidFill>
                  <a:srgbClr val="4BACC6"/>
                </a:solidFill>
              </a:rPr>
              <a:t>tomar descansos visuales</a:t>
            </a:r>
            <a:r>
              <a:rPr lang="fr-FR" sz="1100"/>
              <a:t>, </a:t>
            </a:r>
            <a:r>
              <a:rPr lang="fr-FR" sz="1100" b="1">
                <a:solidFill>
                  <a:srgbClr val="4BACC6"/>
                </a:solidFill>
              </a:rPr>
              <a:t>comer arándanos</a:t>
            </a:r>
            <a:r>
              <a:rPr lang="fr-FR" sz="1100"/>
              <a:t>, </a:t>
            </a:r>
            <a:r>
              <a:rPr lang="es-ES" sz="1100" b="1">
                <a:solidFill>
                  <a:srgbClr val="4BACC6"/>
                </a:solidFill>
              </a:rPr>
              <a:t>dejar de fumar.</a:t>
            </a:r>
            <a:endParaRPr sz="1100"/>
          </a:p>
          <a:p>
            <a:pPr marL="455930" lvl="0" indent="-298450" algn="l" rtl="0">
              <a:lnSpc>
                <a:spcPct val="115000"/>
              </a:lnSpc>
              <a:spcBef>
                <a:spcPts val="0"/>
              </a:spcBef>
              <a:spcAft>
                <a:spcPts val="0"/>
              </a:spcAft>
              <a:buSzPts val="1100"/>
              <a:buFont typeface="Calibri"/>
              <a:buChar char="●"/>
            </a:pPr>
            <a:r>
              <a:rPr lang="fr-FR" sz="1100"/>
              <a:t>La percepción de un sabor en tu boca, es el resultado de una combinación de </a:t>
            </a:r>
            <a:r>
              <a:rPr lang="fr-FR" sz="1100" b="1">
                <a:solidFill>
                  <a:srgbClr val="4BACC6"/>
                </a:solidFill>
              </a:rPr>
              <a:t>olor</a:t>
            </a:r>
            <a:r>
              <a:rPr lang="fr-FR" sz="1100"/>
              <a:t>, </a:t>
            </a:r>
            <a:r>
              <a:rPr lang="fr-FR" sz="1100" b="1">
                <a:solidFill>
                  <a:srgbClr val="4BACC6"/>
                </a:solidFill>
              </a:rPr>
              <a:t>gusto</a:t>
            </a:r>
            <a:r>
              <a:rPr lang="fr-FR" sz="1100"/>
              <a:t> y </a:t>
            </a:r>
            <a:r>
              <a:rPr lang="fr-FR" sz="1100" b="1">
                <a:solidFill>
                  <a:srgbClr val="4BACC6"/>
                </a:solidFill>
              </a:rPr>
              <a:t>tacto</a:t>
            </a:r>
            <a:r>
              <a:rPr lang="fr-FR" sz="1100"/>
              <a:t>.</a:t>
            </a:r>
            <a:endParaRPr sz="1100"/>
          </a:p>
          <a:p>
            <a:pPr marL="455930" lvl="0" indent="-298450" algn="l" rtl="0">
              <a:lnSpc>
                <a:spcPct val="115000"/>
              </a:lnSpc>
              <a:spcBef>
                <a:spcPts val="0"/>
              </a:spcBef>
              <a:spcAft>
                <a:spcPts val="0"/>
              </a:spcAft>
              <a:buSzPts val="1100"/>
              <a:buFont typeface="Calibri"/>
              <a:buChar char="●"/>
            </a:pPr>
            <a:r>
              <a:rPr lang="fr-FR" sz="1100"/>
              <a:t>Si quieres saber el sabor real de lo que comes o bebes, recuerda este consejo básico: </a:t>
            </a:r>
            <a:r>
              <a:rPr lang="fr-FR" sz="1100" b="1">
                <a:solidFill>
                  <a:srgbClr val="4BACC6"/>
                </a:solidFill>
              </a:rPr>
              <a:t>mastica</a:t>
            </a:r>
            <a:r>
              <a:rPr lang="fr-FR" sz="1100"/>
              <a:t> regularmente y durante mucho tiempo antes de tragar.</a:t>
            </a:r>
            <a:endParaRPr sz="1100"/>
          </a:p>
          <a:p>
            <a:pPr marL="455930" lvl="0" indent="-298450" algn="l" rtl="0">
              <a:lnSpc>
                <a:spcPct val="115000"/>
              </a:lnSpc>
              <a:spcBef>
                <a:spcPts val="0"/>
              </a:spcBef>
              <a:spcAft>
                <a:spcPts val="0"/>
              </a:spcAft>
              <a:buSzPts val="1100"/>
              <a:buFont typeface="Calibri"/>
              <a:buChar char="●"/>
            </a:pPr>
            <a:r>
              <a:rPr lang="fr-FR" sz="1100"/>
              <a:t>El simple acto de tocarse a uno mismo puede aliviar el </a:t>
            </a:r>
            <a:r>
              <a:rPr lang="fr-FR" sz="1100" b="1">
                <a:solidFill>
                  <a:srgbClr val="4BACC6"/>
                </a:solidFill>
              </a:rPr>
              <a:t>estrés </a:t>
            </a:r>
            <a:r>
              <a:rPr lang="fr-FR" sz="1100"/>
              <a:t>y la</a:t>
            </a:r>
            <a:r>
              <a:rPr lang="fr-FR" sz="1100" b="1">
                <a:solidFill>
                  <a:srgbClr val="4BACC6"/>
                </a:solidFill>
              </a:rPr>
              <a:t> asiedad</a:t>
            </a:r>
            <a:r>
              <a:rPr lang="fr-FR" sz="1100"/>
              <a:t>, y puede reducir el </a:t>
            </a:r>
            <a:r>
              <a:rPr lang="fr-FR" sz="1100" b="1">
                <a:solidFill>
                  <a:srgbClr val="4BACC6"/>
                </a:solidFill>
              </a:rPr>
              <a:t>dolor</a:t>
            </a:r>
            <a:r>
              <a:rPr lang="fr-FR" sz="1100"/>
              <a:t>. </a:t>
            </a:r>
            <a:endParaRPr sz="1100"/>
          </a:p>
          <a:p>
            <a:pPr marL="455930" lvl="0" indent="-298450" algn="l" rtl="0">
              <a:lnSpc>
                <a:spcPct val="115000"/>
              </a:lnSpc>
              <a:spcBef>
                <a:spcPts val="0"/>
              </a:spcBef>
              <a:spcAft>
                <a:spcPts val="0"/>
              </a:spcAft>
              <a:buSzPts val="1100"/>
              <a:buFont typeface="Noto Sans Symbols"/>
              <a:buChar char="●"/>
            </a:pPr>
            <a:r>
              <a:rPr lang="fr-FR" sz="1100"/>
              <a:t>Nuestro cinco sentidos están fuertemente relacionados y dependen de nuestra </a:t>
            </a:r>
            <a:r>
              <a:rPr lang="fr-FR" sz="1100" b="1">
                <a:solidFill>
                  <a:srgbClr val="4BACC6"/>
                </a:solidFill>
              </a:rPr>
              <a:t>memoria</a:t>
            </a:r>
            <a:r>
              <a:rPr lang="fr-FR" sz="1100"/>
              <a:t>. ¡Para entrenar tu percepción, debes entrenar tu </a:t>
            </a:r>
            <a:r>
              <a:rPr lang="fr-FR" sz="1100" b="1">
                <a:solidFill>
                  <a:srgbClr val="4BACC6"/>
                </a:solidFill>
              </a:rPr>
              <a:t>memoria</a:t>
            </a:r>
            <a:r>
              <a:rPr lang="fr-FR" sz="1100"/>
              <a:t>! </a:t>
            </a:r>
            <a:r>
              <a:rPr lang="fr-FR" sz="1100">
                <a:highlight>
                  <a:srgbClr val="71FFB1"/>
                </a:highlight>
                <a:latin typeface="Noto Sans Symbols"/>
                <a:ea typeface="Noto Sans Symbols"/>
                <a:cs typeface="Noto Sans Symbols"/>
                <a:sym typeface="Noto Sans Symbols"/>
              </a:rPr>
              <a:t>🡪</a:t>
            </a:r>
            <a:r>
              <a:rPr lang="fr-FR" sz="1100">
                <a:highlight>
                  <a:srgbClr val="71FFB1"/>
                </a:highlight>
              </a:rPr>
              <a:t> Mira el módulo de DISK relacionado con la “Memoria”</a:t>
            </a:r>
            <a:endParaRPr sz="1100"/>
          </a:p>
          <a:p>
            <a:pPr marL="455930" lvl="0" indent="-298450" algn="just" rtl="0">
              <a:lnSpc>
                <a:spcPct val="115000"/>
              </a:lnSpc>
              <a:spcBef>
                <a:spcPts val="0"/>
              </a:spcBef>
              <a:spcAft>
                <a:spcPts val="0"/>
              </a:spcAft>
              <a:buSzPts val="1100"/>
              <a:buFont typeface="Calibri"/>
              <a:buChar char="●"/>
            </a:pPr>
            <a:r>
              <a:rPr lang="fr-FR" sz="1100"/>
              <a:t>La percepción subliminal ocurre cuando una persona dice que no ha detectado o identificado el </a:t>
            </a:r>
            <a:r>
              <a:rPr lang="fr-FR" sz="1100" b="1">
                <a:solidFill>
                  <a:srgbClr val="4BACC6"/>
                </a:solidFill>
              </a:rPr>
              <a:t>estímulo</a:t>
            </a:r>
            <a:r>
              <a:rPr lang="fr-FR" sz="1100"/>
              <a:t>, pero el mismo </a:t>
            </a:r>
            <a:r>
              <a:rPr lang="fr-FR" sz="1100" b="1">
                <a:solidFill>
                  <a:srgbClr val="4BACC6"/>
                </a:solidFill>
              </a:rPr>
              <a:t>estímulo</a:t>
            </a:r>
            <a:r>
              <a:rPr lang="fr-FR" sz="1100"/>
              <a:t> modifica su </a:t>
            </a:r>
            <a:r>
              <a:rPr lang="fr-FR" sz="1100" b="1">
                <a:solidFill>
                  <a:srgbClr val="4BACC6"/>
                </a:solidFill>
              </a:rPr>
              <a:t>comportamiento</a:t>
            </a:r>
            <a:r>
              <a:rPr lang="fr-FR" sz="1100"/>
              <a:t>.</a:t>
            </a:r>
            <a:endParaRPr sz="1100"/>
          </a:p>
          <a:p>
            <a:pPr marL="455930" lvl="0" indent="-298450" algn="l" rtl="0">
              <a:lnSpc>
                <a:spcPct val="115000"/>
              </a:lnSpc>
              <a:spcBef>
                <a:spcPts val="0"/>
              </a:spcBef>
              <a:spcAft>
                <a:spcPts val="0"/>
              </a:spcAft>
              <a:buSzPts val="1100"/>
              <a:buFont typeface="Noto Sans Symbols"/>
              <a:buChar char="●"/>
            </a:pPr>
            <a:r>
              <a:rPr lang="fr-FR" sz="1100"/>
              <a:t>La sensación es el resultado del proceso de interpretación de </a:t>
            </a:r>
            <a:r>
              <a:rPr lang="fr-FR" sz="1100" b="1">
                <a:solidFill>
                  <a:srgbClr val="4BACC6"/>
                </a:solidFill>
              </a:rPr>
              <a:t>señales eléctricas </a:t>
            </a:r>
            <a:r>
              <a:rPr lang="fr-FR" sz="1100"/>
              <a:t>por parte de nuestro cerebro, que depende del estado de </a:t>
            </a:r>
            <a:r>
              <a:rPr lang="fr-FR" sz="1100" b="1">
                <a:solidFill>
                  <a:srgbClr val="4BACC6"/>
                </a:solidFill>
              </a:rPr>
              <a:t>salud</a:t>
            </a:r>
            <a:r>
              <a:rPr lang="fr-FR" sz="1100"/>
              <a:t> de cada individuo, su </a:t>
            </a:r>
            <a:r>
              <a:rPr lang="fr-FR" sz="1100" b="1">
                <a:solidFill>
                  <a:srgbClr val="4BACC6"/>
                </a:solidFill>
              </a:rPr>
              <a:t>edad</a:t>
            </a:r>
            <a:r>
              <a:rPr lang="fr-FR" sz="1100"/>
              <a:t> y su </a:t>
            </a:r>
            <a:r>
              <a:rPr lang="fr-FR" sz="1100" b="1">
                <a:solidFill>
                  <a:srgbClr val="4BACC6"/>
                </a:solidFill>
              </a:rPr>
              <a:t>entorno</a:t>
            </a:r>
            <a:r>
              <a:rPr lang="fr-FR" sz="1100"/>
              <a:t>.</a:t>
            </a:r>
            <a:endParaRPr sz="1100"/>
          </a:p>
          <a:p>
            <a:pPr marL="455930" lvl="0" indent="-298450" algn="just" rtl="0">
              <a:lnSpc>
                <a:spcPct val="115000"/>
              </a:lnSpc>
              <a:spcBef>
                <a:spcPts val="0"/>
              </a:spcBef>
              <a:spcAft>
                <a:spcPts val="0"/>
              </a:spcAft>
              <a:buSzPts val="1100"/>
              <a:buFont typeface="Calibri"/>
              <a:buChar char="●"/>
            </a:pPr>
            <a:r>
              <a:rPr lang="fr-FR" sz="1100"/>
              <a:t>Una ilusión es una </a:t>
            </a:r>
            <a:r>
              <a:rPr lang="fr-FR" sz="1100" b="1">
                <a:solidFill>
                  <a:srgbClr val="4BACC6"/>
                </a:solidFill>
              </a:rPr>
              <a:t>falsa interpretación </a:t>
            </a:r>
            <a:r>
              <a:rPr lang="fr-FR" sz="1100"/>
              <a:t>de lo que uno percibe. Una alucinación es la percepción de un objeto que </a:t>
            </a:r>
            <a:r>
              <a:rPr lang="fr-FR" sz="1100" b="1">
                <a:solidFill>
                  <a:srgbClr val="4BACC6"/>
                </a:solidFill>
              </a:rPr>
              <a:t>no es real</a:t>
            </a:r>
            <a:r>
              <a:rPr lang="fr-FR" sz="1100"/>
              <a:t>.</a:t>
            </a:r>
            <a:endParaRPr sz="1100"/>
          </a:p>
          <a:p>
            <a:pPr marL="455930" lvl="0" indent="-298450" algn="l" rtl="0">
              <a:lnSpc>
                <a:spcPct val="115000"/>
              </a:lnSpc>
              <a:spcBef>
                <a:spcPts val="0"/>
              </a:spcBef>
              <a:spcAft>
                <a:spcPts val="1000"/>
              </a:spcAft>
              <a:buSzPts val="1100"/>
              <a:buFont typeface="Noto Sans Symbols"/>
              <a:buChar char="●"/>
            </a:pPr>
            <a:r>
              <a:rPr lang="fr-FR" sz="1100"/>
              <a:t>La enfermedad del Alzheimer está relacionada con la orientación </a:t>
            </a:r>
            <a:r>
              <a:rPr lang="fr-FR" sz="1100" b="1">
                <a:solidFill>
                  <a:srgbClr val="4BACC6"/>
                </a:solidFill>
              </a:rPr>
              <a:t>temporal</a:t>
            </a:r>
            <a:r>
              <a:rPr lang="fr-FR" sz="1100"/>
              <a:t>.</a:t>
            </a:r>
            <a:endParaRPr sz="1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07ccff1036_0_27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Video</a:t>
            </a:r>
            <a:endParaRPr/>
          </a:p>
        </p:txBody>
      </p:sp>
      <p:sp>
        <p:nvSpPr>
          <p:cNvPr id="395" name="Google Shape;395;g107ccff1036_0_27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1000"/>
              </a:spcAft>
              <a:buClr>
                <a:schemeClr val="dk1"/>
              </a:buClr>
              <a:buSzPts val="1100"/>
              <a:buFont typeface="Arial"/>
              <a:buNone/>
            </a:pPr>
            <a:r>
              <a:rPr lang="fr-FR" sz="1100" b="1"/>
              <a:t>Video (francés):</a:t>
            </a:r>
            <a:r>
              <a:rPr lang="fr-FR" sz="1100"/>
              <a:t> INSERM (2016) “Au coeur des organes : Le fonctionnement du système nerveux” </a:t>
            </a:r>
            <a:r>
              <a:rPr lang="fr-FR" sz="1100" u="sng">
                <a:solidFill>
                  <a:srgbClr val="0000FF"/>
                </a:solidFill>
                <a:hlinkClick r:id="rId3">
                  <a:extLst>
                    <a:ext uri="{A12FA001-AC4F-418D-AE19-62706E023703}">
                      <ahyp:hlinkClr xmlns:ahyp="http://schemas.microsoft.com/office/drawing/2018/hyperlinkcolor" val="tx"/>
                    </a:ext>
                  </a:extLst>
                </a:hlinkClick>
              </a:rPr>
              <a:t>https://youtu.be/rXpIcsg5Vcc</a:t>
            </a:r>
            <a:r>
              <a:rPr lang="fr-FR" sz="1100"/>
              <a:t> </a:t>
            </a:r>
            <a:endParaRPr/>
          </a:p>
        </p:txBody>
      </p:sp>
      <p:pic>
        <p:nvPicPr>
          <p:cNvPr id="396" name="Google Shape;396;g107ccff1036_0_272"/>
          <p:cNvPicPr preferRelativeResize="0"/>
          <p:nvPr/>
        </p:nvPicPr>
        <p:blipFill>
          <a:blip r:embed="rId4">
            <a:alphaModFix/>
          </a:blip>
          <a:stretch>
            <a:fillRect/>
          </a:stretch>
        </p:blipFill>
        <p:spPr>
          <a:xfrm>
            <a:off x="1298200" y="3421325"/>
            <a:ext cx="3590925" cy="23145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107ccff1036_0_264"/>
          <p:cNvSpPr txBox="1">
            <a:spLocks noGrp="1"/>
          </p:cNvSpPr>
          <p:nvPr>
            <p:ph type="title"/>
          </p:nvPr>
        </p:nvSpPr>
        <p:spPr>
          <a:xfrm>
            <a:off x="332700" y="-1685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a:t>Recursos</a:t>
            </a:r>
            <a:endParaRPr/>
          </a:p>
        </p:txBody>
      </p:sp>
      <p:sp>
        <p:nvSpPr>
          <p:cNvPr id="403" name="Google Shape;403;g107ccff1036_0_264"/>
          <p:cNvSpPr txBox="1">
            <a:spLocks noGrp="1"/>
          </p:cNvSpPr>
          <p:nvPr>
            <p:ph type="body" idx="1"/>
          </p:nvPr>
        </p:nvSpPr>
        <p:spPr>
          <a:xfrm>
            <a:off x="332700" y="926750"/>
            <a:ext cx="6053400" cy="5931300"/>
          </a:xfrm>
          <a:prstGeom prst="rect">
            <a:avLst/>
          </a:prstGeom>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None/>
            </a:pPr>
            <a:r>
              <a:rPr lang="fr-FR" sz="1100"/>
              <a:t>Jean-François DORTIER, “La perception, une lecture du monde”, Grands dossiers n°7, magazine Sciences Humaines, June/July/August 2007, link: </a:t>
            </a:r>
            <a:r>
              <a:rPr lang="fr-FR" sz="1100" u="sng">
                <a:solidFill>
                  <a:srgbClr val="0000FF"/>
                </a:solidFill>
                <a:hlinkClick r:id="rId3">
                  <a:extLst>
                    <a:ext uri="{A12FA001-AC4F-418D-AE19-62706E023703}">
                      <ahyp:hlinkClr xmlns:ahyp="http://schemas.microsoft.com/office/drawing/2018/hyperlinkcolor" val="tx"/>
                    </a:ext>
                  </a:extLst>
                </a:hlinkClick>
              </a:rPr>
              <a:t>https://www.scienceshumaines.com/la-perception-une-lecture-du-monde_fr_21020.html</a:t>
            </a:r>
            <a:r>
              <a:rPr lang="fr-FR" sz="1100"/>
              <a:t> </a:t>
            </a:r>
            <a:endParaRPr sz="1100"/>
          </a:p>
          <a:p>
            <a:pPr marL="0" lvl="0" indent="0" algn="l" rtl="0">
              <a:lnSpc>
                <a:spcPct val="115000"/>
              </a:lnSpc>
              <a:spcBef>
                <a:spcPts val="1000"/>
              </a:spcBef>
              <a:spcAft>
                <a:spcPts val="0"/>
              </a:spcAft>
              <a:buNone/>
            </a:pPr>
            <a:r>
              <a:rPr lang="fr-FR" sz="1100"/>
              <a:t>Anne BERNARD-DELORME, Fondation La main à la pâte blog, 15.05.2020, link: </a:t>
            </a:r>
            <a:r>
              <a:rPr lang="fr-FR" sz="1100" u="sng">
                <a:solidFill>
                  <a:srgbClr val="0000FF"/>
                </a:solidFill>
                <a:hlinkClick r:id="rId4">
                  <a:extLst>
                    <a:ext uri="{A12FA001-AC4F-418D-AE19-62706E023703}">
                      <ahyp:hlinkClr xmlns:ahyp="http://schemas.microsoft.com/office/drawing/2018/hyperlinkcolor" val="tx"/>
                    </a:ext>
                  </a:extLst>
                </a:hlinkClick>
              </a:rPr>
              <a:t>https://synapses-lamap.org/2020/05/15/perception/</a:t>
            </a:r>
            <a:r>
              <a:rPr lang="fr-FR" sz="1100"/>
              <a:t> </a:t>
            </a:r>
            <a:endParaRPr sz="1100"/>
          </a:p>
          <a:p>
            <a:pPr marL="0" lvl="0" indent="0" algn="l" rtl="0">
              <a:lnSpc>
                <a:spcPct val="115000"/>
              </a:lnSpc>
              <a:spcBef>
                <a:spcPts val="1000"/>
              </a:spcBef>
              <a:spcAft>
                <a:spcPts val="0"/>
              </a:spcAft>
              <a:buNone/>
            </a:pPr>
            <a:r>
              <a:rPr lang="fr-FR" sz="1100"/>
              <a:t>Alexandre VIGNEAULT, “Quel animal a le plus de flair?”, La Presse website, consulted on 14.12.2021, link: </a:t>
            </a:r>
            <a:r>
              <a:rPr lang="fr-FR" sz="1100" u="sng">
                <a:solidFill>
                  <a:srgbClr val="0000FF"/>
                </a:solidFill>
                <a:hlinkClick r:id="rId5">
                  <a:extLst>
                    <a:ext uri="{A12FA001-AC4F-418D-AE19-62706E023703}">
                      <ahyp:hlinkClr xmlns:ahyp="http://schemas.microsoft.com/office/drawing/2018/hyperlinkcolor" val="tx"/>
                    </a:ext>
                  </a:extLst>
                </a:hlinkClick>
              </a:rPr>
              <a:t>https://plus.lapresse.ca/screens/a9e290ac-3532-42e6-b6ff-872340309ac6__7C___0.html</a:t>
            </a:r>
            <a:endParaRPr sz="1100"/>
          </a:p>
          <a:p>
            <a:pPr marL="0" lvl="0" indent="0" algn="l" rtl="0">
              <a:lnSpc>
                <a:spcPct val="115000"/>
              </a:lnSpc>
              <a:spcBef>
                <a:spcPts val="1000"/>
              </a:spcBef>
              <a:spcAft>
                <a:spcPts val="0"/>
              </a:spcAft>
              <a:buNone/>
            </a:pPr>
            <a:r>
              <a:rPr lang="fr-FR" sz="1100"/>
              <a:t>Olga BOGDASHINA, “Sensory perceptual issues in autism and Asperger syndrome”, Jessica Kingley Publisher, 2016, link: </a:t>
            </a:r>
            <a:r>
              <a:rPr lang="fr-FR" sz="1100" u="sng">
                <a:solidFill>
                  <a:srgbClr val="0000FF"/>
                </a:solidFill>
                <a:hlinkClick r:id="rId6">
                  <a:extLst>
                    <a:ext uri="{A12FA001-AC4F-418D-AE19-62706E023703}">
                      <ahyp:hlinkClr xmlns:ahyp="http://schemas.microsoft.com/office/drawing/2018/hyperlinkcolor" val="tx"/>
                    </a:ext>
                  </a:extLst>
                </a:hlinkClick>
              </a:rPr>
              <a:t>https://comprendrelautisme.com/le-fonctionnement/la-perception-sensorielle/</a:t>
            </a:r>
            <a:endParaRPr sz="1100"/>
          </a:p>
          <a:p>
            <a:pPr marL="0" lvl="0" indent="0" algn="l" rtl="0">
              <a:lnSpc>
                <a:spcPct val="115000"/>
              </a:lnSpc>
              <a:spcBef>
                <a:spcPts val="1000"/>
              </a:spcBef>
              <a:spcAft>
                <a:spcPts val="0"/>
              </a:spcAft>
              <a:buNone/>
            </a:pPr>
            <a:r>
              <a:rPr lang="fr-FR" sz="1100"/>
              <a:t>Ellen WEIGAND, “Sans odeur, pas de goût”, Planète Santé Magazine, last update on 19.07.2012, link: </a:t>
            </a:r>
            <a:r>
              <a:rPr lang="fr-FR" sz="1100" u="sng">
                <a:solidFill>
                  <a:srgbClr val="0000FF"/>
                </a:solidFill>
                <a:hlinkClick r:id="rId7">
                  <a:extLst>
                    <a:ext uri="{A12FA001-AC4F-418D-AE19-62706E023703}">
                      <ahyp:hlinkClr xmlns:ahyp="http://schemas.microsoft.com/office/drawing/2018/hyperlinkcolor" val="tx"/>
                    </a:ext>
                  </a:extLst>
                </a:hlinkClick>
              </a:rPr>
              <a:t>https://www.planetesante.ch/Magazine/Sante-au-quotidien/Troubles-de-l-odorat/Sans-odeur-pas-de-gout</a:t>
            </a:r>
            <a:endParaRPr sz="1100"/>
          </a:p>
          <a:p>
            <a:pPr marL="0" lvl="0" indent="0" algn="l" rtl="0">
              <a:lnSpc>
                <a:spcPct val="115000"/>
              </a:lnSpc>
              <a:spcBef>
                <a:spcPts val="1000"/>
              </a:spcBef>
              <a:spcAft>
                <a:spcPts val="0"/>
              </a:spcAft>
              <a:buNone/>
            </a:pPr>
            <a:r>
              <a:rPr lang="fr-FR" sz="1100"/>
              <a:t>Jacqueline ORQUIN as a reviewer, “Le développement de la vue chez l’enfant”, Naître et grandir website, last update October 2017, link: </a:t>
            </a:r>
            <a:r>
              <a:rPr lang="fr-FR" sz="1100" u="sng">
                <a:solidFill>
                  <a:srgbClr val="0000FF"/>
                </a:solidFill>
                <a:hlinkClick r:id="rId8">
                  <a:extLst>
                    <a:ext uri="{A12FA001-AC4F-418D-AE19-62706E023703}">
                      <ahyp:hlinkClr xmlns:ahyp="http://schemas.microsoft.com/office/drawing/2018/hyperlinkcolor" val="tx"/>
                    </a:ext>
                  </a:extLst>
                </a:hlinkClick>
              </a:rPr>
              <a:t>https://naitreetgrandir.com/fr/etape/0_12_mois/developpement/fiche.aspx?doc=naitre-grandir-developpement-sens-vue</a:t>
            </a:r>
            <a:endParaRPr sz="1100"/>
          </a:p>
          <a:p>
            <a:pPr marL="0" lvl="0" indent="0" algn="l" rtl="0">
              <a:lnSpc>
                <a:spcPct val="115000"/>
              </a:lnSpc>
              <a:spcBef>
                <a:spcPts val="1000"/>
              </a:spcBef>
              <a:spcAft>
                <a:spcPts val="0"/>
              </a:spcAft>
              <a:buNone/>
            </a:pPr>
            <a:r>
              <a:rPr lang="fr-FR" sz="1100"/>
              <a:t>Marie-Céline RAY, “Odorat, qu’est-ce que c’est ?”, Futura Santé website, consulted on 14.12.2021, link: </a:t>
            </a:r>
            <a:r>
              <a:rPr lang="fr-FR" sz="1100" u="sng">
                <a:solidFill>
                  <a:srgbClr val="0000FF"/>
                </a:solidFill>
                <a:hlinkClick r:id="rId9">
                  <a:extLst>
                    <a:ext uri="{A12FA001-AC4F-418D-AE19-62706E023703}">
                      <ahyp:hlinkClr xmlns:ahyp="http://schemas.microsoft.com/office/drawing/2018/hyperlinkcolor" val="tx"/>
                    </a:ext>
                  </a:extLst>
                </a:hlinkClick>
              </a:rPr>
              <a:t>https://www.futura-sciences.com/sante/definitions/corps-humain-odorat-14735/</a:t>
            </a:r>
            <a:r>
              <a:rPr lang="fr-FR" sz="1100"/>
              <a:t> </a:t>
            </a:r>
            <a:endParaRPr sz="1100"/>
          </a:p>
          <a:p>
            <a:pPr marL="0" lvl="0" indent="0" algn="l" rtl="0">
              <a:lnSpc>
                <a:spcPct val="115000"/>
              </a:lnSpc>
              <a:spcBef>
                <a:spcPts val="1000"/>
              </a:spcBef>
              <a:spcAft>
                <a:spcPts val="0"/>
              </a:spcAft>
              <a:buNone/>
            </a:pPr>
            <a:r>
              <a:rPr lang="fr-FR" sz="1100"/>
              <a:t>Steven LE QUELLENEC, “La dégustation olfactive est-elle une supercherie ?”, Reussir website, Oenologie section, 12.05.2004, link: </a:t>
            </a:r>
            <a:r>
              <a:rPr lang="fr-FR" sz="1100" u="sng">
                <a:solidFill>
                  <a:srgbClr val="0000FF"/>
                </a:solidFill>
                <a:hlinkClick r:id="rId10">
                  <a:extLst>
                    <a:ext uri="{A12FA001-AC4F-418D-AE19-62706E023703}">
                      <ahyp:hlinkClr xmlns:ahyp="http://schemas.microsoft.com/office/drawing/2018/hyperlinkcolor" val="tx"/>
                    </a:ext>
                  </a:extLst>
                </a:hlinkClick>
              </a:rPr>
              <a:t>https://www.reussir.fr/vigne/la-degustation-olfactive-est-elle-une-supercherie</a:t>
            </a:r>
            <a:r>
              <a:rPr lang="fr-FR" sz="1100"/>
              <a:t> </a:t>
            </a:r>
            <a:endParaRPr sz="1100"/>
          </a:p>
          <a:p>
            <a:pPr marL="0" lvl="0" indent="0" algn="l" rtl="0">
              <a:lnSpc>
                <a:spcPct val="115000"/>
              </a:lnSpc>
              <a:spcBef>
                <a:spcPts val="1000"/>
              </a:spcBef>
              <a:spcAft>
                <a:spcPts val="0"/>
              </a:spcAft>
              <a:buNone/>
            </a:pPr>
            <a:r>
              <a:rPr lang="fr-FR" sz="1100"/>
              <a:t>Sylvie DROIT-VOLET, “Dossier : perception du temps et illusions temporelles”, Cerveau&amp;Psycho website, Neurobiology section, 01.03.2009, link: </a:t>
            </a:r>
            <a:r>
              <a:rPr lang="fr-FR" sz="1100" u="sng">
                <a:solidFill>
                  <a:srgbClr val="0000FF"/>
                </a:solidFill>
                <a:hlinkClick r:id="rId11">
                  <a:extLst>
                    <a:ext uri="{A12FA001-AC4F-418D-AE19-62706E023703}">
                      <ahyp:hlinkClr xmlns:ahyp="http://schemas.microsoft.com/office/drawing/2018/hyperlinkcolor" val="tx"/>
                    </a:ext>
                  </a:extLst>
                </a:hlinkClick>
              </a:rPr>
              <a:t>https://www.cerveauetpsycho.fr/sd/neurobiologie/dossier-perception-du-temps-et-illusions-temporelles-2382.php</a:t>
            </a:r>
            <a:endParaRPr sz="1100"/>
          </a:p>
          <a:p>
            <a:pPr marL="0" lvl="0" indent="0" algn="l" rtl="0">
              <a:lnSpc>
                <a:spcPct val="115000"/>
              </a:lnSpc>
              <a:spcBef>
                <a:spcPts val="1000"/>
              </a:spcBef>
              <a:spcAft>
                <a:spcPts val="0"/>
              </a:spcAft>
              <a:buNone/>
            </a:pPr>
            <a:r>
              <a:rPr lang="fr-FR" sz="1100"/>
              <a:t>François LASSAGNE and Gilles MARCHAND, “La perception du temps varie selon le rythme de la vie”, Science&amp;Vie website, 23.12.2019 latest update 16.05.2019, link: </a:t>
            </a:r>
            <a:r>
              <a:rPr lang="fr-FR" sz="1100" u="sng">
                <a:solidFill>
                  <a:srgbClr val="0000FF"/>
                </a:solidFill>
                <a:hlinkClick r:id="rId12">
                  <a:extLst>
                    <a:ext uri="{A12FA001-AC4F-418D-AE19-62706E023703}">
                      <ahyp:hlinkClr xmlns:ahyp="http://schemas.microsoft.com/office/drawing/2018/hyperlinkcolor" val="tx"/>
                    </a:ext>
                  </a:extLst>
                </a:hlinkClick>
              </a:rPr>
              <a:t>https://www.science-et-vie.com/archives/pourquoi-le-temps-passe-de-plus-en-plus-vite-29342</a:t>
            </a:r>
            <a:r>
              <a:rPr lang="fr-FR" sz="1100"/>
              <a:t> </a:t>
            </a:r>
            <a:endParaRPr sz="1100"/>
          </a:p>
          <a:p>
            <a:pPr marL="0" lvl="0" indent="0" algn="l" rtl="0">
              <a:lnSpc>
                <a:spcPct val="115000"/>
              </a:lnSpc>
              <a:spcBef>
                <a:spcPts val="1000"/>
              </a:spcBef>
              <a:spcAft>
                <a:spcPts val="0"/>
              </a:spcAft>
              <a:buClr>
                <a:schemeClr val="dk1"/>
              </a:buClr>
              <a:buSzPct val="100000"/>
              <a:buFont typeface="Arial"/>
              <a:buNone/>
            </a:pPr>
            <a:r>
              <a:rPr lang="fr-FR" sz="1100"/>
              <a:t>Proserpio C, Invitti C, Boesveldt S, </a:t>
            </a:r>
            <a:r>
              <a:rPr lang="fr-FR" sz="1100" i="1"/>
              <a:t>et al.</a:t>
            </a:r>
            <a:r>
              <a:rPr lang="fr-FR" sz="1100"/>
              <a:t> </a:t>
            </a:r>
            <a:r>
              <a:rPr lang="fr-FR" sz="1100" u="sng">
                <a:hlinkClick r:id="rId13"/>
              </a:rPr>
              <a:t>Ambient Odor Exposure Affects Food Intake and Sensory Specific Appetite in Obese Women</a:t>
            </a:r>
            <a:r>
              <a:rPr lang="fr-FR" sz="1100"/>
              <a:t>. </a:t>
            </a:r>
            <a:r>
              <a:rPr lang="fr-FR" sz="1100" i="1"/>
              <a:t>Front Psychol</a:t>
            </a:r>
            <a:r>
              <a:rPr lang="fr-FR" sz="1100"/>
              <a:t> (2019), 10:7; doi: 10.3389/fpsyg.2019.00007, link: </a:t>
            </a:r>
            <a:r>
              <a:rPr lang="fr-FR" sz="1100" u="sng">
                <a:solidFill>
                  <a:srgbClr val="0000FF"/>
                </a:solidFill>
                <a:hlinkClick r:id="rId14">
                  <a:extLst>
                    <a:ext uri="{A12FA001-AC4F-418D-AE19-62706E023703}">
                      <ahyp:hlinkClr xmlns:ahyp="http://schemas.microsoft.com/office/drawing/2018/hyperlinkcolor" val="tx"/>
                    </a:ext>
                  </a:extLst>
                </a:hlinkClick>
              </a:rPr>
              <a:t>https://www.cultures-sucre.com/pro-de-sante/linfluence-dun-stimulus-olfactif-lappetit-consommation-de-femmes-obeses/</a:t>
            </a:r>
            <a:r>
              <a:rPr lang="fr-FR" sz="1100"/>
              <a:t> </a:t>
            </a:r>
            <a:endParaRPr sz="1100"/>
          </a:p>
          <a:p>
            <a:pPr marL="0" lvl="0" indent="0" algn="l" rtl="0">
              <a:lnSpc>
                <a:spcPct val="115000"/>
              </a:lnSpc>
              <a:spcBef>
                <a:spcPts val="0"/>
              </a:spcBef>
              <a:spcAft>
                <a:spcPts val="0"/>
              </a:spcAft>
              <a:buClr>
                <a:schemeClr val="dk1"/>
              </a:buClr>
              <a:buSzPct val="100000"/>
              <a:buFont typeface="Arial"/>
              <a:buNone/>
            </a:pPr>
            <a:endParaRPr sz="1100"/>
          </a:p>
          <a:p>
            <a:pPr marL="0" lvl="0" indent="0" algn="l" rtl="0">
              <a:lnSpc>
                <a:spcPct val="115000"/>
              </a:lnSpc>
              <a:spcBef>
                <a:spcPts val="0"/>
              </a:spcBef>
              <a:spcAft>
                <a:spcPts val="0"/>
              </a:spcAft>
              <a:buClr>
                <a:schemeClr val="dk1"/>
              </a:buClr>
              <a:buSzPct val="100000"/>
              <a:buFont typeface="Arial"/>
              <a:buNone/>
            </a:pPr>
            <a:r>
              <a:rPr lang="fr-FR" sz="1100"/>
              <a:t>Ludovic FERRAND and Juan SEGUI, “La perception subliminale”, Pour la science website n°280, 01.02.2001, link: </a:t>
            </a:r>
            <a:r>
              <a:rPr lang="fr-FR" sz="1100" u="sng">
                <a:solidFill>
                  <a:srgbClr val="0000FF"/>
                </a:solidFill>
                <a:hlinkClick r:id="rId15">
                  <a:extLst>
                    <a:ext uri="{A12FA001-AC4F-418D-AE19-62706E023703}">
                      <ahyp:hlinkClr xmlns:ahyp="http://schemas.microsoft.com/office/drawing/2018/hyperlinkcolor" val="tx"/>
                    </a:ext>
                  </a:extLst>
                </a:hlinkClick>
              </a:rPr>
              <a:t>https://www.pourlascience.fr/sd/imagerie/la-perception-subliminale-4253.php</a:t>
            </a:r>
            <a:r>
              <a:rPr lang="fr-FR" sz="1100"/>
              <a:t> </a:t>
            </a:r>
            <a:endParaRPr sz="1100"/>
          </a:p>
          <a:p>
            <a:pPr marL="0" lvl="0" indent="0" algn="l" rtl="0">
              <a:lnSpc>
                <a:spcPct val="115000"/>
              </a:lnSpc>
              <a:spcBef>
                <a:spcPts val="1000"/>
              </a:spcBef>
              <a:spcAft>
                <a:spcPts val="0"/>
              </a:spcAft>
              <a:buClr>
                <a:schemeClr val="dk1"/>
              </a:buClr>
              <a:buSzPct val="100000"/>
              <a:buFont typeface="Arial"/>
              <a:buNone/>
            </a:pPr>
            <a:r>
              <a:rPr lang="fr-FR" sz="1100"/>
              <a:t>Unknown author, “Tout savoir sur la douleur”, FRM website, consulted on 14.12.2021, link: </a:t>
            </a:r>
            <a:r>
              <a:rPr lang="fr-FR" sz="1100" u="sng">
                <a:solidFill>
                  <a:srgbClr val="0000FF"/>
                </a:solidFill>
                <a:hlinkClick r:id="rId16">
                  <a:extLst>
                    <a:ext uri="{A12FA001-AC4F-418D-AE19-62706E023703}">
                      <ahyp:hlinkClr xmlns:ahyp="http://schemas.microsoft.com/office/drawing/2018/hyperlinkcolor" val="tx"/>
                    </a:ext>
                  </a:extLst>
                </a:hlinkClick>
              </a:rPr>
              <a:t>https://www.frm.org/recherches-maladies-neurologiques/douleur/focus-douleur</a:t>
            </a:r>
            <a:r>
              <a:rPr lang="fr-FR" sz="1100"/>
              <a:t> </a:t>
            </a:r>
            <a:endParaRPr sz="1100"/>
          </a:p>
          <a:p>
            <a:pPr marL="0" lvl="0" indent="0" algn="l" rtl="0">
              <a:lnSpc>
                <a:spcPct val="115000"/>
              </a:lnSpc>
              <a:spcBef>
                <a:spcPts val="1000"/>
              </a:spcBef>
              <a:spcAft>
                <a:spcPts val="0"/>
              </a:spcAft>
              <a:buClr>
                <a:schemeClr val="dk1"/>
              </a:buClr>
              <a:buSzPct val="100000"/>
              <a:buFont typeface="Arial"/>
              <a:buNone/>
            </a:pPr>
            <a:r>
              <a:rPr lang="fr-FR" sz="1100"/>
              <a:t>Dr. Ananya MANDAL, “Types d’hallucination”, News medical life sciences website, latest update 26.02.2019, link: </a:t>
            </a:r>
            <a:r>
              <a:rPr lang="fr-FR" sz="1100" u="sng">
                <a:solidFill>
                  <a:srgbClr val="0000FF"/>
                </a:solidFill>
                <a:hlinkClick r:id="rId17">
                  <a:extLst>
                    <a:ext uri="{A12FA001-AC4F-418D-AE19-62706E023703}">
                      <ahyp:hlinkClr xmlns:ahyp="http://schemas.microsoft.com/office/drawing/2018/hyperlinkcolor" val="tx"/>
                    </a:ext>
                  </a:extLst>
                </a:hlinkClick>
              </a:rPr>
              <a:t>https://www.news-medical.net/health/Hallucination-Types-(French).aspx</a:t>
            </a:r>
            <a:r>
              <a:rPr lang="fr-FR" sz="1100"/>
              <a:t> </a:t>
            </a:r>
            <a:endParaRPr sz="1100"/>
          </a:p>
          <a:p>
            <a:pPr marL="0" lvl="0" indent="0" algn="l" rtl="0">
              <a:lnSpc>
                <a:spcPct val="115000"/>
              </a:lnSpc>
              <a:spcBef>
                <a:spcPts val="1000"/>
              </a:spcBef>
              <a:spcAft>
                <a:spcPts val="0"/>
              </a:spcAft>
              <a:buClr>
                <a:schemeClr val="dk1"/>
              </a:buClr>
              <a:buSzPct val="100000"/>
              <a:buFont typeface="Arial"/>
              <a:buNone/>
            </a:pPr>
            <a:r>
              <a:rPr lang="fr-FR" sz="1100"/>
              <a:t>Unknown author, “Hallucinations”, Le Figaro website, Santé section, consultation 14.12.2021, link: </a:t>
            </a:r>
            <a:r>
              <a:rPr lang="fr-FR" sz="1100" u="sng">
                <a:solidFill>
                  <a:srgbClr val="0000FF"/>
                </a:solidFill>
                <a:hlinkClick r:id="rId18">
                  <a:extLst>
                    <a:ext uri="{A12FA001-AC4F-418D-AE19-62706E023703}">
                      <ahyp:hlinkClr xmlns:ahyp="http://schemas.microsoft.com/office/drawing/2018/hyperlinkcolor" val="tx"/>
                    </a:ext>
                  </a:extLst>
                </a:hlinkClick>
              </a:rPr>
              <a:t>https://sante.lefigaro.fr/sante/symptome/hallucinations/differents-types</a:t>
            </a:r>
            <a:r>
              <a:rPr lang="fr-FR" sz="1100"/>
              <a:t> </a:t>
            </a:r>
            <a:endParaRPr sz="1100"/>
          </a:p>
          <a:p>
            <a:pPr marL="0" lvl="0" indent="0" algn="l" rtl="0">
              <a:lnSpc>
                <a:spcPct val="115000"/>
              </a:lnSpc>
              <a:spcBef>
                <a:spcPts val="1000"/>
              </a:spcBef>
              <a:spcAft>
                <a:spcPts val="0"/>
              </a:spcAft>
              <a:buClr>
                <a:schemeClr val="dk1"/>
              </a:buClr>
              <a:buSzPct val="100000"/>
              <a:buFont typeface="Arial"/>
              <a:buNone/>
            </a:pPr>
            <a:r>
              <a:rPr lang="fr-FR" sz="1100"/>
              <a:t>Julie GIORGETTA, “Hallucinations : causes, symptômes et traitements”, Le Journal des Femmes website, latest update 08.11.2019, link: </a:t>
            </a:r>
            <a:r>
              <a:rPr lang="fr-FR" sz="1100" u="sng">
                <a:solidFill>
                  <a:srgbClr val="0000FF"/>
                </a:solidFill>
                <a:hlinkClick r:id="rId19">
                  <a:extLst>
                    <a:ext uri="{A12FA001-AC4F-418D-AE19-62706E023703}">
                      <ahyp:hlinkClr xmlns:ahyp="http://schemas.microsoft.com/office/drawing/2018/hyperlinkcolor" val="tx"/>
                    </a:ext>
                  </a:extLst>
                </a:hlinkClick>
              </a:rPr>
              <a:t>https://sante.journaldesfemmes.fr/fiches-maladies/2584527-hallucination-definition-cause-type-traitement/</a:t>
            </a:r>
            <a:r>
              <a:rPr lang="fr-FR" sz="1100"/>
              <a:t> </a:t>
            </a:r>
            <a:endParaRPr sz="1100"/>
          </a:p>
          <a:p>
            <a:pPr marL="0" lvl="0" indent="0" algn="l" rtl="0">
              <a:lnSpc>
                <a:spcPct val="115000"/>
              </a:lnSpc>
              <a:spcBef>
                <a:spcPts val="1000"/>
              </a:spcBef>
              <a:spcAft>
                <a:spcPts val="1000"/>
              </a:spcAft>
              <a:buClr>
                <a:schemeClr val="dk1"/>
              </a:buClr>
              <a:buSzPct val="100000"/>
              <a:buFont typeface="Arial"/>
              <a:buNone/>
            </a:pPr>
            <a:r>
              <a:rPr lang="fr-FR" sz="1100"/>
              <a:t>Unknown author, “Notre cerveau trompé par les illusions”, L’Influx website, 13.03.2017, link: </a:t>
            </a:r>
            <a:r>
              <a:rPr lang="fr-FR" sz="1100" u="sng">
                <a:solidFill>
                  <a:srgbClr val="0000FF"/>
                </a:solidFill>
                <a:hlinkClick r:id="rId20">
                  <a:extLst>
                    <a:ext uri="{A12FA001-AC4F-418D-AE19-62706E023703}">
                      <ahyp:hlinkClr xmlns:ahyp="http://schemas.microsoft.com/office/drawing/2018/hyperlinkcolor" val="tx"/>
                    </a:ext>
                  </a:extLst>
                </a:hlinkClick>
              </a:rPr>
              <a:t>https://www.linflux.com/sante/notre-cerveau-trompe-par-les-illusions/</a:t>
            </a:r>
            <a:r>
              <a:rPr lang="fr-FR" sz="1100"/>
              <a:t> </a:t>
            </a:r>
            <a:endParaRPr/>
          </a:p>
        </p:txBody>
      </p:sp>
      <p:sp>
        <p:nvSpPr>
          <p:cNvPr id="404" name="Google Shape;404;g107ccff1036_0_264"/>
          <p:cNvSpPr txBox="1"/>
          <p:nvPr/>
        </p:nvSpPr>
        <p:spPr>
          <a:xfrm>
            <a:off x="6537850" y="-943625"/>
            <a:ext cx="5391900" cy="1006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sz="1100">
                <a:solidFill>
                  <a:srgbClr val="2E2256"/>
                </a:solidFill>
                <a:highlight>
                  <a:srgbClr val="FFFFFF"/>
                </a:highlight>
                <a:latin typeface="Calibri"/>
                <a:ea typeface="Calibri"/>
                <a:cs typeface="Calibri"/>
                <a:sym typeface="Calibri"/>
              </a:rPr>
              <a:t>Gérald Bronner, “L’empire de l’erreur : Eléments de sociologie cognitive”, 2007, link: </a:t>
            </a:r>
            <a:r>
              <a:rPr lang="fr-FR" sz="1100" u="sng">
                <a:solidFill>
                  <a:srgbClr val="0000FF"/>
                </a:solidFill>
                <a:latin typeface="Calibri"/>
                <a:ea typeface="Calibri"/>
                <a:cs typeface="Calibri"/>
                <a:sym typeface="Calibri"/>
                <a:hlinkClick r:id="rId21">
                  <a:extLst>
                    <a:ext uri="{A12FA001-AC4F-418D-AE19-62706E023703}">
                      <ahyp:hlinkClr xmlns:ahyp="http://schemas.microsoft.com/office/drawing/2018/hyperlinkcolor" val="tx"/>
                    </a:ext>
                  </a:extLst>
                </a:hlinkClick>
              </a:rPr>
              <a:t>http://www.tekamat.com/les-illusions-2/</a:t>
            </a:r>
            <a:r>
              <a:rPr lang="fr-F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Unknown author, “Comment fonctionne une illusion d’optique ?”, Parc Laser Vision website, consulted 14.12.2021, link: </a:t>
            </a:r>
            <a:r>
              <a:rPr lang="fr-FR" sz="1100" u="sng">
                <a:solidFill>
                  <a:srgbClr val="0000FF"/>
                </a:solidFill>
                <a:latin typeface="Calibri"/>
                <a:ea typeface="Calibri"/>
                <a:cs typeface="Calibri"/>
                <a:sym typeface="Calibri"/>
                <a:hlinkClick r:id="rId22">
                  <a:extLst>
                    <a:ext uri="{A12FA001-AC4F-418D-AE19-62706E023703}">
                      <ahyp:hlinkClr xmlns:ahyp="http://schemas.microsoft.com/office/drawing/2018/hyperlinkcolor" val="tx"/>
                    </a:ext>
                  </a:extLst>
                </a:hlinkClick>
              </a:rPr>
              <a:t>http://www.parclaservision.fr/illusion-optique/</a:t>
            </a:r>
            <a:r>
              <a:rPr lang="fr-F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Unknown author, “La capacité humaine - étude comparative”, Audition Santé website, 18.07.2019, link: </a:t>
            </a:r>
            <a:r>
              <a:rPr lang="fr-FR" sz="1100" u="sng">
                <a:solidFill>
                  <a:srgbClr val="0000FF"/>
                </a:solidFill>
                <a:latin typeface="Calibri"/>
                <a:ea typeface="Calibri"/>
                <a:cs typeface="Calibri"/>
                <a:sym typeface="Calibri"/>
                <a:hlinkClick r:id="rId23">
                  <a:extLst>
                    <a:ext uri="{A12FA001-AC4F-418D-AE19-62706E023703}">
                      <ahyp:hlinkClr xmlns:ahyp="http://schemas.microsoft.com/office/drawing/2018/hyperlinkcolor" val="tx"/>
                    </a:ext>
                  </a:extLst>
                </a:hlinkClick>
              </a:rPr>
              <a:t>https://www.auditionsante.fr/blog/audition-et-perte-auditive/la-capacite-auditive-humaine-etude-comparative/</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Unknown author, “Des exercices pour améliorer votre ouïe”, consulted on 14.12.2021, link: </a:t>
            </a:r>
            <a:r>
              <a:rPr lang="fr-FR" sz="1100" u="sng">
                <a:solidFill>
                  <a:srgbClr val="0000FF"/>
                </a:solidFill>
                <a:latin typeface="Calibri"/>
                <a:ea typeface="Calibri"/>
                <a:cs typeface="Calibri"/>
                <a:sym typeface="Calibri"/>
                <a:hlinkClick r:id="rId24">
                  <a:extLst>
                    <a:ext uri="{A12FA001-AC4F-418D-AE19-62706E023703}">
                      <ahyp:hlinkClr xmlns:ahyp="http://schemas.microsoft.com/office/drawing/2018/hyperlinkcolor" val="tx"/>
                    </a:ext>
                  </a:extLst>
                </a:hlinkClick>
              </a:rPr>
              <a:t>https://www.audio2000.fr/des-exercices-pour-ameliorer-votre-ouie</a:t>
            </a:r>
            <a:r>
              <a:rPr lang="fr-FR"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France Inter redaction team, “Comment affiner notre odorat : conseils d’une parfumeuse, “nez” chez Cartier”, France Inter website (podcast), 09.07.2020, link: </a:t>
            </a:r>
            <a:r>
              <a:rPr lang="fr-FR" sz="1100" u="sng">
                <a:solidFill>
                  <a:srgbClr val="0000FF"/>
                </a:solidFill>
                <a:latin typeface="Calibri"/>
                <a:ea typeface="Calibri"/>
                <a:cs typeface="Calibri"/>
                <a:sym typeface="Calibri"/>
                <a:hlinkClick r:id="rId25">
                  <a:extLst>
                    <a:ext uri="{A12FA001-AC4F-418D-AE19-62706E023703}">
                      <ahyp:hlinkClr xmlns:ahyp="http://schemas.microsoft.com/office/drawing/2018/hyperlinkcolor" val="tx"/>
                    </a:ext>
                  </a:extLst>
                </a:hlinkClick>
              </a:rPr>
              <a:t>https://www.franceinter.fr/culture/comment-affiner-notre-odorat-conseils-d-une-specialiste-parfumeuse-chez-cartier</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Florence MASSIN, “10 conseils pour améliorer sa vue”, Medisite website, 22.02.2012, link: </a:t>
            </a:r>
            <a:r>
              <a:rPr lang="fr-FR" sz="1100" u="sng">
                <a:solidFill>
                  <a:srgbClr val="0000FF"/>
                </a:solidFill>
                <a:latin typeface="Calibri"/>
                <a:ea typeface="Calibri"/>
                <a:cs typeface="Calibri"/>
                <a:sym typeface="Calibri"/>
                <a:hlinkClick r:id="rId26">
                  <a:extLst>
                    <a:ext uri="{A12FA001-AC4F-418D-AE19-62706E023703}">
                      <ahyp:hlinkClr xmlns:ahyp="http://schemas.microsoft.com/office/drawing/2018/hyperlinkcolor" val="tx"/>
                    </a:ext>
                  </a:extLst>
                </a:hlinkClick>
              </a:rPr>
              <a:t>https://www.medisite.fr/les-troubles-de-la-vue-10-conseils-pour-ameliorer-sa-vue.168029.146449.html?page=6</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Henri JOYEUX, “Le goûter de 16h, un moment précieux pour stimuler ses papilles gustatives”, femininbio website, 01.09.2021, link: </a:t>
            </a:r>
            <a:r>
              <a:rPr lang="fr-FR" sz="1100" u="sng">
                <a:solidFill>
                  <a:srgbClr val="0000FF"/>
                </a:solidFill>
                <a:latin typeface="Calibri"/>
                <a:ea typeface="Calibri"/>
                <a:cs typeface="Calibri"/>
                <a:sym typeface="Calibri"/>
                <a:hlinkClick r:id="rId27">
                  <a:extLst>
                    <a:ext uri="{A12FA001-AC4F-418D-AE19-62706E023703}">
                      <ahyp:hlinkClr xmlns:ahyp="http://schemas.microsoft.com/office/drawing/2018/hyperlinkcolor" val="tx"/>
                    </a:ext>
                  </a:extLst>
                </a:hlinkClick>
              </a:rPr>
              <a:t>https://www.femininbio.com/sante/conseils-et-astuces/perte-du-gout-comment-stimuler-ses-papilles-61666</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Unknown author, “La vision humaine”, Parlons Sciences website, from Bianco C. “How vision works”, consulted 14.12.2021, link: </a:t>
            </a:r>
            <a:r>
              <a:rPr lang="fr-FR" sz="1100" u="sng">
                <a:solidFill>
                  <a:srgbClr val="0000FF"/>
                </a:solidFill>
                <a:latin typeface="Calibri"/>
                <a:ea typeface="Calibri"/>
                <a:cs typeface="Calibri"/>
                <a:sym typeface="Calibri"/>
                <a:hlinkClick r:id="rId28">
                  <a:extLst>
                    <a:ext uri="{A12FA001-AC4F-418D-AE19-62706E023703}">
                      <ahyp:hlinkClr xmlns:ahyp="http://schemas.microsoft.com/office/drawing/2018/hyperlinkcolor" val="tx"/>
                    </a:ext>
                  </a:extLst>
                </a:hlinkClick>
              </a:rPr>
              <a:t>https://parlonssciences.ca/ressources-pedagogiques/documents-dinformation/la-vision-humaine</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Behrens, M. et al. : Geschmack und Ernährung. Ernährungs-Umschau 7 (2013) 124-131</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Deutsche Gesellschaft für Ernährung (DGE ; Ed.) : Geschmackswahrnehmung. DGE info 10/2008</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Conseil Européen de l'Information sur l'Alimentation (EUFIC ; éd.): Le glutamate monosodique. Food Today 11/2002. http://www.eufic.org</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Nutrikid : Comment nos sens perçoivent-ils les aliments? http://www.nutrikid.ch </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Schmidt, R.F. et al. : Physiologie des Menschen mit Pathophysiologie. Springer Verlag, 2010</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Unknown author, “Les sens - le goût”, Alimentarium website, consulted on 14.12.2021, link: </a:t>
            </a:r>
            <a:r>
              <a:rPr lang="fr-FR" sz="1100" u="sng">
                <a:solidFill>
                  <a:srgbClr val="0000FF"/>
                </a:solidFill>
                <a:latin typeface="Calibri"/>
                <a:ea typeface="Calibri"/>
                <a:cs typeface="Calibri"/>
                <a:sym typeface="Calibri"/>
                <a:hlinkClick r:id="rId29">
                  <a:extLst>
                    <a:ext uri="{A12FA001-AC4F-418D-AE19-62706E023703}">
                      <ahyp:hlinkClr xmlns:ahyp="http://schemas.microsoft.com/office/drawing/2018/hyperlinkcolor" val="tx"/>
                    </a:ext>
                  </a:extLst>
                </a:hlinkClick>
              </a:rPr>
              <a:t>https://www.alimentarium.org/fr/savoir/les-sens-le-go%C3%BBt</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fr-FR" sz="1100">
                <a:solidFill>
                  <a:schemeClr val="dk1"/>
                </a:solidFill>
                <a:latin typeface="Calibri"/>
                <a:ea typeface="Calibri"/>
                <a:cs typeface="Calibri"/>
                <a:sym typeface="Calibri"/>
              </a:rPr>
              <a:t>Unknown author, “Pourquoi le toucher est-il si important pour nous les humains ?”, France Bleue website, podcast 25.03.2021, link: </a:t>
            </a:r>
            <a:r>
              <a:rPr lang="fr-FR" sz="1100" u="sng">
                <a:solidFill>
                  <a:srgbClr val="0000FF"/>
                </a:solidFill>
                <a:latin typeface="Calibri"/>
                <a:ea typeface="Calibri"/>
                <a:cs typeface="Calibri"/>
                <a:sym typeface="Calibri"/>
                <a:hlinkClick r:id="rId30">
                  <a:extLst>
                    <a:ext uri="{A12FA001-AC4F-418D-AE19-62706E023703}">
                      <ahyp:hlinkClr xmlns:ahyp="http://schemas.microsoft.com/office/drawing/2018/hyperlinkcolor" val="tx"/>
                    </a:ext>
                  </a:extLst>
                </a:hlinkClick>
              </a:rPr>
              <a:t>https://www.francebleu.fr/emissions/prend-soin-de-nous-en-poitou/poitou/pourquoi-le-toucher-est-il-si-important-pour-nous-les-humains</a:t>
            </a:r>
            <a:endParaRPr sz="1100">
              <a:solidFill>
                <a:schemeClr val="dk1"/>
              </a:solidFill>
              <a:latin typeface="Calibri"/>
              <a:ea typeface="Calibri"/>
              <a:cs typeface="Calibri"/>
              <a:sym typeface="Calibri"/>
            </a:endParaRPr>
          </a:p>
          <a:p>
            <a:pPr marL="0" lvl="0" indent="0" algn="l" rtl="0">
              <a:lnSpc>
                <a:spcPct val="115000"/>
              </a:lnSpc>
              <a:spcBef>
                <a:spcPts val="1000"/>
              </a:spcBef>
              <a:spcAft>
                <a:spcPts val="1000"/>
              </a:spcAft>
              <a:buNone/>
            </a:pPr>
            <a:r>
              <a:rPr lang="fr-FR" sz="1100">
                <a:solidFill>
                  <a:schemeClr val="dk1"/>
                </a:solidFill>
                <a:latin typeface="Calibri"/>
                <a:ea typeface="Calibri"/>
                <a:cs typeface="Calibri"/>
                <a:sym typeface="Calibri"/>
              </a:rPr>
              <a:t>Unknown author, “Les bienfaits du toucher et comment le stimuler”, Neuro Gym Tonik website, consulted 14.12.2021, link: </a:t>
            </a:r>
            <a:r>
              <a:rPr lang="fr-FR" sz="1100" u="sng">
                <a:solidFill>
                  <a:srgbClr val="0000FF"/>
                </a:solidFill>
                <a:latin typeface="Calibri"/>
                <a:ea typeface="Calibri"/>
                <a:cs typeface="Calibri"/>
                <a:sym typeface="Calibri"/>
                <a:hlinkClick r:id="rId31">
                  <a:extLst>
                    <a:ext uri="{A12FA001-AC4F-418D-AE19-62706E023703}">
                      <ahyp:hlinkClr xmlns:ahyp="http://schemas.microsoft.com/office/drawing/2018/hyperlinkcolor" val="tx"/>
                    </a:ext>
                  </a:extLst>
                </a:hlinkClick>
              </a:rPr>
              <a:t>https://neurogymtonik.com/les-bienfaits-du-toucher-et-comment-le-stimuler/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5"/>
          <p:cNvPicPr preferRelativeResize="0"/>
          <p:nvPr/>
        </p:nvPicPr>
        <p:blipFill rotWithShape="1">
          <a:blip r:embed="rId3">
            <a:alphaModFix/>
          </a:blip>
          <a:srcRect/>
          <a:stretch/>
        </p:blipFill>
        <p:spPr>
          <a:xfrm>
            <a:off x="9956332" y="6411907"/>
            <a:ext cx="2235668" cy="446093"/>
          </a:xfrm>
          <a:prstGeom prst="rect">
            <a:avLst/>
          </a:prstGeom>
          <a:noFill/>
          <a:ln>
            <a:noFill/>
          </a:ln>
        </p:spPr>
      </p:pic>
      <p:grpSp>
        <p:nvGrpSpPr>
          <p:cNvPr id="410" name="Google Shape;410;p5"/>
          <p:cNvGrpSpPr/>
          <p:nvPr/>
        </p:nvGrpSpPr>
        <p:grpSpPr>
          <a:xfrm>
            <a:off x="756206" y="2457229"/>
            <a:ext cx="4839449" cy="1609362"/>
            <a:chOff x="2700401" y="2189779"/>
            <a:chExt cx="4839449" cy="1609362"/>
          </a:xfrm>
        </p:grpSpPr>
        <p:sp>
          <p:nvSpPr>
            <p:cNvPr id="411" name="Google Shape;411;p5"/>
            <p:cNvSpPr txBox="1"/>
            <p:nvPr/>
          </p:nvSpPr>
          <p:spPr>
            <a:xfrm>
              <a:off x="3377078" y="3258408"/>
              <a:ext cx="4162772" cy="44809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Visita nuestra página web y prueba los minijuegos: </a:t>
              </a:r>
              <a:r>
                <a:rPr lang="fr-FR" sz="18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https://diskproject.eu/</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280"/>
                </a:spcBef>
                <a:spcAft>
                  <a:spcPts val="0"/>
                </a:spcAft>
                <a:buClr>
                  <a:schemeClr val="dk1"/>
                </a:buClr>
                <a:buSzPts val="1400"/>
                <a:buFont typeface="Merriweather Sans"/>
                <a:buNone/>
              </a:pPr>
              <a:endParaRPr sz="1400" b="0" i="0" u="none" strike="noStrike" cap="none">
                <a:solidFill>
                  <a:srgbClr val="000000"/>
                </a:solidFill>
                <a:latin typeface="Calibri"/>
                <a:ea typeface="Calibri"/>
                <a:cs typeface="Calibri"/>
                <a:sym typeface="Calibri"/>
              </a:endParaRPr>
            </a:p>
          </p:txBody>
        </p:sp>
        <p:sp>
          <p:nvSpPr>
            <p:cNvPr id="412" name="Google Shape;412;p5"/>
            <p:cNvSpPr/>
            <p:nvPr/>
          </p:nvSpPr>
          <p:spPr>
            <a:xfrm>
              <a:off x="2700401" y="3258408"/>
              <a:ext cx="540733" cy="540733"/>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413" name="Google Shape;413;p5"/>
            <p:cNvPicPr preferRelativeResize="0"/>
            <p:nvPr/>
          </p:nvPicPr>
          <p:blipFill rotWithShape="1">
            <a:blip r:embed="rId5">
              <a:alphaModFix/>
            </a:blip>
            <a:srcRect l="8912" t="77879" r="4724" b="-4080"/>
            <a:stretch/>
          </p:blipFill>
          <p:spPr>
            <a:xfrm>
              <a:off x="2751826" y="3313847"/>
              <a:ext cx="477838" cy="466929"/>
            </a:xfrm>
            <a:prstGeom prst="ellipse">
              <a:avLst/>
            </a:prstGeom>
            <a:noFill/>
            <a:ln>
              <a:noFill/>
            </a:ln>
          </p:spPr>
        </p:pic>
        <p:sp>
          <p:nvSpPr>
            <p:cNvPr id="414" name="Google Shape;414;p5"/>
            <p:cNvSpPr/>
            <p:nvPr/>
          </p:nvSpPr>
          <p:spPr>
            <a:xfrm>
              <a:off x="2772912" y="2189779"/>
              <a:ext cx="540733" cy="540733"/>
            </a:xfrm>
            <a:prstGeom prst="ellipse">
              <a:avLst/>
            </a:prstGeom>
            <a:solidFill>
              <a:srgbClr val="833C0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415" name="Google Shape;415;p5"/>
            <p:cNvPicPr preferRelativeResize="0"/>
            <p:nvPr/>
          </p:nvPicPr>
          <p:blipFill rotWithShape="1">
            <a:blip r:embed="rId6">
              <a:alphaModFix/>
            </a:blip>
            <a:srcRect/>
            <a:stretch/>
          </p:blipFill>
          <p:spPr>
            <a:xfrm>
              <a:off x="2882942" y="2265294"/>
              <a:ext cx="320675" cy="320675"/>
            </a:xfrm>
            <a:prstGeom prst="rect">
              <a:avLst/>
            </a:prstGeom>
            <a:noFill/>
            <a:ln>
              <a:noFill/>
            </a:ln>
          </p:spPr>
        </p:pic>
      </p:grpSp>
      <p:sp>
        <p:nvSpPr>
          <p:cNvPr id="416" name="Google Shape;416;p5"/>
          <p:cNvSpPr txBox="1"/>
          <p:nvPr/>
        </p:nvSpPr>
        <p:spPr>
          <a:xfrm>
            <a:off x="2329046" y="254303"/>
            <a:ext cx="7975492" cy="12618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fr-FR" sz="2800" b="1">
                <a:solidFill>
                  <a:srgbClr val="00B84F"/>
                </a:solidFill>
                <a:latin typeface="Calibri"/>
                <a:ea typeface="Calibri"/>
                <a:cs typeface="Calibri"/>
                <a:sym typeface="Calibri"/>
              </a:rPr>
              <a:t>Has llegado al final de este curso</a:t>
            </a:r>
            <a:r>
              <a:rPr lang="fr-FR" sz="2800" b="1" i="0" u="none" strike="noStrike" cap="none">
                <a:solidFill>
                  <a:srgbClr val="00B84F"/>
                </a:solidFill>
                <a:latin typeface="Calibri"/>
                <a:ea typeface="Calibri"/>
                <a:cs typeface="Calibri"/>
                <a:sym typeface="Calibri"/>
              </a:rPr>
              <a:t>, ¡enhorabuena!</a:t>
            </a:r>
            <a:br>
              <a:rPr lang="fr-FR" sz="2800" b="1" i="0" u="none" strike="noStrike" cap="none">
                <a:solidFill>
                  <a:srgbClr val="00B84F"/>
                </a:solidFill>
                <a:latin typeface="Calibri"/>
                <a:ea typeface="Calibri"/>
                <a:cs typeface="Calibri"/>
                <a:sym typeface="Calibri"/>
              </a:rPr>
            </a:br>
            <a:endParaRPr sz="2800" b="1" i="0" u="none" strike="noStrike" cap="none">
              <a:solidFill>
                <a:srgbClr val="00B8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Calibri"/>
                <a:ea typeface="Calibri"/>
                <a:cs typeface="Calibri"/>
                <a:sym typeface="Calibri"/>
              </a:rPr>
              <a:t>¡Sigamos en contacto!</a:t>
            </a:r>
            <a:endParaRPr sz="3200" b="1" i="0" u="none" strike="noStrike" cap="none">
              <a:solidFill>
                <a:srgbClr val="00B84F"/>
              </a:solidFill>
              <a:latin typeface="Calibri"/>
              <a:ea typeface="Calibri"/>
              <a:cs typeface="Calibri"/>
              <a:sym typeface="Calibri"/>
            </a:endParaRPr>
          </a:p>
        </p:txBody>
      </p:sp>
      <p:sp>
        <p:nvSpPr>
          <p:cNvPr id="417" name="Google Shape;417;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sp>
        <p:nvSpPr>
          <p:cNvPr id="418" name="Google Shape;418;p5"/>
          <p:cNvSpPr txBox="1"/>
          <p:nvPr/>
        </p:nvSpPr>
        <p:spPr>
          <a:xfrm>
            <a:off x="1432883" y="2552021"/>
            <a:ext cx="5218404"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Escríbenos un email: </a:t>
            </a:r>
            <a:r>
              <a:rPr lang="fr-FR" sz="18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disk-project@googlegroups.com</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419" name="Google Shape;419;p5"/>
          <p:cNvPicPr preferRelativeResize="0"/>
          <p:nvPr/>
        </p:nvPicPr>
        <p:blipFill rotWithShape="1">
          <a:blip r:embed="rId8">
            <a:alphaModFix/>
          </a:blip>
          <a:srcRect/>
          <a:stretch/>
        </p:blipFill>
        <p:spPr>
          <a:xfrm>
            <a:off x="6429737" y="2277299"/>
            <a:ext cx="5312779" cy="3541854"/>
          </a:xfrm>
          <a:prstGeom prst="teardrop">
            <a:avLst>
              <a:gd name="adj" fmla="val 89345"/>
            </a:avLst>
          </a:prstGeom>
          <a:noFill/>
          <a:ln>
            <a:noFill/>
          </a:ln>
        </p:spPr>
      </p:pic>
      <p:pic>
        <p:nvPicPr>
          <p:cNvPr id="420" name="Google Shape;420;p5"/>
          <p:cNvPicPr preferRelativeResize="0"/>
          <p:nvPr/>
        </p:nvPicPr>
        <p:blipFill>
          <a:blip r:embed="rId9">
            <a:alphaModFix/>
          </a:blip>
          <a:stretch>
            <a:fillRect/>
          </a:stretch>
        </p:blipFill>
        <p:spPr>
          <a:xfrm>
            <a:off x="0" y="0"/>
            <a:ext cx="853450" cy="853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l="26346" t="4797" b="8"/>
          <a:stretch/>
        </p:blipFill>
        <p:spPr>
          <a:xfrm>
            <a:off x="8999220" y="5978128"/>
            <a:ext cx="3017520" cy="853440"/>
          </a:xfrm>
          <a:prstGeom prst="rect">
            <a:avLst/>
          </a:prstGeom>
          <a:noFill/>
          <a:ln>
            <a:noFill/>
          </a:ln>
        </p:spPr>
      </p:pic>
      <p:sp>
        <p:nvSpPr>
          <p:cNvPr id="126" name="Google Shape;126;g104e1d1c3c9_0_6"/>
          <p:cNvSpPr txBox="1"/>
          <p:nvPr/>
        </p:nvSpPr>
        <p:spPr>
          <a:xfrm>
            <a:off x="1220407" y="284046"/>
            <a:ext cx="9497700" cy="723235"/>
          </a:xfrm>
          <a:prstGeom prst="rect">
            <a:avLst/>
          </a:prstGeom>
          <a:noFill/>
          <a:ln>
            <a:noFill/>
          </a:ln>
        </p:spPr>
        <p:txBody>
          <a:bodyPr spcFirstLastPara="1" wrap="square" lIns="91425" tIns="45700" rIns="91425" bIns="45700" anchor="t" anchorCtr="0">
            <a:spAutoFit/>
          </a:bodyPr>
          <a:lstStyle/>
          <a:p>
            <a:pPr marL="457200" lvl="0" indent="-425450" algn="l" rtl="0">
              <a:spcBef>
                <a:spcPts val="1200"/>
              </a:spcBef>
              <a:spcAft>
                <a:spcPts val="0"/>
              </a:spcAft>
              <a:buClr>
                <a:srgbClr val="00B050"/>
              </a:buClr>
              <a:buSzPts val="3100"/>
              <a:buFont typeface="Calibri"/>
              <a:buAutoNum type="arabicPeriod"/>
            </a:pPr>
            <a:r>
              <a:rPr lang="fr-FR" sz="3100" b="1">
                <a:solidFill>
                  <a:srgbClr val="00B050"/>
                </a:solidFill>
                <a:latin typeface="Calibri"/>
                <a:ea typeface="Calibri"/>
                <a:cs typeface="Calibri"/>
                <a:sym typeface="Calibri"/>
              </a:rPr>
              <a:t>INTRODUCCIÓN: ¿Qué son los estímulos cognitivos?</a:t>
            </a:r>
            <a:endParaRPr sz="4700" b="1" i="0" u="none" strike="noStrike" cap="none">
              <a:solidFill>
                <a:schemeClr val="dk1"/>
              </a:solidFill>
              <a:latin typeface="Calibri"/>
              <a:ea typeface="Calibri"/>
              <a:cs typeface="Calibri"/>
              <a:sym typeface="Calibri"/>
            </a:endParaRPr>
          </a:p>
        </p:txBody>
      </p:sp>
      <p:sp>
        <p:nvSpPr>
          <p:cNvPr id="127" name="Google Shape;127;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Project number 2020-1-FR01-KA204-079823</a:t>
            </a:r>
            <a:endParaRPr sz="1200" b="0" i="0" u="none" strike="noStrike" cap="none">
              <a:solidFill>
                <a:schemeClr val="dk1"/>
              </a:solidFill>
              <a:latin typeface="Calibri"/>
              <a:ea typeface="Calibri"/>
              <a:cs typeface="Calibri"/>
              <a:sym typeface="Calibri"/>
            </a:endParaRPr>
          </a:p>
        </p:txBody>
      </p:sp>
      <p:pic>
        <p:nvPicPr>
          <p:cNvPr id="128" name="Google Shape;128;g104e1d1c3c9_0_6"/>
          <p:cNvPicPr preferRelativeResize="0"/>
          <p:nvPr/>
        </p:nvPicPr>
        <p:blipFill>
          <a:blip r:embed="rId4">
            <a:alphaModFix/>
          </a:blip>
          <a:stretch>
            <a:fillRect/>
          </a:stretch>
        </p:blipFill>
        <p:spPr>
          <a:xfrm>
            <a:off x="0" y="0"/>
            <a:ext cx="853450" cy="853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07ccff1036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just" rtl="0">
              <a:lnSpc>
                <a:spcPct val="115000"/>
              </a:lnSpc>
              <a:spcBef>
                <a:spcPts val="0"/>
              </a:spcBef>
              <a:spcAft>
                <a:spcPts val="1000"/>
              </a:spcAft>
              <a:buNone/>
            </a:pPr>
            <a:r>
              <a:rPr lang="fr-FR" sz="1800" b="1">
                <a:solidFill>
                  <a:srgbClr val="00B050"/>
                </a:solidFill>
                <a:latin typeface="Calibri"/>
                <a:ea typeface="Calibri"/>
                <a:cs typeface="Calibri"/>
                <a:sym typeface="Calibri"/>
              </a:rPr>
              <a:t>La fase sensorial de la recepción de estímulos</a:t>
            </a:r>
            <a:endParaRPr sz="1800"/>
          </a:p>
        </p:txBody>
      </p:sp>
      <p:sp>
        <p:nvSpPr>
          <p:cNvPr id="135" name="Google Shape;135;g107ccff1036_0_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just" rtl="0">
              <a:lnSpc>
                <a:spcPct val="115000"/>
              </a:lnSpc>
              <a:spcBef>
                <a:spcPts val="0"/>
              </a:spcBef>
              <a:spcAft>
                <a:spcPts val="1000"/>
              </a:spcAft>
              <a:buClr>
                <a:schemeClr val="dk1"/>
              </a:buClr>
              <a:buSzPts val="1100"/>
              <a:buFont typeface="Arial"/>
              <a:buNone/>
            </a:pPr>
            <a:r>
              <a:rPr lang="es-ES" sz="1800">
                <a:solidFill>
                  <a:srgbClr val="000000"/>
                </a:solidFill>
                <a:effectLst/>
                <a:latin typeface="Calibri" panose="020F0502020204030204" pitchFamily="34" charset="0"/>
                <a:ea typeface="Calibri" panose="020F0502020204030204" pitchFamily="34" charset="0"/>
              </a:rPr>
              <a:t>Veamos un ejemplo: Miro al cielo en la noche. Muchas estrellas centellean contra un fondo negro. El fondo de mi ojo está alineado con las células receptoras que recogen los rayos de luz emitidos por las estrellas. Cada uno de esos receptores está conectado por los nervios ópticos a las neuronas especializadas en la vista. Algunas están especializadas en analizar el brillo, otras en el color, y otras en el movimiento. Si un punto de luz empieza a moverse en el cielo, un avión por ejemplo, será inmediatamente detectado por los sensores de movimiento de mis ojos. Esta primera fase de percepción es por lo tanto una fase sensorial, que pasa por receptores especializados y nos permite identificar las características del entorno exterior</a:t>
            </a:r>
            <a:r>
              <a:rPr lang="fr-FR" sz="1100"/>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7ccff1036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just" rtl="0">
              <a:lnSpc>
                <a:spcPct val="115000"/>
              </a:lnSpc>
              <a:spcBef>
                <a:spcPts val="0"/>
              </a:spcBef>
              <a:spcAft>
                <a:spcPts val="1000"/>
              </a:spcAft>
              <a:buNone/>
            </a:pPr>
            <a:r>
              <a:rPr lang="en-US" sz="1800" b="1">
                <a:solidFill>
                  <a:srgbClr val="00B050"/>
                </a:solidFill>
                <a:latin typeface="Calibri"/>
                <a:ea typeface="Calibri"/>
                <a:cs typeface="Calibri"/>
                <a:sym typeface="Calibri"/>
              </a:rPr>
              <a:t>La fase perceptiva de la recepción de estímulos</a:t>
            </a:r>
            <a:endParaRPr lang="en-US" sz="5400"/>
          </a:p>
        </p:txBody>
      </p:sp>
      <p:sp>
        <p:nvSpPr>
          <p:cNvPr id="142" name="Google Shape;142;g107ccff1036_0_1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just" rtl="0">
              <a:lnSpc>
                <a:spcPct val="115000"/>
              </a:lnSpc>
              <a:spcBef>
                <a:spcPts val="0"/>
              </a:spcBef>
              <a:spcAft>
                <a:spcPts val="1000"/>
              </a:spcAft>
              <a:buClr>
                <a:schemeClr val="dk1"/>
              </a:buClr>
              <a:buSzPts val="1100"/>
              <a:buFont typeface="Arial"/>
              <a:buNone/>
            </a:pPr>
            <a:r>
              <a:rPr lang="es-ES" sz="1800">
                <a:solidFill>
                  <a:srgbClr val="000000"/>
                </a:solidFill>
                <a:effectLst/>
                <a:latin typeface="Calibri" panose="020F0502020204030204" pitchFamily="34" charset="0"/>
                <a:ea typeface="Calibri" panose="020F0502020204030204" pitchFamily="34" charset="0"/>
              </a:rPr>
              <a:t>Esta es la segunda fase. Aunque las estrellas están dispersas por el cielo, sin orden aparente, el cerebro tiende a agrupar espontáneamente las estrellas que están cerca: las constelaciones. Este procesamiento perceptivo consiste en ir más allá de los datos sensoriales para darles forma, para dar a las cosas una cierta coherencia.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07ccff1036_0_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just" rtl="0">
              <a:lnSpc>
                <a:spcPct val="115000"/>
              </a:lnSpc>
              <a:spcBef>
                <a:spcPts val="0"/>
              </a:spcBef>
              <a:spcAft>
                <a:spcPts val="1000"/>
              </a:spcAft>
              <a:buNone/>
            </a:pPr>
            <a:r>
              <a:rPr lang="fr-FR" sz="1800" b="1">
                <a:solidFill>
                  <a:srgbClr val="00B050"/>
                </a:solidFill>
                <a:latin typeface="Calibri"/>
                <a:ea typeface="Calibri"/>
                <a:cs typeface="Calibri"/>
                <a:sym typeface="Calibri"/>
              </a:rPr>
              <a:t>La fase cognitiva de la recepción de estímulos</a:t>
            </a:r>
            <a:endParaRPr sz="5400"/>
          </a:p>
        </p:txBody>
      </p:sp>
      <p:sp>
        <p:nvSpPr>
          <p:cNvPr id="149" name="Google Shape;149;g107ccff1036_0_18"/>
          <p:cNvSpPr txBox="1">
            <a:spLocks noGrp="1"/>
          </p:cNvSpPr>
          <p:nvPr>
            <p:ph type="body" idx="1"/>
          </p:nvPr>
        </p:nvSpPr>
        <p:spPr>
          <a:xfrm>
            <a:off x="838200" y="1432666"/>
            <a:ext cx="10515600" cy="4351200"/>
          </a:xfrm>
          <a:prstGeom prst="rect">
            <a:avLst/>
          </a:prstGeom>
        </p:spPr>
        <p:txBody>
          <a:bodyPr spcFirstLastPara="1" wrap="square" lIns="91425" tIns="45700" rIns="91425" bIns="45700" anchor="t" anchorCtr="0">
            <a:normAutofit/>
          </a:bodyPr>
          <a:lstStyle/>
          <a:p>
            <a:pPr marL="0" lvl="0" indent="0" algn="just" rtl="0">
              <a:lnSpc>
                <a:spcPct val="115000"/>
              </a:lnSpc>
              <a:spcBef>
                <a:spcPts val="0"/>
              </a:spcBef>
              <a:spcAft>
                <a:spcPts val="1000"/>
              </a:spcAft>
              <a:buClr>
                <a:schemeClr val="dk1"/>
              </a:buClr>
              <a:buSzPts val="1100"/>
              <a:buFont typeface="Arial"/>
              <a:buNone/>
            </a:pPr>
            <a:r>
              <a:rPr lang="es-ES" sz="1800">
                <a:solidFill>
                  <a:srgbClr val="000000"/>
                </a:solidFill>
                <a:effectLst/>
                <a:latin typeface="Calibri" panose="020F0502020204030204" pitchFamily="34" charset="0"/>
                <a:ea typeface="Calibri" panose="020F0502020204030204" pitchFamily="34" charset="0"/>
              </a:rPr>
              <a:t>La tercera fase es la interpretación de los datos. La constelación de la Osa Mayor se nos aparece en forma de una gran cacerola o un carro. Es según las representaciones de una época, sus modelos culturales, que daremos una interpretación a estas formas perceptivas. Esta fase cognitiva consiste en atribuir un significado a la información de acuerdo a nuestro conocimiento. Un marciano, o alguien de otra civilización (que nunca haya visto una cacerola), podría no haber agrupado las mismas estrellas, ni haber dado el mismo nombre a su conjunto de estrellas</a:t>
            </a:r>
            <a:r>
              <a:rPr lang="fr-FR" sz="1100"/>
              <a:t>.</a:t>
            </a:r>
            <a:endParaRPr/>
          </a:p>
        </p:txBody>
      </p:sp>
      <p:pic>
        <p:nvPicPr>
          <p:cNvPr id="150" name="Google Shape;150;g107ccff1036_0_18"/>
          <p:cNvPicPr preferRelativeResize="0"/>
          <p:nvPr/>
        </p:nvPicPr>
        <p:blipFill>
          <a:blip r:embed="rId3">
            <a:alphaModFix/>
          </a:blip>
          <a:stretch>
            <a:fillRect/>
          </a:stretch>
        </p:blipFill>
        <p:spPr>
          <a:xfrm>
            <a:off x="470250" y="3444250"/>
            <a:ext cx="10883549" cy="23396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07ccff1036_0_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lnSpc>
                <a:spcPct val="100000"/>
              </a:lnSpc>
              <a:spcBef>
                <a:spcPts val="1200"/>
              </a:spcBef>
              <a:spcAft>
                <a:spcPts val="1200"/>
              </a:spcAft>
              <a:buNone/>
            </a:pPr>
            <a:r>
              <a:rPr lang="fr-FR" sz="3000" b="1">
                <a:solidFill>
                  <a:srgbClr val="00B050"/>
                </a:solidFill>
              </a:rPr>
              <a:t>2. ESTÍMULOS PERCIBIDOS POR EL OÍDO</a:t>
            </a:r>
            <a:endParaRPr sz="5800"/>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7775</Words>
  <Application>Microsoft Office PowerPoint</Application>
  <PresentationFormat>Panorámica</PresentationFormat>
  <Paragraphs>331</Paragraphs>
  <Slides>44</Slides>
  <Notes>44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44</vt:i4>
      </vt:variant>
    </vt:vector>
  </HeadingPairs>
  <TitlesOfParts>
    <vt:vector size="49" baseType="lpstr">
      <vt:lpstr>Arial</vt:lpstr>
      <vt:lpstr>Calibri</vt:lpstr>
      <vt:lpstr>Merriweather Sans</vt:lpstr>
      <vt:lpstr>Noto Sans Symbols</vt:lpstr>
      <vt:lpstr>Thème Office</vt:lpstr>
      <vt:lpstr>Presentación de PowerPoint</vt:lpstr>
      <vt:lpstr>Presentación de PowerPoint</vt:lpstr>
      <vt:lpstr>Presentación de PowerPoint</vt:lpstr>
      <vt:lpstr>Presentación de PowerPoint</vt:lpstr>
      <vt:lpstr>Presentación de PowerPoint</vt:lpstr>
      <vt:lpstr>La fase sensorial de la recepción de estímulos</vt:lpstr>
      <vt:lpstr>La fase perceptiva de la recepción de estímulos</vt:lpstr>
      <vt:lpstr>La fase cognitiva de la recepción de estímulos</vt:lpstr>
      <vt:lpstr>2. ESTÍMULOS PERCIBIDOS POR EL OÍDO</vt:lpstr>
      <vt:lpstr>¿Qué es?</vt:lpstr>
      <vt:lpstr>Ejemplo</vt:lpstr>
      <vt:lpstr>¿Cómo entrenar tu percepción mediante estímulos auditivos?</vt:lpstr>
      <vt:lpstr>¿Sabías que? Por qué eres diferente cuando tienes autismo</vt:lpstr>
      <vt:lpstr>3. ESTÍMULOS PERCIBIDOS POR EL OLFATO</vt:lpstr>
      <vt:lpstr>¿Qué es?</vt:lpstr>
      <vt:lpstr>Ejemplo: ¡Cada especie tiene su propio sentido del olfato!</vt:lpstr>
      <vt:lpstr>¿Cómo entrenar tu percepción mediante estímulos olfativos?</vt:lpstr>
      <vt:lpstr>¿Sabías que? Enología: ¿vista u olfato?</vt:lpstr>
      <vt:lpstr>4. ESTÍMULO PERCIBIDOS POR LA VISTA</vt:lpstr>
      <vt:lpstr>Presentación de PowerPoint</vt:lpstr>
      <vt:lpstr>Presentación de PowerPoint</vt:lpstr>
      <vt:lpstr>Presentación de PowerPoint</vt:lpstr>
      <vt:lpstr>Presentación de PowerPoint</vt:lpstr>
      <vt:lpstr>5. ESTÍMULOS PERCIBIDOS POR EL GUSTO</vt:lpstr>
      <vt:lpstr>Presentación de PowerPoint</vt:lpstr>
      <vt:lpstr>Presentación de PowerPoint</vt:lpstr>
      <vt:lpstr>Presentación de PowerPoint</vt:lpstr>
      <vt:lpstr>Presentación de PowerPoint</vt:lpstr>
      <vt:lpstr>6. ESTÍMULOS PERCIBIDOS POR EL TACTO</vt:lpstr>
      <vt:lpstr>Presentación de PowerPoint</vt:lpstr>
      <vt:lpstr>Presentación de PowerPoint</vt:lpstr>
      <vt:lpstr>Presentación de PowerPoint</vt:lpstr>
      <vt:lpstr>Presentación de PowerPoint</vt:lpstr>
      <vt:lpstr>7. ESTÍMULOS SUBLIMINALES</vt:lpstr>
      <vt:lpstr>8. PERCEPCIÓN DEL DOLOR, UN ESTÍMULO INTERNO</vt:lpstr>
      <vt:lpstr>8. PERCEPCIÓN DEL DOLOR, UN ESTÍMULO INTERNO</vt:lpstr>
      <vt:lpstr>9. ILUSIONES Y ALUCINACIONES</vt:lpstr>
      <vt:lpstr>Presentación de PowerPoint</vt:lpstr>
      <vt:lpstr>10. CONCLUSIÓN: El tiempo también es un estímulo</vt:lpstr>
      <vt:lpstr>Presentación de PowerPoint</vt:lpstr>
      <vt:lpstr>Recapitulación y resumen de los puntos clave: ¡Rellena el espacio en blanco!</vt:lpstr>
      <vt:lpstr>Video</vt:lpstr>
      <vt:lpstr>Recursos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Noémie Govindin</dc:creator>
  <cp:lastModifiedBy>Miriam Internet Web Solutions</cp:lastModifiedBy>
  <cp:revision>16</cp:revision>
  <dcterms:created xsi:type="dcterms:W3CDTF">2021-04-29T13:43:45Z</dcterms:created>
  <dcterms:modified xsi:type="dcterms:W3CDTF">2022-01-14T08:22:52Z</dcterms:modified>
</cp:coreProperties>
</file>