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6" r:id="rId7"/>
    <p:sldId id="260" r:id="rId8"/>
    <p:sldId id="267" r:id="rId9"/>
    <p:sldId id="261" r:id="rId10"/>
    <p:sldId id="268" r:id="rId11"/>
    <p:sldId id="262" r:id="rId12"/>
    <p:sldId id="263" r:id="rId13"/>
    <p:sldId id="264" r:id="rId14"/>
    <p:sldId id="265" r:id="rId15"/>
    <p:sldId id="269"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391"/>
    <a:srgbClr val="00B84F"/>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19/04/2022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96085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53024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27215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0202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158629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65516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651400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1401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61466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5638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9420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19/04/2022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19/04/2022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08260726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rEafQNV9KQ" TargetMode="External"/><Relationship Id="rId6" Type="http://schemas.openxmlformats.org/officeDocument/2006/relationships/hyperlink" Target="https://www.youtube.com/watch?v=NrEafQNV9KQ"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iskproject.eu/"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tHwD5Ut0cmE" TargetMode="External"/><Relationship Id="rId6" Type="http://schemas.openxmlformats.org/officeDocument/2006/relationships/hyperlink" Target="https://www.youtube.com/watch?v=tHwD5Ut0cmE" TargetMode="Externa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nNx9R1At9s" TargetMode="External"/><Relationship Id="rId6" Type="http://schemas.openxmlformats.org/officeDocument/2006/relationships/hyperlink" Target="https://www.youtube.com/watch?v=cnNx9R1At9s" TargetMode="Externa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mfDpXj67z2I" TargetMode="External"/><Relationship Id="rId6" Type="http://schemas.openxmlformats.org/officeDocument/2006/relationships/hyperlink" Target="https://www.youtube.com/watch?v=mfDpXj67z2I" TargetMode="Externa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50224" y="3662630"/>
            <a:ext cx="6137912" cy="1323439"/>
          </a:xfrm>
          <a:prstGeom prst="rect">
            <a:avLst/>
          </a:prstGeom>
          <a:noFill/>
        </p:spPr>
        <p:txBody>
          <a:bodyPr wrap="square" rtlCol="0">
            <a:spAutoFit/>
          </a:bodyPr>
          <a:lstStyle/>
          <a:p>
            <a:pPr algn="ctr"/>
            <a:r>
              <a:rPr lang="fr-FR" sz="3200" b="1" dirty="0">
                <a:solidFill>
                  <a:srgbClr val="00B84F"/>
                </a:solidFill>
              </a:rPr>
              <a:t>Digital </a:t>
            </a:r>
            <a:r>
              <a:rPr lang="en-GB" sz="3200" b="1" dirty="0">
                <a:solidFill>
                  <a:srgbClr val="00B84F"/>
                </a:solidFill>
              </a:rPr>
              <a:t>Skills</a:t>
            </a:r>
            <a:r>
              <a:rPr lang="fr-FR" sz="3200" b="1" dirty="0">
                <a:solidFill>
                  <a:srgbClr val="00B84F"/>
                </a:solidFill>
              </a:rPr>
              <a:t> for an </a:t>
            </a:r>
            <a:r>
              <a:rPr lang="en-GB" sz="3200" b="1" dirty="0">
                <a:solidFill>
                  <a:srgbClr val="00B84F"/>
                </a:solidFill>
              </a:rPr>
              <a:t>Ageing</a:t>
            </a:r>
            <a:r>
              <a:rPr lang="fr-FR" sz="3200" b="1" dirty="0">
                <a:solidFill>
                  <a:srgbClr val="00B84F"/>
                </a:solidFill>
              </a:rPr>
              <a:t> Europe</a:t>
            </a:r>
            <a:br>
              <a:rPr lang="fr-FR" sz="2800" b="1" dirty="0">
                <a:solidFill>
                  <a:srgbClr val="00B84F"/>
                </a:solidFill>
              </a:rPr>
            </a:br>
            <a:endParaRPr lang="fr-FR" sz="2800" b="1" dirty="0">
              <a:solidFill>
                <a:srgbClr val="00B84F"/>
              </a:solidFill>
            </a:endParaRPr>
          </a:p>
          <a:p>
            <a:pPr algn="ctr"/>
            <a:r>
              <a:rPr lang="el-GR" sz="2000" dirty="0"/>
              <a:t>Εκπαιδευτική ενότητα: Οι διαφορετικοί τύποι μνήμης</a:t>
            </a:r>
            <a:endParaRPr lang="fr-FR" sz="2000" dirty="0"/>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fr-FR" dirty="0"/>
              <a:t>Project number 2020-1-FR01-KA204-079823</a:t>
            </a:r>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24721" y="136340"/>
            <a:ext cx="5774499" cy="584775"/>
          </a:xfrm>
          <a:prstGeom prst="rect">
            <a:avLst/>
          </a:prstGeom>
          <a:noFill/>
        </p:spPr>
        <p:txBody>
          <a:bodyPr wrap="square" rtlCol="0">
            <a:spAutoFit/>
          </a:bodyPr>
          <a:lstStyle/>
          <a:p>
            <a:pPr algn="ctr"/>
            <a:r>
              <a:rPr lang="fr-FR" sz="3200" b="1" dirty="0"/>
              <a:t>3.1 </a:t>
            </a:r>
            <a:r>
              <a:rPr lang="el-GR" sz="3200" b="1" dirty="0"/>
              <a:t>Ρητή Μνήμη</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747944" y="2114297"/>
            <a:ext cx="5139256" cy="3139321"/>
          </a:xfrm>
          <a:prstGeom prst="rect">
            <a:avLst/>
          </a:prstGeom>
          <a:noFill/>
        </p:spPr>
        <p:txBody>
          <a:bodyPr wrap="square" rtlCol="0">
            <a:spAutoFit/>
          </a:bodyPr>
          <a:lstStyle/>
          <a:p>
            <a:pPr algn="ctr"/>
            <a:r>
              <a:rPr lang="en-GB" b="1" dirty="0"/>
              <a:t>3.1.2 </a:t>
            </a:r>
            <a:r>
              <a:rPr lang="el-GR" b="1" dirty="0"/>
              <a:t>Σημασιολογική μνήμη</a:t>
            </a:r>
          </a:p>
          <a:p>
            <a:pPr algn="ctr"/>
            <a:endParaRPr lang="en-GB" dirty="0"/>
          </a:p>
          <a:p>
            <a:pPr algn="just"/>
            <a:r>
              <a:rPr lang="el-GR" dirty="0"/>
              <a:t>Οι σημασιολογικές μνήμες είναι γενικές γνώσεις για τον κόσμο. Ένα άτομο μπορεί να θυμάται ένα γεγονός ή περίσταση που δεν το βίωσε επειδή το έμαθε ή το μελέτησε. Για παράδειγμα, πιθανότατα γνωρίζετε πώς μοιάζει η ανθρώπινη καρδιά επειδή το έχετε μάθει στο σχολείο, γνωρίζετε τους γραμματικούς κανόνες της μητρικής σας γλώσσας ή μπορείτε να απαριθμήσετε τις πρωτεύουσες πόλεις της Ευρώπης.</a:t>
            </a:r>
            <a:endParaRPr lang="en-GB" dirty="0"/>
          </a:p>
        </p:txBody>
      </p:sp>
      <p:sp>
        <p:nvSpPr>
          <p:cNvPr id="12" name="ZoneTexte 11"/>
          <p:cNvSpPr txBox="1"/>
          <p:nvPr/>
        </p:nvSpPr>
        <p:spPr>
          <a:xfrm>
            <a:off x="1596804" y="760204"/>
            <a:ext cx="10012100" cy="1200329"/>
          </a:xfrm>
          <a:prstGeom prst="rect">
            <a:avLst/>
          </a:prstGeom>
          <a:noFill/>
        </p:spPr>
        <p:txBody>
          <a:bodyPr wrap="square" rtlCol="0">
            <a:spAutoFit/>
          </a:bodyPr>
          <a:lstStyle/>
          <a:p>
            <a:pPr algn="just"/>
            <a:r>
              <a:rPr lang="el-GR" dirty="0"/>
              <a:t>Η ρητή μνήμη είναι ένας τύπος μακροπρόθεσμης μνήμης που απαιτεί συνειδητή σκέψη. Είναι αυτό που οι περισσότεροι άνθρωποι έχουν στο μυαλό τους όταν σκέφτονται μια ανάμνηση. Μπορεί να είναι συνειδητές αναμνήσεις γεγονότων, αυτοβιογραφικά γεγονότα ή πράγματα που μαθαίνει ένα άτομο. Υπάρχουν δύο είδη ρητής μνήμης: η επεισοδιακή και η σημασιολογική.</a:t>
            </a:r>
            <a:endParaRPr lang="fr-FR"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413359" y="2114297"/>
            <a:ext cx="5044922" cy="3816429"/>
          </a:xfrm>
          <a:prstGeom prst="rect">
            <a:avLst/>
          </a:prstGeom>
          <a:noFill/>
        </p:spPr>
        <p:txBody>
          <a:bodyPr wrap="square" rtlCol="0">
            <a:spAutoFit/>
          </a:bodyPr>
          <a:lstStyle/>
          <a:p>
            <a:pPr algn="ctr"/>
            <a:r>
              <a:rPr lang="fr-FR" b="1" dirty="0"/>
              <a:t>3.1.1 </a:t>
            </a:r>
            <a:r>
              <a:rPr lang="el-GR" b="1" dirty="0"/>
              <a:t>Επεισοδιακή μνήμη</a:t>
            </a:r>
          </a:p>
          <a:p>
            <a:pPr algn="just"/>
            <a:r>
              <a:rPr lang="el-GR" sz="1600" dirty="0"/>
              <a:t>Η επεισοδιακή μνήμη περιλαμβάνει τις συγκεκριμένες εμπειρίες που έχουμε ζήσει. Πρόκειται για αναμνήσεις γεγονότων ή αυτοβιογραφικά γεγονότα, που σχετίζονται με την προσωπική μας ζωή. Μελέτες έχουν δείξει ότι είναι δυνατή η ανασύσταση των επεισοδιακών αναμνήσεων, η προσαρμογή και η αλλαγή τους ανάλογα με το πλαίσιο που τις ανακαλούμε. Επομένως, οι επεισοδιακές αναμνήσεις δεν είναι πάντα ακριβείς. Η ικανότητά μας να διατηρούμε επεισοδιακές αναμνήσεις εξαρτάται από το πόσο συναισθηματικά ισχυρή είναι η εμπειρία.</a:t>
            </a:r>
          </a:p>
          <a:p>
            <a:pPr algn="just"/>
            <a:endParaRPr lang="el-GR" sz="1600" dirty="0"/>
          </a:p>
          <a:p>
            <a:pPr algn="just"/>
            <a:r>
              <a:rPr lang="el-GR" sz="1600" dirty="0"/>
              <a:t>Παραδείγματα επεισοδιακής μνήμης: την ημέρα που παντρευτήκατε, τι φάγατε χθες το βράδυ, όταν επισκεφθήκατε μια συγκεκριμένη πόλη για πρώτη φορά.</a:t>
            </a:r>
            <a:endParaRPr lang="fr-FR" sz="1600" dirty="0"/>
          </a:p>
        </p:txBody>
      </p:sp>
    </p:spTree>
    <p:extLst>
      <p:ext uri="{BB962C8B-B14F-4D97-AF65-F5344CB8AC3E}">
        <p14:creationId xmlns:p14="http://schemas.microsoft.com/office/powerpoint/2010/main" val="148956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61042"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3.2 </a:t>
            </a:r>
            <a:r>
              <a:rPr lang="el-GR" sz="3200" b="1" dirty="0"/>
              <a:t>Άρρητη μνήμη</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369450" y="3081500"/>
            <a:ext cx="5139256" cy="3139321"/>
          </a:xfrm>
          <a:prstGeom prst="rect">
            <a:avLst/>
          </a:prstGeom>
          <a:noFill/>
        </p:spPr>
        <p:txBody>
          <a:bodyPr wrap="square" rtlCol="0">
            <a:spAutoFit/>
          </a:bodyPr>
          <a:lstStyle/>
          <a:p>
            <a:pPr algn="ctr"/>
            <a:r>
              <a:rPr lang="en-GB" b="1" dirty="0"/>
              <a:t>3.2.2 </a:t>
            </a:r>
            <a:r>
              <a:rPr lang="el-GR" b="1" dirty="0"/>
              <a:t>Διαδικαστική</a:t>
            </a:r>
            <a:endParaRPr lang="en-GB" dirty="0"/>
          </a:p>
          <a:p>
            <a:pPr algn="just"/>
            <a:r>
              <a:rPr lang="el-GR" dirty="0"/>
              <a:t>Η διαδικαστική μνήμη είναι ένας τύπος άρρητης μνήμης που αποτελείται από πληροφορίες μυϊκών κινήσεων που έχουμε μάθει να αυτοματοποιούμε μέσω της εξάσκησης. Για παράδειγμα, μαθαίνοντας πώς να περπατάτε, να ρίχνετε μια μπάλα ή να μετακινείτε ένα ποντίκι υπολογιστή. Στην αρχή, έπρεπε να μάθεις να κάνεις αυτά τα πράγματα και να θυμάσαι συγκεκριμένες δεξιότητες, αλλά τελικά αυτές οι εργασίες έγιναν αυτόματο μέρος της διαδικαστικής μνήμης.</a:t>
            </a:r>
            <a:endParaRPr lang="en-GB" dirty="0"/>
          </a:p>
        </p:txBody>
      </p:sp>
      <p:sp>
        <p:nvSpPr>
          <p:cNvPr id="12" name="ZoneTexte 11"/>
          <p:cNvSpPr txBox="1"/>
          <p:nvPr/>
        </p:nvSpPr>
        <p:spPr>
          <a:xfrm>
            <a:off x="1496606" y="809900"/>
            <a:ext cx="10012100" cy="2585323"/>
          </a:xfrm>
          <a:prstGeom prst="rect">
            <a:avLst/>
          </a:prstGeom>
          <a:noFill/>
        </p:spPr>
        <p:txBody>
          <a:bodyPr wrap="square" rtlCol="0">
            <a:spAutoFit/>
          </a:bodyPr>
          <a:lstStyle/>
          <a:p>
            <a:pPr algn="just"/>
            <a:r>
              <a:rPr lang="el-GR" dirty="0"/>
              <a:t>Οι άρρηκτες αναμνήσεις είναι πληροφορίες που διατηρείτε ασυνείδητα και αβίαστα. Είναι τα πράγματα που δεν προσπαθείτε σκόπιμα να θυμηθείτε και αποθηκεύονται στην άρρητη μνήμη. Αυτού του είδους οι αναμνήσεις επηρεάζουν τη συμπεριφορά ενός ατόμου. Για παράδειγμα, η οδήγηση ποδηλάτου, η ομιλία μιας γλώσσας, η οδήγηση αυτοκινήτου κ.λπ.</a:t>
            </a:r>
          </a:p>
          <a:p>
            <a:pPr algn="just"/>
            <a:endParaRPr lang="el-GR" dirty="0"/>
          </a:p>
          <a:p>
            <a:pPr algn="just"/>
            <a:r>
              <a:rPr lang="el-GR" dirty="0"/>
              <a:t>Αυτές είναι δεξιότητες που μαθαίνεις και μετά δεν χρειάζεται να τις ξαναμάθεις για να τις εκτελέσεις. Τα πράγματα που μάθατε έγιναν αυτόματα με την πάροδο του χρόνου με την επανάληψη και τώρα δεν χρειάζεται να σκέφτεστε τα διάφορα βήματα που πρέπει να ακολουθήσετε για να εκτελέσετε μια εργασία.</a:t>
            </a:r>
            <a:endParaRPr lang="fr-FR"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597862" y="3591051"/>
            <a:ext cx="5044922" cy="2308324"/>
          </a:xfrm>
          <a:prstGeom prst="rect">
            <a:avLst/>
          </a:prstGeom>
          <a:noFill/>
        </p:spPr>
        <p:txBody>
          <a:bodyPr wrap="square" rtlCol="0">
            <a:spAutoFit/>
          </a:bodyPr>
          <a:lstStyle/>
          <a:p>
            <a:pPr algn="ctr"/>
            <a:r>
              <a:rPr lang="fr-FR" b="1" dirty="0"/>
              <a:t>3.2.1 </a:t>
            </a:r>
            <a:r>
              <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Ενεργοποίηση</a:t>
            </a:r>
          </a:p>
          <a:p>
            <a:pPr algn="ctr"/>
            <a:r>
              <a:rPr lang="el-GR" dirty="0"/>
              <a:t>Το απόδοση προτεραιότητας είναι ένα μέρος της άρρητης μνήμης που επηρεάζει διακριτικά τη συμπεριφορά σας και τον τρόπο που αντιλαμβάνεστε τον κόσμο. Σημαίνει ότι ανταποκρίνεστε σε ένα ερέθισμα. Για παράδειγμα, ένας καπνιστής μπορεί να λαχταράει ένα τσιγάρο μετά από ένα γεύμα.</a:t>
            </a:r>
            <a:endParaRPr lang="fr-FR" dirty="0"/>
          </a:p>
        </p:txBody>
      </p:sp>
    </p:spTree>
    <p:extLst>
      <p:ext uri="{BB962C8B-B14F-4D97-AF65-F5344CB8AC3E}">
        <p14:creationId xmlns:p14="http://schemas.microsoft.com/office/powerpoint/2010/main" val="362007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188316" y="298025"/>
            <a:ext cx="8631813" cy="584775"/>
          </a:xfrm>
          <a:prstGeom prst="rect">
            <a:avLst/>
          </a:prstGeom>
          <a:noFill/>
        </p:spPr>
        <p:txBody>
          <a:bodyPr wrap="square" rtlCol="0">
            <a:spAutoFit/>
          </a:bodyPr>
          <a:lstStyle/>
          <a:p>
            <a:pPr algn="ctr"/>
            <a:r>
              <a:rPr lang="el-GR" sz="3200" b="1" dirty="0"/>
              <a:t>Ανακεφαλαίωση: οι διαφορετικοί τύποι μνήμης</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grpSp>
        <p:nvGrpSpPr>
          <p:cNvPr id="10" name="Groupe 9"/>
          <p:cNvGrpSpPr/>
          <p:nvPr/>
        </p:nvGrpSpPr>
        <p:grpSpPr>
          <a:xfrm>
            <a:off x="1874911" y="3125967"/>
            <a:ext cx="10045138" cy="1898760"/>
            <a:chOff x="1973296" y="2373612"/>
            <a:chExt cx="10045138" cy="1898760"/>
          </a:xfrm>
        </p:grpSpPr>
        <p:sp>
          <p:nvSpPr>
            <p:cNvPr id="8" name="ZoneTexte 7"/>
            <p:cNvSpPr txBox="1"/>
            <p:nvPr/>
          </p:nvSpPr>
          <p:spPr>
            <a:xfrm>
              <a:off x="1973296" y="2385942"/>
              <a:ext cx="1819154" cy="369332"/>
            </a:xfrm>
            <a:prstGeom prst="rect">
              <a:avLst/>
            </a:prstGeom>
            <a:noFill/>
          </p:spPr>
          <p:txBody>
            <a:bodyPr wrap="square" rtlCol="0">
              <a:spAutoFit/>
            </a:bodyPr>
            <a:lstStyle/>
            <a:p>
              <a:pPr algn="ctr"/>
              <a:r>
                <a:rPr lang="fr-FR" b="1" dirty="0" err="1"/>
                <a:t>Sensory</a:t>
              </a:r>
              <a:r>
                <a:rPr lang="fr-FR" dirty="0"/>
                <a:t> </a:t>
              </a:r>
              <a:r>
                <a:rPr lang="fr-FR" b="1" dirty="0"/>
                <a:t>memory</a:t>
              </a:r>
            </a:p>
          </p:txBody>
        </p:sp>
        <p:sp>
          <p:nvSpPr>
            <p:cNvPr id="11" name="ZoneTexte 10"/>
            <p:cNvSpPr txBox="1"/>
            <p:nvPr/>
          </p:nvSpPr>
          <p:spPr>
            <a:xfrm>
              <a:off x="5133148" y="2405492"/>
              <a:ext cx="2068009" cy="369332"/>
            </a:xfrm>
            <a:prstGeom prst="rect">
              <a:avLst/>
            </a:prstGeom>
            <a:noFill/>
          </p:spPr>
          <p:txBody>
            <a:bodyPr wrap="square" rtlCol="0">
              <a:spAutoFit/>
            </a:bodyPr>
            <a:lstStyle/>
            <a:p>
              <a:pPr algn="ctr"/>
              <a:r>
                <a:rPr lang="fr-FR" b="1" dirty="0"/>
                <a:t>Short term memory</a:t>
              </a:r>
            </a:p>
          </p:txBody>
        </p:sp>
        <p:sp>
          <p:nvSpPr>
            <p:cNvPr id="13" name="ZoneTexte 12"/>
            <p:cNvSpPr txBox="1"/>
            <p:nvPr/>
          </p:nvSpPr>
          <p:spPr>
            <a:xfrm>
              <a:off x="8235162" y="2373612"/>
              <a:ext cx="2152164" cy="369332"/>
            </a:xfrm>
            <a:prstGeom prst="rect">
              <a:avLst/>
            </a:prstGeom>
            <a:noFill/>
          </p:spPr>
          <p:txBody>
            <a:bodyPr wrap="square" rtlCol="0">
              <a:spAutoFit/>
            </a:bodyPr>
            <a:lstStyle/>
            <a:p>
              <a:pPr algn="ctr"/>
              <a:r>
                <a:rPr lang="fr-FR" b="1" dirty="0"/>
                <a:t>Long term memory</a:t>
              </a:r>
            </a:p>
          </p:txBody>
        </p:sp>
        <p:sp>
          <p:nvSpPr>
            <p:cNvPr id="14" name="ZoneTexte 13"/>
            <p:cNvSpPr txBox="1"/>
            <p:nvPr/>
          </p:nvSpPr>
          <p:spPr>
            <a:xfrm>
              <a:off x="6225677" y="3107460"/>
              <a:ext cx="1900658" cy="369332"/>
            </a:xfrm>
            <a:prstGeom prst="rect">
              <a:avLst/>
            </a:prstGeom>
            <a:noFill/>
          </p:spPr>
          <p:txBody>
            <a:bodyPr wrap="square" rtlCol="0">
              <a:spAutoFit/>
            </a:bodyPr>
            <a:lstStyle/>
            <a:p>
              <a:pPr algn="ctr"/>
              <a:r>
                <a:rPr lang="fr-FR" dirty="0"/>
                <a:t>Explicit memory</a:t>
              </a:r>
            </a:p>
          </p:txBody>
        </p:sp>
        <p:sp>
          <p:nvSpPr>
            <p:cNvPr id="15" name="ZoneTexte 14"/>
            <p:cNvSpPr txBox="1"/>
            <p:nvPr/>
          </p:nvSpPr>
          <p:spPr>
            <a:xfrm>
              <a:off x="9594015" y="3107460"/>
              <a:ext cx="1862654" cy="369332"/>
            </a:xfrm>
            <a:prstGeom prst="rect">
              <a:avLst/>
            </a:prstGeom>
            <a:noFill/>
          </p:spPr>
          <p:txBody>
            <a:bodyPr wrap="square" rtlCol="0">
              <a:spAutoFit/>
            </a:bodyPr>
            <a:lstStyle/>
            <a:p>
              <a:pPr algn="ctr"/>
              <a:r>
                <a:rPr lang="fr-FR" dirty="0"/>
                <a:t>Implicit memory</a:t>
              </a:r>
            </a:p>
          </p:txBody>
        </p:sp>
        <p:sp>
          <p:nvSpPr>
            <p:cNvPr id="16" name="ZoneTexte 15"/>
            <p:cNvSpPr txBox="1"/>
            <p:nvPr/>
          </p:nvSpPr>
          <p:spPr>
            <a:xfrm>
              <a:off x="4861768" y="3898806"/>
              <a:ext cx="1956305" cy="369332"/>
            </a:xfrm>
            <a:prstGeom prst="rect">
              <a:avLst/>
            </a:prstGeom>
            <a:noFill/>
          </p:spPr>
          <p:txBody>
            <a:bodyPr wrap="square" rtlCol="0">
              <a:spAutoFit/>
            </a:bodyPr>
            <a:lstStyle/>
            <a:p>
              <a:pPr algn="ctr"/>
              <a:r>
                <a:rPr lang="fr-FR" dirty="0" err="1"/>
                <a:t>Episodic</a:t>
              </a:r>
              <a:r>
                <a:rPr lang="fr-FR" dirty="0"/>
                <a:t> memory</a:t>
              </a:r>
            </a:p>
          </p:txBody>
        </p:sp>
        <p:sp>
          <p:nvSpPr>
            <p:cNvPr id="17" name="ZoneTexte 16"/>
            <p:cNvSpPr txBox="1"/>
            <p:nvPr/>
          </p:nvSpPr>
          <p:spPr>
            <a:xfrm>
              <a:off x="6992415" y="3898806"/>
              <a:ext cx="1929595" cy="369332"/>
            </a:xfrm>
            <a:prstGeom prst="rect">
              <a:avLst/>
            </a:prstGeom>
            <a:noFill/>
          </p:spPr>
          <p:txBody>
            <a:bodyPr wrap="square" rtlCol="0">
              <a:spAutoFit/>
            </a:bodyPr>
            <a:lstStyle/>
            <a:p>
              <a:pPr algn="ctr"/>
              <a:r>
                <a:rPr lang="fr-FR" dirty="0" err="1"/>
                <a:t>Semantic</a:t>
              </a:r>
              <a:r>
                <a:rPr lang="fr-FR" dirty="0"/>
                <a:t> memory</a:t>
              </a:r>
            </a:p>
          </p:txBody>
        </p:sp>
        <p:sp>
          <p:nvSpPr>
            <p:cNvPr id="18" name="ZoneTexte 17"/>
            <p:cNvSpPr txBox="1"/>
            <p:nvPr/>
          </p:nvSpPr>
          <p:spPr>
            <a:xfrm>
              <a:off x="9091697" y="3903040"/>
              <a:ext cx="1174830" cy="369332"/>
            </a:xfrm>
            <a:prstGeom prst="rect">
              <a:avLst/>
            </a:prstGeom>
            <a:noFill/>
          </p:spPr>
          <p:txBody>
            <a:bodyPr wrap="square" rtlCol="0">
              <a:spAutoFit/>
            </a:bodyPr>
            <a:lstStyle/>
            <a:p>
              <a:pPr algn="ctr"/>
              <a:r>
                <a:rPr lang="fr-FR" dirty="0"/>
                <a:t>Priming</a:t>
              </a:r>
            </a:p>
          </p:txBody>
        </p:sp>
        <p:sp>
          <p:nvSpPr>
            <p:cNvPr id="19" name="ZoneTexte 18"/>
            <p:cNvSpPr txBox="1"/>
            <p:nvPr/>
          </p:nvSpPr>
          <p:spPr>
            <a:xfrm>
              <a:off x="10604937" y="3898806"/>
              <a:ext cx="1413497" cy="369332"/>
            </a:xfrm>
            <a:prstGeom prst="rect">
              <a:avLst/>
            </a:prstGeom>
            <a:noFill/>
          </p:spPr>
          <p:txBody>
            <a:bodyPr wrap="square" rtlCol="0">
              <a:spAutoFit/>
            </a:bodyPr>
            <a:lstStyle/>
            <a:p>
              <a:pPr algn="ctr"/>
              <a:r>
                <a:rPr lang="fr-FR" dirty="0" err="1"/>
                <a:t>Procedural</a:t>
              </a:r>
              <a:endParaRPr lang="fr-FR" dirty="0"/>
            </a:p>
          </p:txBody>
        </p:sp>
      </p:grpSp>
      <p:sp>
        <p:nvSpPr>
          <p:cNvPr id="20" name="ZoneTexte 19"/>
          <p:cNvSpPr txBox="1"/>
          <p:nvPr/>
        </p:nvSpPr>
        <p:spPr>
          <a:xfrm>
            <a:off x="5366172" y="1471103"/>
            <a:ext cx="1527858" cy="369332"/>
          </a:xfrm>
          <a:prstGeom prst="rect">
            <a:avLst/>
          </a:prstGeom>
          <a:noFill/>
        </p:spPr>
        <p:txBody>
          <a:bodyPr wrap="square" rtlCol="0">
            <a:spAutoFit/>
          </a:bodyPr>
          <a:lstStyle/>
          <a:p>
            <a:pPr algn="ctr"/>
            <a:r>
              <a:rPr lang="fr-FR" b="1" dirty="0"/>
              <a:t>MEMORY</a:t>
            </a:r>
          </a:p>
        </p:txBody>
      </p:sp>
      <p:cxnSp>
        <p:nvCxnSpPr>
          <p:cNvPr id="22" name="Connecteur droit 21"/>
          <p:cNvCxnSpPr>
            <a:stCxn id="20" idx="2"/>
            <a:endCxn id="8" idx="0"/>
          </p:cNvCxnSpPr>
          <p:nvPr/>
        </p:nvCxnSpPr>
        <p:spPr>
          <a:xfrm flipH="1">
            <a:off x="2784488" y="1840435"/>
            <a:ext cx="3345613" cy="129786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20" idx="2"/>
            <a:endCxn id="11" idx="0"/>
          </p:cNvCxnSpPr>
          <p:nvPr/>
        </p:nvCxnSpPr>
        <p:spPr>
          <a:xfrm flipH="1">
            <a:off x="6068768" y="1840435"/>
            <a:ext cx="61333" cy="131741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20" idx="2"/>
            <a:endCxn id="13" idx="0"/>
          </p:cNvCxnSpPr>
          <p:nvPr/>
        </p:nvCxnSpPr>
        <p:spPr>
          <a:xfrm>
            <a:off x="6130101" y="1840435"/>
            <a:ext cx="3082758" cy="128553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3" idx="2"/>
          </p:cNvCxnSpPr>
          <p:nvPr/>
        </p:nvCxnSpPr>
        <p:spPr>
          <a:xfrm flipH="1">
            <a:off x="7671480" y="3495299"/>
            <a:ext cx="1541379" cy="378968"/>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2"/>
            <a:endCxn id="15" idx="0"/>
          </p:cNvCxnSpPr>
          <p:nvPr/>
        </p:nvCxnSpPr>
        <p:spPr>
          <a:xfrm>
            <a:off x="9212859" y="3495299"/>
            <a:ext cx="1214098" cy="364516"/>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4" idx="2"/>
            <a:endCxn id="16" idx="0"/>
          </p:cNvCxnSpPr>
          <p:nvPr/>
        </p:nvCxnSpPr>
        <p:spPr>
          <a:xfrm flipH="1">
            <a:off x="5741536" y="4229147"/>
            <a:ext cx="1336085" cy="422014"/>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14" idx="2"/>
          </p:cNvCxnSpPr>
          <p:nvPr/>
        </p:nvCxnSpPr>
        <p:spPr>
          <a:xfrm>
            <a:off x="7077621" y="4229147"/>
            <a:ext cx="1174320" cy="469880"/>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15" idx="2"/>
            <a:endCxn id="18" idx="0"/>
          </p:cNvCxnSpPr>
          <p:nvPr/>
        </p:nvCxnSpPr>
        <p:spPr>
          <a:xfrm flipH="1">
            <a:off x="9580727" y="4229147"/>
            <a:ext cx="846230" cy="426248"/>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15" idx="2"/>
            <a:endCxn id="19" idx="0"/>
          </p:cNvCxnSpPr>
          <p:nvPr/>
        </p:nvCxnSpPr>
        <p:spPr>
          <a:xfrm>
            <a:off x="10426957" y="4229147"/>
            <a:ext cx="786344" cy="422014"/>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94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346673" y="343754"/>
            <a:ext cx="8548090" cy="584775"/>
          </a:xfrm>
          <a:prstGeom prst="rect">
            <a:avLst/>
          </a:prstGeom>
          <a:noFill/>
        </p:spPr>
        <p:txBody>
          <a:bodyPr wrap="square" rtlCol="0">
            <a:spAutoFit/>
          </a:bodyPr>
          <a:lstStyle/>
          <a:p>
            <a:pPr algn="ctr"/>
            <a:r>
              <a:rPr lang="el-GR" sz="3200" b="1" dirty="0"/>
              <a:t>Συμβουλές για να εκπαιδεύσετε τη μνήμη σας</a:t>
            </a:r>
            <a:endParaRPr lang="fr-FR" sz="3200"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642397" y="2172479"/>
            <a:ext cx="6690166" cy="364696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Κοιμήσου αρκετά. Ενώ κοιμόμαστε, ο εγκέφαλός μας επεξεργάζεται και αποθηκεύει μακροπρόθεσμες αναμνήσεις.</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Ελαχιστοποιήστε το άγχος καθώς μπορεί να αλλάξει τον τρόπο αποθήκευσης των πληροφοριών</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Ελαχιστοποιήστε τους περισπασμούς κατά την εκμάθηση νέων πληροφοριών: μειώστε τον θόρυβο, απενεργοποιήστε το τηλέφωνό σας κ.λπ.</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Κάντε μια υγιεινή διατροφή. Οι επιστήμονες συνιστούν την κατανάλωση τροφών με υψηλή περιεκτικότητα σε αντιοξειδωτικά για να διατηρηθεί ο εγκέφαλος νέος και να διατηρηθεί η λειτουργία της μνήμης καθώς γερνάμε.</a:t>
            </a:r>
          </a:p>
        </p:txBody>
      </p:sp>
      <p:sp>
        <p:nvSpPr>
          <p:cNvPr id="7" name="ZoneTexte 6"/>
          <p:cNvSpPr txBox="1"/>
          <p:nvPr/>
        </p:nvSpPr>
        <p:spPr>
          <a:xfrm>
            <a:off x="1947532" y="1088839"/>
            <a:ext cx="8947231" cy="923330"/>
          </a:xfrm>
          <a:prstGeom prst="rect">
            <a:avLst/>
          </a:prstGeom>
          <a:noFill/>
        </p:spPr>
        <p:txBody>
          <a:bodyPr wrap="square" rtlCol="0">
            <a:spAutoFit/>
          </a:bodyPr>
          <a:lstStyle/>
          <a:p>
            <a:pPr algn="just"/>
            <a:r>
              <a:rPr lang="el-GR" dirty="0"/>
              <a:t>Όπως είδαμε, η μνήμη είναι ένα πολύπλοκο σύστημα που οι επιστήμονες μελετούν εδώ και χρόνια. Πώς μπορείτε να βελτιώσετε τη μνήμη σας; Ακολουθούν μερικές συμβουλές παρακάτω:</a:t>
            </a:r>
            <a:endParaRPr lang="fr-FR" dirty="0"/>
          </a:p>
        </p:txBody>
      </p:sp>
      <p:pic>
        <p:nvPicPr>
          <p:cNvPr id="2050" name="Picture 2" descr="Character of people holding creative ideas icons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415" y="2289219"/>
            <a:ext cx="4458585" cy="32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452382" y="254930"/>
            <a:ext cx="80555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Συμβουλές για να εκπαιδεύσετε τη μνήμη σας</a:t>
            </a: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l-GR" dirty="0"/>
              <a:t>Θέλετε να μάθετε περισσότερους τρόπους για να βελτιώσετε τη μνήμη σας; Δες αυτό το </a:t>
            </a:r>
            <a:r>
              <a:rPr lang="el-GR" dirty="0" err="1"/>
              <a:t>βιντεο</a:t>
            </a:r>
            <a:r>
              <a:rPr lang="el-GR" dirty="0"/>
              <a:t>:</a:t>
            </a:r>
            <a:endParaRPr lang="en-GB" dirty="0"/>
          </a:p>
        </p:txBody>
      </p:sp>
      <p:pic>
        <p:nvPicPr>
          <p:cNvPr id="2" name="NrEafQNV9KQ"/>
          <p:cNvPicPr>
            <a:picLocks noRot="1" noChangeAspect="1"/>
          </p:cNvPicPr>
          <p:nvPr>
            <a:videoFile r:link="rId1"/>
          </p:nvPr>
        </p:nvPicPr>
        <p:blipFill>
          <a:blip r:embed="rId5"/>
          <a:stretch>
            <a:fillRect/>
          </a:stretch>
        </p:blipFill>
        <p:spPr>
          <a:xfrm>
            <a:off x="2337549" y="1749873"/>
            <a:ext cx="7516897" cy="4228255"/>
          </a:xfrm>
          <a:prstGeom prst="rect">
            <a:avLst/>
          </a:prstGeom>
        </p:spPr>
      </p:pic>
      <p:sp>
        <p:nvSpPr>
          <p:cNvPr id="9" name="ZoneTexte 8"/>
          <p:cNvSpPr txBox="1"/>
          <p:nvPr/>
        </p:nvSpPr>
        <p:spPr>
          <a:xfrm>
            <a:off x="3616121" y="6081682"/>
            <a:ext cx="4959752" cy="369332"/>
          </a:xfrm>
          <a:prstGeom prst="rect">
            <a:avLst/>
          </a:prstGeom>
          <a:noFill/>
        </p:spPr>
        <p:txBody>
          <a:bodyPr wrap="square" rtlCol="0">
            <a:spAutoFit/>
          </a:bodyPr>
          <a:lstStyle/>
          <a:p>
            <a:r>
              <a:rPr lang="fr-FR" dirty="0">
                <a:hlinkClick r:id="rId6"/>
              </a:rPr>
              <a:t>https://www.youtube.com/watch?v=NrEafQNV9KQ</a:t>
            </a:r>
            <a:r>
              <a:rPr lang="fr-FR" dirty="0"/>
              <a:t> </a:t>
            </a:r>
          </a:p>
        </p:txBody>
      </p:sp>
    </p:spTree>
    <p:extLst>
      <p:ext uri="{BB962C8B-B14F-4D97-AF65-F5344CB8AC3E}">
        <p14:creationId xmlns:p14="http://schemas.microsoft.com/office/powerpoint/2010/main" val="20327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501041" y="3184521"/>
            <a:ext cx="5098093" cy="36470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951962" y="312214"/>
            <a:ext cx="5198301" cy="584775"/>
          </a:xfrm>
          <a:prstGeom prst="rect">
            <a:avLst/>
          </a:prstGeom>
          <a:noFill/>
        </p:spPr>
        <p:txBody>
          <a:bodyPr wrap="square" rtlCol="0">
            <a:spAutoFit/>
          </a:bodyPr>
          <a:lstStyle/>
          <a:p>
            <a:pPr algn="ctr"/>
            <a:r>
              <a:rPr lang="el-GR" sz="3200" b="1" dirty="0"/>
              <a:t>Περιγραφή και στόχοι</a:t>
            </a:r>
            <a:endParaRPr lang="fr-FR" sz="3200" b="1" dirty="0"/>
          </a:p>
        </p:txBody>
      </p:sp>
      <p:sp>
        <p:nvSpPr>
          <p:cNvPr id="8" name="ZoneTexte 7"/>
          <p:cNvSpPr txBox="1"/>
          <p:nvPr/>
        </p:nvSpPr>
        <p:spPr>
          <a:xfrm>
            <a:off x="1774520" y="972790"/>
            <a:ext cx="8642959" cy="1323439"/>
          </a:xfrm>
          <a:prstGeom prst="rect">
            <a:avLst/>
          </a:prstGeom>
          <a:noFill/>
        </p:spPr>
        <p:txBody>
          <a:bodyPr wrap="square" rtlCol="0">
            <a:spAutoFit/>
          </a:bodyPr>
          <a:lstStyle/>
          <a:p>
            <a:pPr algn="just"/>
            <a:r>
              <a:rPr lang="el-GR" sz="2000" dirty="0"/>
              <a:t>Έχετε πιάσει ποτέ τον εαυτό σας να μπαίνετε σε ένα δωμάτιο και να συνειδητοποιήσει ότι δεν μπορείτε να θυμηθείτε γιατί μπήκατε εκεί; Ή δεν θυμάστε πού βάλατε τα κλειδιά σας; Ή γιατί ένα άτομο σας φαίνεται τόσο οικείο; Όλες αυτές οι καταστάσεις έχουν μια κοινή γνωστική δεξιότητα: τη μνήμη.</a:t>
            </a:r>
            <a:endParaRPr lang="fr-FR" sz="2000" dirty="0"/>
          </a:p>
        </p:txBody>
      </p:sp>
      <p:sp>
        <p:nvSpPr>
          <p:cNvPr id="9" name="ZoneTexte 8"/>
          <p:cNvSpPr txBox="1"/>
          <p:nvPr/>
        </p:nvSpPr>
        <p:spPr>
          <a:xfrm>
            <a:off x="5858367" y="2679807"/>
            <a:ext cx="4985360"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Στο τέλος αυτής της ενότητας, θα είστε σε θέση να: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Μάθετε για τους διαφορετικούς τύπους μνήμης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20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Κατανοήστε πώς λειτουργεί κάθε τύπος μνήμης και τα χαρακτηριστικά του</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20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Μάθετε μερικές συμβουλές για να ενισχύσετε τη μνήμη σας</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2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0" y="-38150"/>
            <a:ext cx="1271573" cy="129871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432"/>
            <a:ext cx="5774499" cy="584775"/>
          </a:xfrm>
          <a:prstGeom prst="rect">
            <a:avLst/>
          </a:prstGeom>
          <a:noFill/>
        </p:spPr>
        <p:txBody>
          <a:bodyPr wrap="square" rtlCol="0">
            <a:spAutoFit/>
          </a:bodyPr>
          <a:lstStyle/>
          <a:p>
            <a:pPr algn="ctr"/>
            <a:r>
              <a:rPr lang="el-GR" sz="3200" b="1" dirty="0"/>
              <a:t>Εισαγωγή: τι είναι η μνήμη;</a:t>
            </a:r>
            <a:endParaRPr lang="fr-FR" sz="3200" b="1" dirty="0"/>
          </a:p>
        </p:txBody>
      </p:sp>
      <p:pic>
        <p:nvPicPr>
          <p:cNvPr id="2050" name="Picture 2" descr="Man profile silhouette with abstract polygonal brain on blurry background. Artificial intelligence and science concept. 3D Rend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67" y="1747380"/>
            <a:ext cx="5533373" cy="3688915"/>
          </a:xfrm>
          <a:prstGeom prst="ellipse">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13359" y="1230435"/>
            <a:ext cx="5793288" cy="5715283"/>
          </a:xfrm>
          <a:prstGeom prst="rect">
            <a:avLst/>
          </a:prstGeom>
          <a:noFill/>
        </p:spPr>
        <p:txBody>
          <a:bodyPr wrap="square" rtlCol="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μνήμη είναι μια γνωστική λειτουργία που επιτρέπει στον εγκέφαλο να αποκτά, να αποθηκεύει, να διατηρεί και αργότερα να ανακτά πληροφορίες. Μας δίνει τη δυνατότητα να θυμόμαστε προηγούμενες εμπειρίες, γεγονότα,  εντυπώσεις, δεξιότητες και συνήθειες που έχουμε μάθει στο παρελθόν.</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Υπάρχουν διάφοροι τύποι μνήμης. Το να θυμάστε τι φάγατε το βράδυ διαφέρει από το να θυμάστε το γεγονός ότι το Λονδίνο είναι η πρωτεύουσα του Ηνωμένου Βασιλείου. Το είδος των πληροφοριών που απομνημονεύονται ή ανακαλούνται εμπλέκουν τον εγκέφαλο με διαφορετικούς τρόπους.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Σε αυτήν την ενότητα, θα βασιστούμε στο μοντέλο που προτάθηκε αρχικά το 1968 από τους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Richard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Atkinson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Richard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Shiffrin</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οποίο περιγράφει τρία ξεχωριστά στάδια της μνήμης: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αισθητηριακή μνήμη, βραχυπρόθεσμη μνήμη και μακροπρόθεσμη μνήμη</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fr-FR"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Tree>
    <p:extLst>
      <p:ext uri="{BB962C8B-B14F-4D97-AF65-F5344CB8AC3E}">
        <p14:creationId xmlns:p14="http://schemas.microsoft.com/office/powerpoint/2010/main" val="292849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1. </a:t>
            </a:r>
            <a:r>
              <a:rPr lang="el-GR" sz="3200" b="1" dirty="0"/>
              <a:t>Αισθητηριακή μνήμη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2" name="ZoneTexte 1"/>
          <p:cNvSpPr txBox="1"/>
          <p:nvPr/>
        </p:nvSpPr>
        <p:spPr>
          <a:xfrm>
            <a:off x="8046306" y="2269421"/>
            <a:ext cx="4177430" cy="3970318"/>
          </a:xfrm>
          <a:prstGeom prst="rect">
            <a:avLst/>
          </a:prstGeom>
          <a:noFill/>
        </p:spPr>
        <p:txBody>
          <a:bodyPr wrap="square" rtlCol="0">
            <a:spAutoFit/>
          </a:bodyPr>
          <a:lstStyle/>
          <a:p>
            <a:r>
              <a:rPr lang="el-GR" b="1" dirty="0"/>
              <a:t>Συνοψίζοντας, η αισθητηριακή μνήμη είναι</a:t>
            </a:r>
            <a:r>
              <a:rPr lang="en-US" b="1" dirty="0"/>
              <a:t>:</a:t>
            </a:r>
            <a:endParaRPr lang="el-GR" b="1" dirty="0"/>
          </a:p>
          <a:p>
            <a:pPr marL="285750" indent="-285750">
              <a:buFont typeface="Arial" panose="020B0604020202020204" pitchFamily="34" charset="0"/>
              <a:buChar char="•"/>
            </a:pPr>
            <a:r>
              <a:rPr lang="el-GR" dirty="0"/>
              <a:t>Το πρώτο βήμα της μνήμης</a:t>
            </a:r>
          </a:p>
          <a:p>
            <a:pPr marL="285750" indent="-285750">
              <a:buFont typeface="Arial" panose="020B0604020202020204" pitchFamily="34" charset="0"/>
              <a:buChar char="•"/>
            </a:pPr>
            <a:r>
              <a:rPr lang="el-GR" dirty="0"/>
              <a:t>Διαρκεί 1 δευτερόλεπτο ή λιγότερο</a:t>
            </a:r>
          </a:p>
          <a:p>
            <a:r>
              <a:rPr lang="el-GR" dirty="0"/>
              <a:t>Για παράδειγμα </a:t>
            </a:r>
            <a:r>
              <a:rPr lang="en-GB" dirty="0"/>
              <a:t>: </a:t>
            </a:r>
          </a:p>
          <a:p>
            <a:pPr marL="342900" indent="-342900">
              <a:buFont typeface="Wingdings" panose="05000000000000000000" pitchFamily="2" charset="2"/>
              <a:buChar char="Ø"/>
            </a:pPr>
            <a:r>
              <a:rPr lang="el-GR" dirty="0"/>
              <a:t>Καταγραφή των ήχων που συναντά ένα άτομο σε μια βόλτα</a:t>
            </a:r>
          </a:p>
          <a:p>
            <a:pPr marL="342900" indent="-342900">
              <a:buFont typeface="Wingdings" panose="05000000000000000000" pitchFamily="2" charset="2"/>
              <a:buChar char="Ø"/>
            </a:pPr>
            <a:r>
              <a:rPr lang="el-GR" dirty="0"/>
              <a:t>Η αναγνώριση στο οπτικό πεδίο ενός ατόμου</a:t>
            </a:r>
          </a:p>
          <a:p>
            <a:pPr marL="342900" indent="-342900">
              <a:buFont typeface="Wingdings" panose="05000000000000000000" pitchFamily="2" charset="2"/>
              <a:buChar char="Ø"/>
            </a:pPr>
            <a:r>
              <a:rPr lang="el-GR" dirty="0"/>
              <a:t>Ο ήχος του συναδέλφου σας να πληκτρολογεί στον υπολογιστή του δίπλα σας</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1767504" y="912377"/>
            <a:ext cx="9966705" cy="923330"/>
          </a:xfrm>
          <a:prstGeom prst="rect">
            <a:avLst/>
          </a:prstGeom>
          <a:noFill/>
        </p:spPr>
        <p:txBody>
          <a:bodyPr wrap="square" rtlCol="0">
            <a:spAutoFit/>
          </a:bodyPr>
          <a:lstStyle/>
          <a:p>
            <a:pPr algn="just"/>
            <a:r>
              <a:rPr lang="el-GR" dirty="0"/>
              <a:t>Η αισθητηριακή μνήμη συνδέεται με τις πέντε αισθήσεις μας. Μας βοηθά να συνδυάσουμε μια αίσθηση του κόσμου που βασίζεται σε πρόσφατες εικόνες, ήχους και άλλες αισθητηριακές εμπειρίες, επιτρέποντάς μας να εστιάσουμε εν συντομία την προσοχή μας σε σχετικές λεπτομέρειες.</a:t>
            </a:r>
            <a:endParaRPr lang="en-GB"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719" y="2332788"/>
            <a:ext cx="3566587" cy="3566587"/>
          </a:xfrm>
          <a:prstGeom prst="rect">
            <a:avLst/>
          </a:prstGeom>
        </p:spPr>
      </p:pic>
      <p:sp>
        <p:nvSpPr>
          <p:cNvPr id="9" name="ZoneTexte 8"/>
          <p:cNvSpPr txBox="1"/>
          <p:nvPr/>
        </p:nvSpPr>
        <p:spPr>
          <a:xfrm>
            <a:off x="413359" y="2332788"/>
            <a:ext cx="3875142" cy="3693319"/>
          </a:xfrm>
          <a:prstGeom prst="rect">
            <a:avLst/>
          </a:prstGeom>
          <a:noFill/>
        </p:spPr>
        <p:txBody>
          <a:bodyPr wrap="square" rtlCol="0">
            <a:spAutoFit/>
          </a:bodyPr>
          <a:lstStyle/>
          <a:p>
            <a:pPr algn="just"/>
            <a:r>
              <a:rPr lang="el-GR" dirty="0"/>
              <a:t>Η αισθητηριακή μνήμη μας επιτρέπει να διατηρήσουμε για λίγο την εντύπωση ενός περιβαλλοντικού ερεθίσματος ακόμα και μετά το τέλος της αρχικής πηγής πληροφοριών.</a:t>
            </a:r>
          </a:p>
          <a:p>
            <a:pPr algn="just"/>
            <a:endParaRPr lang="el-GR" dirty="0"/>
          </a:p>
          <a:p>
            <a:pPr algn="just"/>
            <a:r>
              <a:rPr lang="el-GR" dirty="0"/>
              <a:t>Μόλις αρχίσουμε να δίνουμε προσοχή στην πηγή των πληροφοριών, αρχίζουμε να θυμόμαστε και μπορούμε να μεταφέρουμε σημαντικές λεπτομέρειες στο επόμενο στάδιο της μνήμης, το οποίο είναι γνωστό ως βραχυπρόθεσμη μνήμη.</a:t>
            </a:r>
            <a:endParaRPr lang="fr-FR" dirty="0"/>
          </a:p>
        </p:txBody>
      </p:sp>
    </p:spTree>
    <p:extLst>
      <p:ext uri="{BB962C8B-B14F-4D97-AF65-F5344CB8AC3E}">
        <p14:creationId xmlns:p14="http://schemas.microsoft.com/office/powerpoint/2010/main" val="543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266127"/>
            <a:ext cx="5774499" cy="584775"/>
          </a:xfrm>
          <a:prstGeom prst="rect">
            <a:avLst/>
          </a:prstGeom>
          <a:noFill/>
        </p:spPr>
        <p:txBody>
          <a:bodyPr wrap="square" rtlCol="0">
            <a:spAutoFit/>
          </a:bodyPr>
          <a:lstStyle/>
          <a:p>
            <a:pPr algn="ctr"/>
            <a:r>
              <a:rPr lang="fr-FR" sz="3200" b="1" dirty="0"/>
              <a:t>1. </a:t>
            </a: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Αισθητηριακή μνήμη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l-GR" dirty="0"/>
              <a:t>Ρίξτε μια ματιά σε αυτό το βίντεο που εξηγεί τι είναι η αισθητηριακή μνήμη σε δύο λεπτά:</a:t>
            </a:r>
            <a:endParaRPr lang="en-GB" dirty="0"/>
          </a:p>
        </p:txBody>
      </p:sp>
      <p:pic>
        <p:nvPicPr>
          <p:cNvPr id="10" name="tHwD5Ut0cmE"/>
          <p:cNvPicPr>
            <a:picLocks noRot="1" noChangeAspect="1"/>
          </p:cNvPicPr>
          <p:nvPr>
            <a:videoFile r:link="rId1"/>
          </p:nvPr>
        </p:nvPicPr>
        <p:blipFill>
          <a:blip r:embed="rId5"/>
          <a:stretch>
            <a:fillRect/>
          </a:stretch>
        </p:blipFill>
        <p:spPr>
          <a:xfrm>
            <a:off x="2372631" y="1664501"/>
            <a:ext cx="7446734" cy="4188787"/>
          </a:xfrm>
          <a:prstGeom prst="rect">
            <a:avLst/>
          </a:prstGeom>
        </p:spPr>
      </p:pic>
      <p:sp>
        <p:nvSpPr>
          <p:cNvPr id="11" name="ZoneTexte 10"/>
          <p:cNvSpPr txBox="1"/>
          <p:nvPr/>
        </p:nvSpPr>
        <p:spPr>
          <a:xfrm>
            <a:off x="3474380" y="6112509"/>
            <a:ext cx="5243235" cy="369332"/>
          </a:xfrm>
          <a:prstGeom prst="rect">
            <a:avLst/>
          </a:prstGeom>
          <a:noFill/>
        </p:spPr>
        <p:txBody>
          <a:bodyPr wrap="square" rtlCol="0">
            <a:spAutoFit/>
          </a:bodyPr>
          <a:lstStyle/>
          <a:p>
            <a:r>
              <a:rPr lang="en-GB" u="sng" dirty="0">
                <a:hlinkClick r:id="rId6"/>
              </a:rPr>
              <a:t>https://www.youtube.com/watch?v=tHwD5Ut0cmE</a:t>
            </a:r>
            <a:endParaRPr lang="fr-FR" dirty="0"/>
          </a:p>
        </p:txBody>
      </p:sp>
    </p:spTree>
    <p:extLst>
      <p:ext uri="{BB962C8B-B14F-4D97-AF65-F5344CB8AC3E}">
        <p14:creationId xmlns:p14="http://schemas.microsoft.com/office/powerpoint/2010/main" val="381165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2. </a:t>
            </a:r>
            <a:r>
              <a:rPr lang="el-GR" sz="3200" b="1" dirty="0"/>
              <a:t>Βραχυπρόθεσμη μνήμη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2" name="ZoneTexte 1"/>
          <p:cNvSpPr txBox="1"/>
          <p:nvPr/>
        </p:nvSpPr>
        <p:spPr>
          <a:xfrm>
            <a:off x="7746730" y="1649191"/>
            <a:ext cx="4177430" cy="3970318"/>
          </a:xfrm>
          <a:prstGeom prst="rect">
            <a:avLst/>
          </a:prstGeom>
          <a:noFill/>
        </p:spPr>
        <p:txBody>
          <a:bodyPr wrap="square" rtlCol="0">
            <a:spAutoFit/>
          </a:bodyPr>
          <a:lstStyle/>
          <a:p>
            <a:r>
              <a:rPr lang="el-GR" b="1" dirty="0"/>
              <a:t>Παραδείγματα βραχυπρόθεσμης μνήμης</a:t>
            </a:r>
            <a:r>
              <a:rPr lang="en-GB" b="1" dirty="0"/>
              <a:t>:</a:t>
            </a:r>
          </a:p>
          <a:p>
            <a:r>
              <a:rPr lang="en-GB" b="1" dirty="0"/>
              <a:t> </a:t>
            </a:r>
            <a:endParaRPr lang="fr-FR" b="1" dirty="0"/>
          </a:p>
          <a:p>
            <a:pPr marL="285750" lvl="0" indent="-285750">
              <a:buFont typeface="Arial" panose="020B0604020202020204" pitchFamily="34" charset="0"/>
              <a:buChar char="•"/>
            </a:pPr>
            <a:r>
              <a:rPr lang="el-GR" dirty="0"/>
              <a:t>Απομνημόνευση μιας σειράς 5-7 λέξεων και η επανάληψη της</a:t>
            </a:r>
          </a:p>
          <a:p>
            <a:pPr lvl="0"/>
            <a:endParaRPr lang="fr-FR" dirty="0"/>
          </a:p>
          <a:p>
            <a:pPr marL="285750" lvl="0" indent="-285750">
              <a:buFont typeface="Arial" panose="020B0604020202020204" pitchFamily="34" charset="0"/>
              <a:buChar char="•"/>
            </a:pPr>
            <a:r>
              <a:rPr lang="el-GR" dirty="0"/>
              <a:t>Απομνημόνευση ενός αριθμού τηλεφώνου αρκετή ώρα για να πραγματοποιήσετε την κλήση</a:t>
            </a:r>
          </a:p>
          <a:p>
            <a:pPr lvl="0"/>
            <a:endParaRPr lang="fr-FR" dirty="0"/>
          </a:p>
          <a:p>
            <a:pPr marL="285750" lvl="0" indent="-285750">
              <a:buFont typeface="Arial" panose="020B0604020202020204" pitchFamily="34" charset="0"/>
              <a:buChar char="•"/>
            </a:pPr>
            <a:r>
              <a:rPr lang="el-GR" dirty="0"/>
              <a:t>Σύντομη διατήρηση πληροφοριών από μια πρόταση που έχει διαβαστεί, για να κατανοήσετε την επόμενη πρόταση.</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1767504" y="811447"/>
            <a:ext cx="9966705" cy="923330"/>
          </a:xfrm>
          <a:prstGeom prst="rect">
            <a:avLst/>
          </a:prstGeom>
          <a:noFill/>
        </p:spPr>
        <p:txBody>
          <a:bodyPr wrap="square" rtlCol="0">
            <a:spAutoFit/>
          </a:bodyPr>
          <a:lstStyle/>
          <a:p>
            <a:pPr algn="just"/>
            <a:r>
              <a:rPr lang="el-GR" dirty="0"/>
              <a:t>Η βραχυπρόθεσμη μνήμη είναι η πληροφορία που γνωρίζουμε ή σκεφτόμαστε αυτήν τη στιγμή. Αποθηκεύει πληροφορίες προσωρινά, </a:t>
            </a:r>
            <a:r>
              <a:rPr lang="el-GR" b="1" dirty="0"/>
              <a:t>20 έως 30 δευτερόλεπτα</a:t>
            </a:r>
            <a:r>
              <a:rPr lang="el-GR" dirty="0"/>
              <a:t>, και στη συνέχεια τις απορρίπτει ή τις μεταφέρει στη μακροπρόθεσμη μνήμη.</a:t>
            </a:r>
            <a:endParaRPr lang="en-GB" dirty="0"/>
          </a:p>
        </p:txBody>
      </p:sp>
      <p:sp>
        <p:nvSpPr>
          <p:cNvPr id="9" name="ZoneTexte 8"/>
          <p:cNvSpPr txBox="1"/>
          <p:nvPr/>
        </p:nvSpPr>
        <p:spPr>
          <a:xfrm>
            <a:off x="267840" y="1790853"/>
            <a:ext cx="3875142" cy="4801314"/>
          </a:xfrm>
          <a:prstGeom prst="rect">
            <a:avLst/>
          </a:prstGeom>
          <a:noFill/>
        </p:spPr>
        <p:txBody>
          <a:bodyPr wrap="square" rtlCol="0">
            <a:spAutoFit/>
          </a:bodyPr>
          <a:lstStyle/>
          <a:p>
            <a:pPr algn="just"/>
            <a:r>
              <a:rPr lang="el-GR" dirty="0"/>
              <a:t>Η βραχυπρόθεσμη μνήμη είναι αυτό που χρησιμοποιούμε για να κρατάμε πληροφορίες στο μυαλό μας ενώ συμμετέχουμε σε άλλες γνωστικές διαδικασίες. Για να το κάνουμε αυτό, επαναλαμβάνουμε προφορικά ή διανοητικά πληροφορίες για να τις θυμόμαστε. Το επαναλαμβάνουμε χωρίς να σκεφτόμαστε τη σημασία του ή να το συνδέουμε με άλλες πληροφορίες.</a:t>
            </a:r>
          </a:p>
          <a:p>
            <a:pPr algn="just"/>
            <a:endParaRPr lang="el-GR" dirty="0"/>
          </a:p>
          <a:p>
            <a:pPr algn="just"/>
            <a:r>
              <a:rPr lang="el-GR" dirty="0"/>
              <a:t>Οι βραχυπρόθεσμες αναμνήσεις ξεχνιούνται γρήγορα, η προσοχή σε αυτές τις πληροφορίες της επιτρέπει να συνεχίσει στο επόμενο στάδιο: την μακροπρόθεσμη μνήμη</a:t>
            </a:r>
            <a:endParaRPr lang="fr-FR" dirty="0"/>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14023" r="21933"/>
          <a:stretch/>
        </p:blipFill>
        <p:spPr>
          <a:xfrm>
            <a:off x="4225943" y="2478421"/>
            <a:ext cx="3740114" cy="3893290"/>
          </a:xfrm>
          <a:prstGeom prst="rect">
            <a:avLst/>
          </a:prstGeom>
        </p:spPr>
      </p:pic>
    </p:spTree>
    <p:extLst>
      <p:ext uri="{BB962C8B-B14F-4D97-AF65-F5344CB8AC3E}">
        <p14:creationId xmlns:p14="http://schemas.microsoft.com/office/powerpoint/2010/main" val="379482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fr-FR" sz="3200" b="1" dirty="0"/>
              <a:t>2. </a:t>
            </a:r>
            <a:r>
              <a:rPr lang="el-GR" sz="3200" b="1" dirty="0"/>
              <a:t>Βραχυπρόθεσμη μνήμη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l-GR" dirty="0"/>
              <a:t>Δείτε: Η βραχυπρόθεσμη μνήμη εξηγείται σε δύο λεπτά</a:t>
            </a:r>
            <a:r>
              <a:rPr lang="en-GB" dirty="0"/>
              <a:t>:</a:t>
            </a:r>
          </a:p>
        </p:txBody>
      </p:sp>
      <p:pic>
        <p:nvPicPr>
          <p:cNvPr id="2" name="cnNx9R1At9s"/>
          <p:cNvPicPr>
            <a:picLocks noRot="1" noChangeAspect="1"/>
          </p:cNvPicPr>
          <p:nvPr>
            <a:videoFile r:link="rId1"/>
          </p:nvPr>
        </p:nvPicPr>
        <p:blipFill>
          <a:blip r:embed="rId5"/>
          <a:stretch>
            <a:fillRect/>
          </a:stretch>
        </p:blipFill>
        <p:spPr>
          <a:xfrm>
            <a:off x="2393234" y="1934207"/>
            <a:ext cx="7405527" cy="4165609"/>
          </a:xfrm>
          <a:prstGeom prst="rect">
            <a:avLst/>
          </a:prstGeom>
        </p:spPr>
      </p:pic>
      <p:sp>
        <p:nvSpPr>
          <p:cNvPr id="4" name="ZoneTexte 3"/>
          <p:cNvSpPr txBox="1"/>
          <p:nvPr/>
        </p:nvSpPr>
        <p:spPr>
          <a:xfrm>
            <a:off x="3517736" y="6220182"/>
            <a:ext cx="5156522" cy="369332"/>
          </a:xfrm>
          <a:prstGeom prst="rect">
            <a:avLst/>
          </a:prstGeom>
          <a:noFill/>
        </p:spPr>
        <p:txBody>
          <a:bodyPr wrap="square" rtlCol="0">
            <a:spAutoFit/>
          </a:bodyPr>
          <a:lstStyle/>
          <a:p>
            <a:r>
              <a:rPr lang="fr-FR" dirty="0">
                <a:hlinkClick r:id="rId6"/>
              </a:rPr>
              <a:t>https://www.youtube.com/watch?v=cnNx9R1At9s</a:t>
            </a:r>
            <a:r>
              <a:rPr lang="fr-FR" dirty="0"/>
              <a:t> </a:t>
            </a:r>
          </a:p>
        </p:txBody>
      </p:sp>
    </p:spTree>
    <p:extLst>
      <p:ext uri="{BB962C8B-B14F-4D97-AF65-F5344CB8AC3E}">
        <p14:creationId xmlns:p14="http://schemas.microsoft.com/office/powerpoint/2010/main" val="379760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3. </a:t>
            </a:r>
            <a:r>
              <a:rPr lang="el-GR" sz="3200" b="1" dirty="0"/>
              <a:t>Μακροπρόθεσμη μνήμη</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595785" y="2293855"/>
            <a:ext cx="5139256" cy="2862322"/>
          </a:xfrm>
          <a:prstGeom prst="rect">
            <a:avLst/>
          </a:prstGeom>
          <a:noFill/>
        </p:spPr>
        <p:txBody>
          <a:bodyPr wrap="square" rtlCol="0">
            <a:spAutoFit/>
          </a:bodyPr>
          <a:lstStyle/>
          <a:p>
            <a:pPr algn="just"/>
            <a:endParaRPr lang="en-GB" dirty="0"/>
          </a:p>
          <a:p>
            <a:pPr algn="just"/>
            <a:r>
              <a:rPr lang="el-GR" dirty="0"/>
              <a:t>Οτιδήποτε συνέβη πριν από λίγα λεπτά αποθηκεύεται στη μακροπρόθεσμη μνήμη. Η ισχύς της μνήμης ποικίλλει και εξαρτάται από το πόσο συχνά ανακαλούμε ή χρησιμοποιούμε μια συγκεκριμένη πληροφορία.</a:t>
            </a:r>
          </a:p>
          <a:p>
            <a:pPr algn="just"/>
            <a:endParaRPr lang="el-GR" dirty="0"/>
          </a:p>
          <a:p>
            <a:pPr algn="just"/>
            <a:r>
              <a:rPr lang="el-GR" dirty="0"/>
              <a:t>Η μακροπρόθεσμη μνήμη είναι πιο περίπλοκη από τους άλλους τύπους μνήμης και υπάρχουν διάφοροι τύποι.</a:t>
            </a:r>
            <a:endParaRPr lang="en-GB" dirty="0"/>
          </a:p>
        </p:txBody>
      </p:sp>
      <p:sp>
        <p:nvSpPr>
          <p:cNvPr id="12" name="ZoneTexte 11"/>
          <p:cNvSpPr txBox="1"/>
          <p:nvPr/>
        </p:nvSpPr>
        <p:spPr>
          <a:xfrm>
            <a:off x="2292897" y="1140014"/>
            <a:ext cx="8721524" cy="646331"/>
          </a:xfrm>
          <a:prstGeom prst="rect">
            <a:avLst/>
          </a:prstGeom>
          <a:noFill/>
        </p:spPr>
        <p:txBody>
          <a:bodyPr wrap="square" rtlCol="0">
            <a:spAutoFit/>
          </a:bodyPr>
          <a:lstStyle/>
          <a:p>
            <a:pPr algn="just"/>
            <a:r>
              <a:rPr lang="el-GR" dirty="0"/>
              <a:t>Η μακροπρόθεσμη μνήμη είναι το σύστημα του εγκεφάλου μας για την αποθήκευση, τη διαχείριση και την ανάκτηση πληροφοριών. Έχει απεριόριστη χωρητικότητα και διάρκεια.</a:t>
            </a:r>
            <a:endParaRPr lang="en-GB" dirty="0"/>
          </a:p>
        </p:txBody>
      </p:sp>
      <p:pic>
        <p:nvPicPr>
          <p:cNvPr id="1026" name="Picture 2" descr="Positive girl and her life memories isolated flat illustration.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039" t="6749" r="1842" b="4038"/>
          <a:stretch/>
        </p:blipFill>
        <p:spPr bwMode="auto">
          <a:xfrm>
            <a:off x="260334" y="2503333"/>
            <a:ext cx="5943696" cy="4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2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fr-FR" sz="3200" b="1" dirty="0"/>
              <a:t>3. </a:t>
            </a:r>
            <a:r>
              <a:rPr lang="el-GR" sz="3200" b="1" dirty="0"/>
              <a:t>Μακροπρόθεσμη μνήμη </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l-GR" dirty="0"/>
              <a:t>Δείτε: Η μακροπρόθεσμη μνήμη εξηγείται σε δύο λεπτά:</a:t>
            </a:r>
            <a:endParaRPr lang="en-GB" dirty="0"/>
          </a:p>
        </p:txBody>
      </p:sp>
      <p:pic>
        <p:nvPicPr>
          <p:cNvPr id="4" name="mfDpXj67z2I"/>
          <p:cNvPicPr>
            <a:picLocks noRot="1" noChangeAspect="1"/>
          </p:cNvPicPr>
          <p:nvPr>
            <a:videoFile r:link="rId1"/>
          </p:nvPr>
        </p:nvPicPr>
        <p:blipFill>
          <a:blip r:embed="rId5"/>
          <a:stretch>
            <a:fillRect/>
          </a:stretch>
        </p:blipFill>
        <p:spPr>
          <a:xfrm>
            <a:off x="2356410" y="1646252"/>
            <a:ext cx="7479175" cy="4207036"/>
          </a:xfrm>
          <a:prstGeom prst="rect">
            <a:avLst/>
          </a:prstGeom>
        </p:spPr>
      </p:pic>
      <p:sp>
        <p:nvSpPr>
          <p:cNvPr id="9" name="ZoneTexte 8"/>
          <p:cNvSpPr txBox="1"/>
          <p:nvPr/>
        </p:nvSpPr>
        <p:spPr>
          <a:xfrm>
            <a:off x="3584290" y="6019262"/>
            <a:ext cx="5023413" cy="369332"/>
          </a:xfrm>
          <a:prstGeom prst="rect">
            <a:avLst/>
          </a:prstGeom>
          <a:noFill/>
        </p:spPr>
        <p:txBody>
          <a:bodyPr wrap="square" rtlCol="0">
            <a:spAutoFit/>
          </a:bodyPr>
          <a:lstStyle/>
          <a:p>
            <a:r>
              <a:rPr lang="fr-FR" dirty="0">
                <a:hlinkClick r:id="rId6"/>
              </a:rPr>
              <a:t>https://www.youtube.com/watch?v=mfDpXj67z2I</a:t>
            </a:r>
            <a:r>
              <a:rPr lang="fr-FR" dirty="0"/>
              <a:t> </a:t>
            </a:r>
          </a:p>
        </p:txBody>
      </p:sp>
    </p:spTree>
    <p:extLst>
      <p:ext uri="{BB962C8B-B14F-4D97-AF65-F5344CB8AC3E}">
        <p14:creationId xmlns:p14="http://schemas.microsoft.com/office/powerpoint/2010/main" val="2221794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1440</Words>
  <Application>Microsoft Office PowerPoint</Application>
  <PresentationFormat>Ευρεία οθόνη</PresentationFormat>
  <Paragraphs>115</Paragraphs>
  <Slides>15</Slides>
  <Notes>2</Notes>
  <HiddenSlides>0</HiddenSlides>
  <MMClips>4</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15</vt:i4>
      </vt:variant>
    </vt:vector>
  </HeadingPairs>
  <TitlesOfParts>
    <vt:vector size="22" baseType="lpstr">
      <vt:lpstr>Arial</vt:lpstr>
      <vt:lpstr>Calibri</vt:lpstr>
      <vt:lpstr>Calibri Light</vt:lpstr>
      <vt:lpstr>Merriweather Sans</vt:lpstr>
      <vt:lpstr>Wingdings</vt:lpstr>
      <vt:lpstr>Thème Office</vt:lpstr>
      <vt:lpstr>1_Thème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Elena Tsitsibi</cp:lastModifiedBy>
  <cp:revision>51</cp:revision>
  <dcterms:created xsi:type="dcterms:W3CDTF">2021-04-29T13:43:45Z</dcterms:created>
  <dcterms:modified xsi:type="dcterms:W3CDTF">2022-04-19T06:57:14Z</dcterms:modified>
</cp:coreProperties>
</file>