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rJFcpxN0eumHl7zQRIRpkSKLL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4760A1-454C-43C4-A7EC-51FFDC2A72FB}">
  <a:tblStyle styleId="{9A4760A1-454C-43C4-A7EC-51FFDC2A72F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07ccff1036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07ccff1036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107ccff1036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07ccff1036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07ccff1036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107ccff1036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07ccff1036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07ccff1036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107ccff1036_0_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07ccff1036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07ccff1036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107ccff1036_0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7ccff1036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07ccff1036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107ccff1036_0_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07ccff1036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07ccff1036_0_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107ccff1036_0_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07ccff1036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07ccff1036_0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g107ccff1036_0_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07ccff1036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07ccff1036_0_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107ccff1036_0_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07ccff1036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07ccff1036_0_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g107ccff1036_0_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07ccff1036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07ccff1036_0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107ccff1036_0_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07ccff1036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07ccff1036_0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107ccff1036_0_1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07ccff1036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07ccff1036_0_1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107ccff1036_0_1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07ccff1036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07ccff1036_0_1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g107ccff1036_0_1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07ccff1036_0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07ccff1036_0_1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107ccff1036_0_1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07ccff1036_0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07ccff1036_0_1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g107ccff1036_0_1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07ccff1036_0_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07ccff1036_0_1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107ccff1036_0_1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07ccff1036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07ccff1036_0_1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107ccff1036_0_1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07ccff1036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07ccff1036_0_1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107ccff1036_0_1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07ccff1036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07ccff1036_0_1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07ccff1036_0_1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07ccff1036_0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07ccff1036_0_1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107ccff1036_0_1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07ccff1036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07ccff1036_0_1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g107ccff1036_0_1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07ccff1036_0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07ccff1036_0_1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107ccff1036_0_1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07ccff1036_0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07ccff1036_0_1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107ccff1036_0_1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07ccff1036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07ccff1036_0_1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g107ccff1036_0_1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07ccff1036_0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07ccff1036_0_1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g107ccff1036_0_1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07ccff1036_0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07ccff1036_0_2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g107ccff1036_0_2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07ccff1036_0_2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07ccff1036_0_2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g107ccff1036_0_2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07ccff1036_0_2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07ccff1036_0_2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g107ccff1036_0_2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07ccff1036_0_2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07ccff1036_0_2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g107ccff1036_0_2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07ccff1036_0_2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07ccff1036_0_2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g107ccff1036_0_2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07ccff1036_0_2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07ccff1036_0_2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g107ccff1036_0_2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07ccff1036_0_2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07ccff1036_0_2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g107ccff1036_0_2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07ccff1036_0_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07ccff1036_0_2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0" name="Google Shape;400;g107ccff1036_0_2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4e1d1c3c9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07ccff1036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07ccff1036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107ccff1036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07ccff1036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07ccff1036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7ccff1036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07ccff1036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07ccff1036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107ccff1036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07ccff1036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07ccff1036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107ccff1036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ranceculture.fr/conferences/bibliotheque-publique-dinformation/odorat-le-mysterieux-aide-memoir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www.monsieurpeinture.com/trompe-loeil-des-fenetres-factices/" TargetMode="External"/><Relationship Id="rId4" Type="http://schemas.openxmlformats.org/officeDocument/2006/relationships/image" Target="../media/image13.jpg"/></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wI_E4tuA910"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franceculture.fr/conferences/universite-de-strasbourg/la-perception-du-temp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youtu.be/rXpIcsg5Vcc"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8" Type="http://schemas.openxmlformats.org/officeDocument/2006/relationships/hyperlink" Target="https://naitreetgrandir.com/fr/etape/0_12_mois/developpement/fiche.aspx?doc=naitre-grandir-developpement-sens-vue" TargetMode="External"/><Relationship Id="rId13" Type="http://schemas.openxmlformats.org/officeDocument/2006/relationships/hyperlink" Target="https://www.ncbi.nlm.nih.gov/pmc/articles/PMC6340985/" TargetMode="External"/><Relationship Id="rId18" Type="http://schemas.openxmlformats.org/officeDocument/2006/relationships/hyperlink" Target="https://sante.lefigaro.fr/sante/symptome/hallucinations/differents-types" TargetMode="External"/><Relationship Id="rId26" Type="http://schemas.openxmlformats.org/officeDocument/2006/relationships/hyperlink" Target="https://www.medisite.fr/les-troubles-de-la-vue-10-conseils-pour-ameliorer-sa-vue.168029.146449.html?page=6" TargetMode="External"/><Relationship Id="rId3" Type="http://schemas.openxmlformats.org/officeDocument/2006/relationships/hyperlink" Target="https://www.scienceshumaines.com/la-perception-une-lecture-du-monde_fr_21020.html" TargetMode="External"/><Relationship Id="rId21" Type="http://schemas.openxmlformats.org/officeDocument/2006/relationships/hyperlink" Target="http://www.tekamat.com/les-illusions-2/" TargetMode="External"/><Relationship Id="rId7" Type="http://schemas.openxmlformats.org/officeDocument/2006/relationships/hyperlink" Target="https://www.planetesante.ch/Magazine/Sante-au-quotidien/Troubles-de-l-odorat/Sans-odeur-pas-de-gout" TargetMode="External"/><Relationship Id="rId12" Type="http://schemas.openxmlformats.org/officeDocument/2006/relationships/hyperlink" Target="https://www.science-et-vie.com/archives/pourquoi-le-temps-passe-de-plus-en-plus-vite-29342" TargetMode="External"/><Relationship Id="rId17" Type="http://schemas.openxmlformats.org/officeDocument/2006/relationships/hyperlink" Target="https://www.news-medical.net/health/Hallucination-Types-(French).aspx" TargetMode="External"/><Relationship Id="rId25" Type="http://schemas.openxmlformats.org/officeDocument/2006/relationships/hyperlink" Target="https://www.franceinter.fr/culture/comment-affiner-notre-odorat-conseils-d-une-specialiste-parfumeuse-chez-cartier" TargetMode="External"/><Relationship Id="rId2" Type="http://schemas.openxmlformats.org/officeDocument/2006/relationships/notesSlide" Target="../notesSlides/notesSlide42.xml"/><Relationship Id="rId16" Type="http://schemas.openxmlformats.org/officeDocument/2006/relationships/hyperlink" Target="https://www.frm.org/recherches-maladies-neurologiques/douleur/focus-douleur" TargetMode="External"/><Relationship Id="rId20" Type="http://schemas.openxmlformats.org/officeDocument/2006/relationships/hyperlink" Target="https://www.linflux.com/sante/notre-cerveau-trompe-par-les-illusions/" TargetMode="External"/><Relationship Id="rId29" Type="http://schemas.openxmlformats.org/officeDocument/2006/relationships/hyperlink" Target="https://www.alimentarium.org/fr/savoir/les-sens-le-go%C3%BBt" TargetMode="External"/><Relationship Id="rId1" Type="http://schemas.openxmlformats.org/officeDocument/2006/relationships/slideLayout" Target="../slideLayouts/slideLayout2.xml"/><Relationship Id="rId6" Type="http://schemas.openxmlformats.org/officeDocument/2006/relationships/hyperlink" Target="https://comprendrelautisme.com/le-fonctionnement/la-perception-sensorielle/" TargetMode="External"/><Relationship Id="rId11" Type="http://schemas.openxmlformats.org/officeDocument/2006/relationships/hyperlink" Target="https://www.cerveauetpsycho.fr/sd/neurobiologie/dossier-perception-du-temps-et-illusions-temporelles-2382.php" TargetMode="External"/><Relationship Id="rId24" Type="http://schemas.openxmlformats.org/officeDocument/2006/relationships/hyperlink" Target="https://www.audio2000.fr/des-exercices-pour-ameliorer-votre-ouie" TargetMode="External"/><Relationship Id="rId5" Type="http://schemas.openxmlformats.org/officeDocument/2006/relationships/hyperlink" Target="https://plus.lapresse.ca/screens/a9e290ac-3532-42e6-b6ff-872340309ac6__7C___0.html" TargetMode="External"/><Relationship Id="rId15" Type="http://schemas.openxmlformats.org/officeDocument/2006/relationships/hyperlink" Target="https://www.pourlascience.fr/sd/imagerie/la-perception-subliminale-4253.php" TargetMode="External"/><Relationship Id="rId23" Type="http://schemas.openxmlformats.org/officeDocument/2006/relationships/hyperlink" Target="https://www.auditionsante.fr/blog/audition-et-perte-auditive/la-capacite-auditive-humaine-etude-comparative/" TargetMode="External"/><Relationship Id="rId28" Type="http://schemas.openxmlformats.org/officeDocument/2006/relationships/hyperlink" Target="https://parlonssciences.ca/ressources-pedagogiques/documents-dinformation/la-vision-humaine" TargetMode="External"/><Relationship Id="rId10" Type="http://schemas.openxmlformats.org/officeDocument/2006/relationships/hyperlink" Target="https://www.reussir.fr/vigne/la-degustation-olfactive-est-elle-une-supercherie" TargetMode="External"/><Relationship Id="rId19" Type="http://schemas.openxmlformats.org/officeDocument/2006/relationships/hyperlink" Target="https://sante.journaldesfemmes.fr/fiches-maladies/2584527-hallucination-definition-cause-type-traitement/" TargetMode="External"/><Relationship Id="rId31" Type="http://schemas.openxmlformats.org/officeDocument/2006/relationships/hyperlink" Target="https://neurogymtonik.com/les-bienfaits-du-toucher-et-comment-le-stimuler/" TargetMode="External"/><Relationship Id="rId4" Type="http://schemas.openxmlformats.org/officeDocument/2006/relationships/hyperlink" Target="https://synapses-lamap.org/2020/05/15/perception/" TargetMode="External"/><Relationship Id="rId9" Type="http://schemas.openxmlformats.org/officeDocument/2006/relationships/hyperlink" Target="https://www.futura-sciences.com/sante/definitions/corps-humain-odorat-14735/" TargetMode="External"/><Relationship Id="rId14" Type="http://schemas.openxmlformats.org/officeDocument/2006/relationships/hyperlink" Target="https://www.cultures-sucre.com/pro-de-sante/linfluence-dun-stimulus-olfactif-lappetit-consommation-de-femmes-obeses/" TargetMode="External"/><Relationship Id="rId22" Type="http://schemas.openxmlformats.org/officeDocument/2006/relationships/hyperlink" Target="http://www.parclaservision.fr/illusion-optique/" TargetMode="External"/><Relationship Id="rId27" Type="http://schemas.openxmlformats.org/officeDocument/2006/relationships/hyperlink" Target="https://www.femininbio.com/sante/conseils-et-astuces/perte-du-gout-comment-stimuler-ses-papilles-61666" TargetMode="External"/><Relationship Id="rId30" Type="http://schemas.openxmlformats.org/officeDocument/2006/relationships/hyperlink" Target="https://www.francebleu.fr/emissions/prend-soin-de-nous-en-poitou/poitou/pourquoi-le-toucher-est-il-si-important-pour-nous-les-humain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hyperlink" Target="mailto:disk-project@googlegroups.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diskproject.eu/" TargetMode="Externa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0" y="3662630"/>
            <a:ext cx="6138000"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fr-FR" sz="3200" b="1" i="0" u="none" strike="noStrike" cap="none" dirty="0">
                <a:solidFill>
                  <a:srgbClr val="00B84F"/>
                </a:solidFill>
                <a:latin typeface="Calibri"/>
                <a:ea typeface="Calibri"/>
                <a:cs typeface="Calibri"/>
                <a:sym typeface="Calibri"/>
              </a:rPr>
              <a:t>Digital </a:t>
            </a:r>
            <a:r>
              <a:rPr lang="fr-FR" sz="3200" b="1" i="0" u="none" strike="noStrike" cap="none" dirty="0" err="1">
                <a:solidFill>
                  <a:srgbClr val="00B84F"/>
                </a:solidFill>
                <a:latin typeface="Calibri"/>
                <a:ea typeface="Calibri"/>
                <a:cs typeface="Calibri"/>
                <a:sym typeface="Calibri"/>
              </a:rPr>
              <a:t>Skills</a:t>
            </a:r>
            <a:r>
              <a:rPr lang="fr-FR" sz="3200" b="1" i="0" u="none" strike="noStrike" cap="none" dirty="0">
                <a:solidFill>
                  <a:srgbClr val="00B84F"/>
                </a:solidFill>
                <a:latin typeface="Calibri"/>
                <a:ea typeface="Calibri"/>
                <a:cs typeface="Calibri"/>
                <a:sym typeface="Calibri"/>
              </a:rPr>
              <a:t> for an </a:t>
            </a:r>
            <a:r>
              <a:rPr lang="fr-FR" sz="3200" b="1" i="0" u="none" strike="noStrike" cap="none" dirty="0" err="1">
                <a:solidFill>
                  <a:srgbClr val="00B84F"/>
                </a:solidFill>
                <a:latin typeface="Calibri"/>
                <a:ea typeface="Calibri"/>
                <a:cs typeface="Calibri"/>
                <a:sym typeface="Calibri"/>
              </a:rPr>
              <a:t>Ageing</a:t>
            </a:r>
            <a:r>
              <a:rPr lang="fr-FR" sz="3200" b="1" i="0" u="none" strike="noStrike" cap="none" dirty="0">
                <a:solidFill>
                  <a:srgbClr val="00B84F"/>
                </a:solidFill>
                <a:latin typeface="Calibri"/>
                <a:ea typeface="Calibri"/>
                <a:cs typeface="Calibri"/>
                <a:sym typeface="Calibri"/>
              </a:rPr>
              <a:t> Europe</a:t>
            </a:r>
            <a:r>
              <a:rPr lang="fr-FR" sz="2800" b="1" i="0" u="none" strike="noStrike" cap="none" dirty="0">
                <a:solidFill>
                  <a:srgbClr val="00B84F"/>
                </a:solidFill>
                <a:latin typeface="Calibri"/>
                <a:ea typeface="Calibri"/>
                <a:cs typeface="Calibri"/>
                <a:sym typeface="Calibri"/>
              </a:rPr>
              <a:t/>
            </a:r>
            <a:br>
              <a:rPr lang="fr-FR" sz="2800" b="1" i="0" u="none" strike="noStrike" cap="none" dirty="0">
                <a:solidFill>
                  <a:srgbClr val="00B84F"/>
                </a:solidFill>
                <a:latin typeface="Calibri"/>
                <a:ea typeface="Calibri"/>
                <a:cs typeface="Calibri"/>
                <a:sym typeface="Calibri"/>
              </a:rPr>
            </a:br>
            <a:endParaRPr sz="2800" b="1" i="0" u="none" strike="noStrike" cap="none" dirty="0">
              <a:solidFill>
                <a:srgbClr val="00B84F"/>
              </a:solidFill>
              <a:latin typeface="Calibri"/>
              <a:ea typeface="Calibri"/>
              <a:cs typeface="Calibri"/>
              <a:sym typeface="Calibri"/>
            </a:endParaRPr>
          </a:p>
          <a:p>
            <a:pPr lvl="0" algn="ctr">
              <a:buSzPts val="2000"/>
            </a:pPr>
            <a:r>
              <a:rPr lang="mk-MK" sz="2800" b="1" dirty="0">
                <a:latin typeface="Calibri" panose="020F0502020204030204" pitchFamily="34" charset="0"/>
                <a:cs typeface="Calibri" panose="020F0502020204030204" pitchFamily="34" charset="0"/>
              </a:rPr>
              <a:t>Когнитивни дразби</a:t>
            </a:r>
            <a:endParaRPr sz="40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90" name="Google Shape;90;p1"/>
          <p:cNvPicPr preferRelativeResize="0"/>
          <p:nvPr/>
        </p:nvPicPr>
        <p:blipFill rotWithShape="1">
          <a:blip r:embed="rId3">
            <a:alphaModFix/>
          </a:blip>
          <a:srcRect l="26347" t="4802" r="-1"/>
          <a:stretch/>
        </p:blipFill>
        <p:spPr>
          <a:xfrm>
            <a:off x="8999220" y="5978128"/>
            <a:ext cx="3017520" cy="853440"/>
          </a:xfrm>
          <a:prstGeom prst="rect">
            <a:avLst/>
          </a:prstGeom>
          <a:noFill/>
          <a:ln>
            <a:noFill/>
          </a:ln>
        </p:spPr>
      </p:pic>
      <p:sp>
        <p:nvSpPr>
          <p:cNvPr id="91" name="Google Shape;91;p1"/>
          <p:cNvSpPr txBox="1"/>
          <p:nvPr/>
        </p:nvSpPr>
        <p:spPr>
          <a:xfrm>
            <a:off x="903012" y="6220182"/>
            <a:ext cx="471181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mk-MK" sz="1800" b="0" i="0" u="none" strike="noStrike" cap="none" dirty="0" smtClean="0">
                <a:solidFill>
                  <a:schemeClr val="dk1"/>
                </a:solidFill>
                <a:latin typeface="Calibri"/>
                <a:ea typeface="Calibri"/>
                <a:cs typeface="Calibri"/>
                <a:sym typeface="Calibri"/>
              </a:rPr>
              <a:t>Проектен број</a:t>
            </a:r>
            <a:r>
              <a:rPr lang="en-US" sz="1800" b="0" i="0" u="none" strike="noStrike" cap="none" dirty="0" smtClean="0">
                <a:solidFill>
                  <a:schemeClr val="dk1"/>
                </a:solidFill>
                <a:latin typeface="Calibri"/>
                <a:ea typeface="Calibri"/>
                <a:cs typeface="Calibri"/>
                <a:sym typeface="Calibri"/>
              </a:rPr>
              <a:t>: </a:t>
            </a:r>
            <a:r>
              <a:rPr lang="fr-FR" sz="1800" b="0" i="0" u="none" strike="noStrike" cap="none" dirty="0" smtClean="0">
                <a:solidFill>
                  <a:schemeClr val="dk1"/>
                </a:solidFill>
                <a:latin typeface="Calibri"/>
                <a:ea typeface="Calibri"/>
                <a:cs typeface="Calibri"/>
                <a:sym typeface="Calibri"/>
              </a:rPr>
              <a:t>2020-1-FR01-KA204-079823</a:t>
            </a:r>
            <a:endParaRPr sz="1800" b="0" i="0" u="none" strike="noStrike" cap="none" dirty="0">
              <a:solidFill>
                <a:schemeClr val="dk1"/>
              </a:solidFill>
              <a:latin typeface="Calibri"/>
              <a:ea typeface="Calibri"/>
              <a:cs typeface="Calibri"/>
              <a:sym typeface="Calibri"/>
            </a:endParaRPr>
          </a:p>
        </p:txBody>
      </p:sp>
      <p:pic>
        <p:nvPicPr>
          <p:cNvPr id="92" name="Google Shape;92;p1" descr="Overhead view of senior man working on laptop Free Photo"/>
          <p:cNvPicPr preferRelativeResize="0"/>
          <p:nvPr/>
        </p:nvPicPr>
        <p:blipFill rotWithShape="1">
          <a:blip r:embed="rId4">
            <a:alphaModFix/>
          </a:blip>
          <a:srcRect l="12991" t="-10929" r="13216" b="154"/>
          <a:stretch/>
        </p:blipFill>
        <p:spPr>
          <a:xfrm>
            <a:off x="5798819" y="-649144"/>
            <a:ext cx="6400801" cy="6400801"/>
          </a:xfrm>
          <a:prstGeom prst="teardrop">
            <a:avLst>
              <a:gd name="adj" fmla="val 100000"/>
            </a:avLst>
          </a:prstGeom>
          <a:noFill/>
          <a:ln>
            <a:noFill/>
          </a:ln>
        </p:spPr>
      </p:pic>
      <p:pic>
        <p:nvPicPr>
          <p:cNvPr id="93" name="Google Shape;93;p1"/>
          <p:cNvPicPr preferRelativeResize="0"/>
          <p:nvPr/>
        </p:nvPicPr>
        <p:blipFill>
          <a:blip r:embed="rId5">
            <a:alphaModFix/>
          </a:blip>
          <a:stretch>
            <a:fillRect/>
          </a:stretch>
        </p:blipFill>
        <p:spPr>
          <a:xfrm>
            <a:off x="1510013" y="328750"/>
            <a:ext cx="3017525" cy="3017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07ccff1036_0_3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1"/>
            <a:r>
              <a:rPr lang="mk-MK" b="1" dirty="0" smtClean="0">
                <a:solidFill>
                  <a:schemeClr val="accent6"/>
                </a:solidFill>
                <a:latin typeface="Calibri" panose="020F0502020204030204" pitchFamily="34" charset="0"/>
                <a:cs typeface="Calibri" panose="020F0502020204030204" pitchFamily="34" charset="0"/>
              </a:rPr>
              <a:t>2.1 Што </a:t>
            </a:r>
            <a:r>
              <a:rPr lang="mk-MK" b="1" dirty="0">
                <a:solidFill>
                  <a:schemeClr val="accent6"/>
                </a:solidFill>
                <a:latin typeface="Calibri" panose="020F0502020204030204" pitchFamily="34" charset="0"/>
                <a:cs typeface="Calibri" panose="020F0502020204030204" pitchFamily="34" charset="0"/>
              </a:rPr>
              <a:t>претставува?</a:t>
            </a:r>
            <a:endParaRPr lang="en-US" sz="1400" dirty="0">
              <a:solidFill>
                <a:schemeClr val="accent6"/>
              </a:solidFill>
              <a:latin typeface="Calibri" panose="020F0502020204030204" pitchFamily="34" charset="0"/>
              <a:cs typeface="Calibri" panose="020F0502020204030204" pitchFamily="34" charset="0"/>
            </a:endParaRPr>
          </a:p>
        </p:txBody>
      </p:sp>
      <p:sp>
        <p:nvSpPr>
          <p:cNvPr id="164" name="Google Shape;164;g107ccff1036_0_32"/>
          <p:cNvSpPr txBox="1">
            <a:spLocks noGrp="1"/>
          </p:cNvSpPr>
          <p:nvPr>
            <p:ph type="body" idx="1"/>
          </p:nvPr>
        </p:nvSpPr>
        <p:spPr>
          <a:xfrm>
            <a:off x="838200" y="1594196"/>
            <a:ext cx="10515600" cy="1426095"/>
          </a:xfrm>
          <a:prstGeom prst="rect">
            <a:avLst/>
          </a:prstGeom>
        </p:spPr>
        <p:txBody>
          <a:bodyPr spcFirstLastPara="1" wrap="square" lIns="91425" tIns="45700" rIns="91425" bIns="45700" anchor="t" anchorCtr="0">
            <a:normAutofit/>
          </a:bodyPr>
          <a:lstStyle/>
          <a:p>
            <a:pPr marL="114300" indent="0" algn="just">
              <a:buNone/>
            </a:pPr>
            <a:r>
              <a:rPr lang="mk-MK" sz="1600" dirty="0"/>
              <a:t>Човечкиот слух има извонредна способност да ги раздвојува звучните бранови од говорот и да </a:t>
            </a:r>
            <a:r>
              <a:rPr lang="mk-MK" sz="1600" b="1" dirty="0" smtClean="0"/>
              <a:t>дава </a:t>
            </a:r>
            <a:r>
              <a:rPr lang="mk-MK" sz="1600" b="1" dirty="0"/>
              <a:t>смисла на изразувањето на акустичните сигнали</a:t>
            </a:r>
            <a:r>
              <a:rPr lang="mk-MK" sz="1600" dirty="0"/>
              <a:t>. Звучните вибрации кои пристигнуваат во надворешниот дел на увото се спроведуваат преку ушниот канал до тапанчето. Ушното тапанче ги засилува вибрациите кои потоа се пренесуваат на внатрешното уво. Механички бран се шири и го трансформира звучниот сигнал во електричен сигнал: се создава нервна порака и ќе биде транспортирана до мозокот преку </a:t>
            </a:r>
            <a:r>
              <a:rPr lang="mk-MK" sz="1600" dirty="0" smtClean="0"/>
              <a:t>слушниот </a:t>
            </a:r>
            <a:r>
              <a:rPr lang="mk-MK" sz="1600" dirty="0"/>
              <a:t>нерв.</a:t>
            </a:r>
            <a:endParaRPr lang="en-US" sz="1600" dirty="0"/>
          </a:p>
        </p:txBody>
      </p:sp>
      <p:pic>
        <p:nvPicPr>
          <p:cNvPr id="165" name="Google Shape;165;g107ccff1036_0_32"/>
          <p:cNvPicPr preferRelativeResize="0"/>
          <p:nvPr/>
        </p:nvPicPr>
        <p:blipFill>
          <a:blip r:embed="rId3">
            <a:alphaModFix/>
          </a:blip>
          <a:stretch>
            <a:fillRect/>
          </a:stretch>
        </p:blipFill>
        <p:spPr>
          <a:xfrm>
            <a:off x="8592994" y="3398981"/>
            <a:ext cx="2619952" cy="2509989"/>
          </a:xfrm>
          <a:prstGeom prst="rect">
            <a:avLst/>
          </a:prstGeom>
          <a:noFill/>
          <a:ln>
            <a:noFill/>
          </a:ln>
        </p:spPr>
      </p:pic>
      <p:sp>
        <p:nvSpPr>
          <p:cNvPr id="166" name="Google Shape;166;g107ccff1036_0_32"/>
          <p:cNvSpPr txBox="1"/>
          <p:nvPr/>
        </p:nvSpPr>
        <p:spPr>
          <a:xfrm>
            <a:off x="8612418" y="5945396"/>
            <a:ext cx="2603097" cy="436756"/>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000"/>
              </a:spcAft>
              <a:buNone/>
            </a:pPr>
            <a:r>
              <a:rPr lang="fr-FR" sz="700" i="1" dirty="0">
                <a:solidFill>
                  <a:schemeClr val="dk1"/>
                </a:solidFill>
                <a:latin typeface="Calibri"/>
                <a:ea typeface="Calibri"/>
                <a:cs typeface="Calibri"/>
                <a:sym typeface="Calibri"/>
              </a:rPr>
              <a:t>Source: auditionsante.fr </a:t>
            </a:r>
            <a:endParaRPr dirty="0"/>
          </a:p>
        </p:txBody>
      </p:sp>
      <p:sp>
        <p:nvSpPr>
          <p:cNvPr id="6"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107ccff1036_0_4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1"/>
            <a:r>
              <a:rPr lang="en-US" b="1" dirty="0" smtClean="0">
                <a:solidFill>
                  <a:schemeClr val="accent6"/>
                </a:solidFill>
                <a:latin typeface="Calibri" panose="020F0502020204030204" pitchFamily="34" charset="0"/>
                <a:cs typeface="Calibri" panose="020F0502020204030204" pitchFamily="34" charset="0"/>
              </a:rPr>
              <a:t>2.2 </a:t>
            </a:r>
            <a:r>
              <a:rPr lang="mk-MK" b="1" dirty="0" smtClean="0">
                <a:solidFill>
                  <a:schemeClr val="accent6"/>
                </a:solidFill>
                <a:latin typeface="Calibri" panose="020F0502020204030204" pitchFamily="34" charset="0"/>
                <a:cs typeface="Calibri" panose="020F0502020204030204" pitchFamily="34" charset="0"/>
              </a:rPr>
              <a:t>Пример</a:t>
            </a:r>
            <a:endParaRPr lang="en-US" sz="1400" dirty="0">
              <a:solidFill>
                <a:schemeClr val="accent6"/>
              </a:solidFill>
              <a:latin typeface="Calibri" panose="020F0502020204030204" pitchFamily="34" charset="0"/>
              <a:cs typeface="Calibri" panose="020F0502020204030204" pitchFamily="34" charset="0"/>
            </a:endParaRPr>
          </a:p>
        </p:txBody>
      </p:sp>
      <p:sp>
        <p:nvSpPr>
          <p:cNvPr id="173" name="Google Shape;173;g107ccff1036_0_42"/>
          <p:cNvSpPr txBox="1">
            <a:spLocks noGrp="1"/>
          </p:cNvSpPr>
          <p:nvPr>
            <p:ph type="body" idx="1"/>
          </p:nvPr>
        </p:nvSpPr>
        <p:spPr>
          <a:xfrm>
            <a:off x="838200" y="1825625"/>
            <a:ext cx="10515600" cy="1915102"/>
          </a:xfrm>
          <a:prstGeom prst="rect">
            <a:avLst/>
          </a:prstGeom>
        </p:spPr>
        <p:txBody>
          <a:bodyPr spcFirstLastPara="1" wrap="square" lIns="91425" tIns="45700" rIns="91425" bIns="45700" anchor="t" anchorCtr="0">
            <a:normAutofit/>
          </a:bodyPr>
          <a:lstStyle/>
          <a:p>
            <a:pPr marL="114300" indent="0" algn="just">
              <a:buNone/>
            </a:pPr>
            <a:r>
              <a:rPr lang="mk-MK" sz="1600" dirty="0"/>
              <a:t>Опсегот на нашиот слух, помеѓу 20 и 20.000 херци, е толку голем што можеме да разликуваме околу 400.000 звуци. </a:t>
            </a:r>
            <a:r>
              <a:rPr lang="mk-MK" sz="1600" dirty="0" smtClean="0"/>
              <a:t>Но, се </a:t>
            </a:r>
            <a:r>
              <a:rPr lang="mk-MK" sz="1600" dirty="0"/>
              <a:t>разбира</a:t>
            </a:r>
            <a:r>
              <a:rPr lang="mk-MK" sz="1600" dirty="0" smtClean="0"/>
              <a:t>, има </a:t>
            </a:r>
            <a:r>
              <a:rPr lang="mk-MK" sz="1600" dirty="0"/>
              <a:t>многу повеќе фреквенции кои дури и луѓето со совршен слух едноставно не можат да ги слушнат, бидејќи се под нашиот праг на слух. На пример, човечкото уво не може да процесира ултразвучни бранови.</a:t>
            </a:r>
            <a:endParaRPr lang="en-US" sz="1600" dirty="0"/>
          </a:p>
          <a:p>
            <a:pPr marL="114300" indent="0" algn="just">
              <a:buNone/>
            </a:pPr>
            <a:r>
              <a:rPr lang="mk-MK" sz="1600" dirty="0"/>
              <a:t>Во случај на губење на слухот поврзано со возраста, малите влакнести клетки во внатрешното уво </a:t>
            </a:r>
            <a:r>
              <a:rPr lang="mk-MK" sz="1600" dirty="0" smtClean="0"/>
              <a:t>се губат, </a:t>
            </a:r>
            <a:r>
              <a:rPr lang="mk-MK" sz="1600" dirty="0"/>
              <a:t>што резултира во тоа што првично главно високите фреквенции повеќе не можат да се </a:t>
            </a:r>
            <a:r>
              <a:rPr lang="mk-MK" sz="1600" dirty="0" smtClean="0"/>
              <a:t>регистрираат. </a:t>
            </a:r>
            <a:r>
              <a:rPr lang="mk-MK" sz="1600" dirty="0"/>
              <a:t>Ако на лицето не му е вградено слушно помагало во рана фаза, способноста за слух продолжува да опаѓа додека мозокот не научи правилно да ги класифицира звуците.</a:t>
            </a:r>
            <a:endParaRPr lang="en-US" sz="1600" dirty="0"/>
          </a:p>
        </p:txBody>
      </p:sp>
      <p:sp>
        <p:nvSpPr>
          <p:cNvPr id="4"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07ccff1036_0_4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1"/>
            <a:r>
              <a:rPr lang="en-US" b="1" dirty="0" smtClean="0">
                <a:solidFill>
                  <a:schemeClr val="accent6"/>
                </a:solidFill>
                <a:latin typeface="Calibri" panose="020F0502020204030204" pitchFamily="34" charset="0"/>
                <a:cs typeface="Calibri" panose="020F0502020204030204" pitchFamily="34" charset="0"/>
              </a:rPr>
              <a:t>2.3 </a:t>
            </a:r>
            <a:r>
              <a:rPr lang="mk-MK" b="1" dirty="0" smtClean="0">
                <a:solidFill>
                  <a:schemeClr val="accent6"/>
                </a:solidFill>
                <a:latin typeface="Calibri" panose="020F0502020204030204" pitchFamily="34" charset="0"/>
                <a:cs typeface="Calibri" panose="020F0502020204030204" pitchFamily="34" charset="0"/>
              </a:rPr>
              <a:t>Како </a:t>
            </a:r>
            <a:r>
              <a:rPr lang="mk-MK" b="1" dirty="0">
                <a:solidFill>
                  <a:schemeClr val="accent6"/>
                </a:solidFill>
                <a:latin typeface="Calibri" panose="020F0502020204030204" pitchFamily="34" charset="0"/>
                <a:cs typeface="Calibri" panose="020F0502020204030204" pitchFamily="34" charset="0"/>
              </a:rPr>
              <a:t>да ја </a:t>
            </a:r>
            <a:r>
              <a:rPr lang="mk-MK" b="1" dirty="0" smtClean="0">
                <a:solidFill>
                  <a:schemeClr val="accent6"/>
                </a:solidFill>
                <a:latin typeface="Calibri" panose="020F0502020204030204" pitchFamily="34" charset="0"/>
                <a:cs typeface="Calibri" panose="020F0502020204030204" pitchFamily="34" charset="0"/>
              </a:rPr>
              <a:t>тренирате </a:t>
            </a:r>
            <a:r>
              <a:rPr lang="mk-MK" b="1" dirty="0">
                <a:solidFill>
                  <a:schemeClr val="accent6"/>
                </a:solidFill>
                <a:latin typeface="Calibri" panose="020F0502020204030204" pitchFamily="34" charset="0"/>
                <a:cs typeface="Calibri" panose="020F0502020204030204" pitchFamily="34" charset="0"/>
              </a:rPr>
              <a:t>својата перцепција преку слушање дразби?</a:t>
            </a:r>
            <a:endParaRPr lang="en-US" sz="1400" dirty="0">
              <a:solidFill>
                <a:schemeClr val="accent6"/>
              </a:solidFill>
              <a:latin typeface="Calibri" panose="020F0502020204030204" pitchFamily="34" charset="0"/>
              <a:cs typeface="Calibri" panose="020F0502020204030204" pitchFamily="34" charset="0"/>
            </a:endParaRPr>
          </a:p>
        </p:txBody>
      </p:sp>
      <p:sp>
        <p:nvSpPr>
          <p:cNvPr id="180" name="Google Shape;180;g107ccff1036_0_4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114300" indent="0">
              <a:buNone/>
            </a:pPr>
            <a:r>
              <a:rPr lang="mk-MK" sz="1600" b="1" dirty="0"/>
              <a:t>Научете нов јазик!</a:t>
            </a:r>
            <a:endParaRPr lang="en-US" sz="1600" dirty="0"/>
          </a:p>
          <a:p>
            <a:pPr marL="114300" indent="0">
              <a:buNone/>
            </a:pPr>
            <a:r>
              <a:rPr lang="mk-MK" sz="1600" dirty="0"/>
              <a:t>Слушањето нови интонации и звуци е добар начин да го вежбате вашиот слух и да му дадете дополнителна шанса да остане млад</a:t>
            </a:r>
            <a:r>
              <a:rPr lang="mk-MK" sz="1600" dirty="0" smtClean="0"/>
              <a:t>.</a:t>
            </a:r>
            <a:endParaRPr lang="en-US" sz="1600" dirty="0" smtClean="0"/>
          </a:p>
          <a:p>
            <a:pPr marL="114300" indent="0" algn="just">
              <a:buNone/>
            </a:pPr>
            <a:r>
              <a:rPr lang="mk-MK" sz="1600" b="1" dirty="0" smtClean="0"/>
              <a:t>Медитирајте </a:t>
            </a:r>
            <a:r>
              <a:rPr lang="mk-MK" sz="1600" b="1" dirty="0"/>
              <a:t>во природа</a:t>
            </a:r>
            <a:endParaRPr lang="en-US" sz="1600" dirty="0"/>
          </a:p>
          <a:p>
            <a:pPr marL="114300" indent="0" algn="just">
              <a:buNone/>
            </a:pPr>
            <a:r>
              <a:rPr lang="mk-MK" sz="1600" dirty="0"/>
              <a:t>Парк, градина, море... се идеални услови за медитација бидејќи сте опкружени со различни звуци. Вдишете и издишувајте длабоко за да се зголеми протокот на кислород низ вашето тело, а со тоа да се подобри циркулацијата на крвта. Концентрирајте се на одреден звук и обидете се да го идентификувате неговиот извор.</a:t>
            </a:r>
            <a:endParaRPr lang="en-US" sz="1600" dirty="0"/>
          </a:p>
          <a:p>
            <a:pPr marL="0" lvl="0" indent="-1270" algn="l" rtl="0">
              <a:lnSpc>
                <a:spcPct val="115000"/>
              </a:lnSpc>
              <a:spcBef>
                <a:spcPts val="1000"/>
              </a:spcBef>
              <a:spcAft>
                <a:spcPts val="0"/>
              </a:spcAft>
              <a:buClr>
                <a:schemeClr val="dk1"/>
              </a:buClr>
              <a:buSzPts val="1100"/>
              <a:buFont typeface="Arial"/>
              <a:buNone/>
            </a:pPr>
            <a:r>
              <a:rPr lang="mk-MK" sz="1700" b="1" dirty="0"/>
              <a:t> </a:t>
            </a:r>
            <a:r>
              <a:rPr lang="mk-MK" sz="1700" b="1" dirty="0" smtClean="0"/>
              <a:t>  Вежбајте јога</a:t>
            </a:r>
            <a:endParaRPr sz="1700" b="1" dirty="0"/>
          </a:p>
          <a:p>
            <a:pPr marL="114300" indent="0" algn="just">
              <a:buNone/>
            </a:pPr>
            <a:r>
              <a:rPr lang="mk-MK" sz="1700" dirty="0" smtClean="0"/>
              <a:t>П</a:t>
            </a:r>
            <a:r>
              <a:rPr lang="en-GB" sz="1700" dirty="0" err="1" smtClean="0"/>
              <a:t>озната</a:t>
            </a:r>
            <a:r>
              <a:rPr lang="en-GB" sz="1700" dirty="0" smtClean="0"/>
              <a:t> </a:t>
            </a:r>
            <a:r>
              <a:rPr lang="en-GB" sz="1700" dirty="0" err="1"/>
              <a:t>по</a:t>
            </a:r>
            <a:r>
              <a:rPr lang="en-GB" sz="1700" dirty="0"/>
              <a:t> </a:t>
            </a:r>
            <a:r>
              <a:rPr lang="en-GB" sz="1700" dirty="0" err="1"/>
              <a:t>своите</a:t>
            </a:r>
            <a:r>
              <a:rPr lang="en-GB" sz="1700" dirty="0"/>
              <a:t> </a:t>
            </a:r>
            <a:r>
              <a:rPr lang="en-GB" sz="1700" dirty="0" err="1"/>
              <a:t>многубројни</a:t>
            </a:r>
            <a:r>
              <a:rPr lang="en-GB" sz="1700" dirty="0"/>
              <a:t> </a:t>
            </a:r>
            <a:r>
              <a:rPr lang="en-GB" sz="1700" dirty="0" err="1"/>
              <a:t>здравствени</a:t>
            </a:r>
            <a:r>
              <a:rPr lang="en-GB" sz="1700" dirty="0"/>
              <a:t> </a:t>
            </a:r>
            <a:r>
              <a:rPr lang="en-GB" sz="1700" dirty="0" err="1"/>
              <a:t>придобивки</a:t>
            </a:r>
            <a:r>
              <a:rPr lang="en-GB" sz="1700" dirty="0"/>
              <a:t>, </a:t>
            </a:r>
            <a:r>
              <a:rPr lang="en-GB" sz="1700" dirty="0" err="1"/>
              <a:t>јогата</a:t>
            </a:r>
            <a:r>
              <a:rPr lang="en-GB" sz="1700" dirty="0"/>
              <a:t> </a:t>
            </a:r>
            <a:r>
              <a:rPr lang="en-GB" sz="1700" dirty="0" err="1"/>
              <a:t>вклучува</a:t>
            </a:r>
            <a:r>
              <a:rPr lang="en-GB" sz="1700" dirty="0"/>
              <a:t> </a:t>
            </a:r>
            <a:r>
              <a:rPr lang="en-GB" sz="1700" dirty="0" err="1"/>
              <a:t>асана</a:t>
            </a:r>
            <a:r>
              <a:rPr lang="en-GB" sz="1700" dirty="0"/>
              <a:t> (</a:t>
            </a:r>
            <a:r>
              <a:rPr lang="en-GB" sz="1700" dirty="0" err="1"/>
              <a:t>или</a:t>
            </a:r>
            <a:r>
              <a:rPr lang="en-GB" sz="1700" dirty="0"/>
              <a:t> </a:t>
            </a:r>
            <a:r>
              <a:rPr lang="en-GB" sz="1700" dirty="0" err="1" smtClean="0"/>
              <a:t>поз</a:t>
            </a:r>
            <a:r>
              <a:rPr lang="mk-MK" sz="1700" dirty="0" smtClean="0"/>
              <a:t>а</a:t>
            </a:r>
            <a:r>
              <a:rPr lang="en-GB" sz="1700" dirty="0" smtClean="0"/>
              <a:t>) </a:t>
            </a:r>
            <a:r>
              <a:rPr lang="en-GB" sz="1700" dirty="0" err="1"/>
              <a:t>за</a:t>
            </a:r>
            <a:r>
              <a:rPr lang="en-GB" sz="1700" dirty="0"/>
              <a:t> </a:t>
            </a:r>
            <a:r>
              <a:rPr lang="en-GB" sz="1700" dirty="0" err="1"/>
              <a:t>да</a:t>
            </a:r>
            <a:r>
              <a:rPr lang="en-GB" sz="1700" dirty="0"/>
              <a:t> </a:t>
            </a:r>
            <a:r>
              <a:rPr lang="en-GB" sz="1700" dirty="0" err="1"/>
              <a:t>се</a:t>
            </a:r>
            <a:r>
              <a:rPr lang="en-GB" sz="1700" dirty="0"/>
              <a:t> </a:t>
            </a:r>
            <a:r>
              <a:rPr lang="en-GB" sz="1700" dirty="0" err="1"/>
              <a:t>подобри</a:t>
            </a:r>
            <a:r>
              <a:rPr lang="en-GB" sz="1700" dirty="0"/>
              <a:t> </a:t>
            </a:r>
            <a:r>
              <a:rPr lang="en-GB" sz="1700" dirty="0" err="1"/>
              <a:t>протокот</a:t>
            </a:r>
            <a:r>
              <a:rPr lang="en-GB" sz="1700" dirty="0"/>
              <a:t> </a:t>
            </a:r>
            <a:r>
              <a:rPr lang="en-GB" sz="1700" dirty="0" err="1"/>
              <a:t>на</a:t>
            </a:r>
            <a:r>
              <a:rPr lang="en-GB" sz="1700" dirty="0"/>
              <a:t> </a:t>
            </a:r>
            <a:r>
              <a:rPr lang="en-GB" sz="1700" dirty="0" err="1"/>
              <a:t>крв</a:t>
            </a:r>
            <a:r>
              <a:rPr lang="en-GB" sz="1700" dirty="0"/>
              <a:t> </a:t>
            </a:r>
            <a:r>
              <a:rPr lang="en-GB" sz="1700" dirty="0" err="1"/>
              <a:t>во</a:t>
            </a:r>
            <a:r>
              <a:rPr lang="en-GB" sz="1700" dirty="0"/>
              <a:t> </a:t>
            </a:r>
            <a:r>
              <a:rPr lang="en-GB" sz="1700" dirty="0" err="1"/>
              <a:t>мозокот</a:t>
            </a:r>
            <a:r>
              <a:rPr lang="en-GB" sz="1700" dirty="0"/>
              <a:t>. </a:t>
            </a:r>
            <a:r>
              <a:rPr lang="en-GB" sz="1700" dirty="0" err="1"/>
              <a:t>Препорачливо</a:t>
            </a:r>
            <a:r>
              <a:rPr lang="en-GB" sz="1700" dirty="0"/>
              <a:t> е </a:t>
            </a:r>
            <a:r>
              <a:rPr lang="en-GB" sz="1700" dirty="0" err="1"/>
              <a:t>да</a:t>
            </a:r>
            <a:r>
              <a:rPr lang="en-GB" sz="1700" dirty="0"/>
              <a:t> </a:t>
            </a:r>
            <a:r>
              <a:rPr lang="en-GB" sz="1700" dirty="0" err="1"/>
              <a:t>вежбате</a:t>
            </a:r>
            <a:r>
              <a:rPr lang="en-GB" sz="1700" dirty="0"/>
              <a:t> </a:t>
            </a:r>
            <a:r>
              <a:rPr lang="en-GB" sz="1700" dirty="0" err="1"/>
              <a:t>јога</a:t>
            </a:r>
            <a:r>
              <a:rPr lang="en-GB" sz="1700" dirty="0"/>
              <a:t> </a:t>
            </a:r>
            <a:r>
              <a:rPr lang="en-GB" sz="1700" dirty="0" err="1"/>
              <a:t>само</a:t>
            </a:r>
            <a:r>
              <a:rPr lang="en-GB" sz="1700" dirty="0"/>
              <a:t> </a:t>
            </a:r>
            <a:r>
              <a:rPr lang="en-GB" sz="1700" dirty="0" err="1"/>
              <a:t>со</a:t>
            </a:r>
            <a:r>
              <a:rPr lang="en-GB" sz="1700" dirty="0"/>
              <a:t> </a:t>
            </a:r>
            <a:r>
              <a:rPr lang="en-GB" sz="1700" dirty="0" err="1"/>
              <a:t>учител</a:t>
            </a:r>
            <a:r>
              <a:rPr lang="en-GB" sz="1700" dirty="0"/>
              <a:t> </a:t>
            </a:r>
            <a:r>
              <a:rPr lang="en-GB" sz="1700" dirty="0" err="1"/>
              <a:t>кој</a:t>
            </a:r>
            <a:r>
              <a:rPr lang="en-GB" sz="1700" dirty="0"/>
              <a:t> </a:t>
            </a:r>
            <a:r>
              <a:rPr lang="en-GB" sz="1700" dirty="0" err="1"/>
              <a:t>може</a:t>
            </a:r>
            <a:r>
              <a:rPr lang="en-GB" sz="1700" dirty="0"/>
              <a:t> </a:t>
            </a:r>
            <a:r>
              <a:rPr lang="en-GB" sz="1700" dirty="0" err="1"/>
              <a:t>да</a:t>
            </a:r>
            <a:r>
              <a:rPr lang="en-GB" sz="1700" dirty="0"/>
              <a:t> </a:t>
            </a:r>
            <a:r>
              <a:rPr lang="en-GB" sz="1700" dirty="0" err="1"/>
              <a:t>ги</a:t>
            </a:r>
            <a:r>
              <a:rPr lang="en-GB" sz="1700" dirty="0"/>
              <a:t> </a:t>
            </a:r>
            <a:r>
              <a:rPr lang="en-GB" sz="1700" dirty="0" err="1"/>
              <a:t>прилагоди</a:t>
            </a:r>
            <a:r>
              <a:rPr lang="en-GB" sz="1700" dirty="0"/>
              <a:t> </a:t>
            </a:r>
            <a:r>
              <a:rPr lang="en-GB" sz="1700" dirty="0" err="1"/>
              <a:t>вежбите</a:t>
            </a:r>
            <a:r>
              <a:rPr lang="en-GB" sz="1700" dirty="0"/>
              <a:t> </a:t>
            </a:r>
            <a:r>
              <a:rPr lang="en-GB" sz="1700" dirty="0" err="1"/>
              <a:t>на</a:t>
            </a:r>
            <a:r>
              <a:rPr lang="en-GB" sz="1700" dirty="0"/>
              <a:t> </a:t>
            </a:r>
            <a:r>
              <a:rPr lang="en-GB" sz="1700" dirty="0" err="1"/>
              <a:t>вашето</a:t>
            </a:r>
            <a:r>
              <a:rPr lang="en-GB" sz="1700" dirty="0"/>
              <a:t> </a:t>
            </a:r>
            <a:r>
              <a:rPr lang="en-GB" sz="1700" dirty="0" err="1"/>
              <a:t>здравје</a:t>
            </a:r>
            <a:r>
              <a:rPr lang="en-GB" sz="1700" dirty="0"/>
              <a:t>, </a:t>
            </a:r>
            <a:r>
              <a:rPr lang="en-GB" sz="1700" dirty="0" err="1"/>
              <a:t>минимизирајќи</a:t>
            </a:r>
            <a:r>
              <a:rPr lang="en-GB" sz="1700" dirty="0"/>
              <a:t> </a:t>
            </a:r>
            <a:r>
              <a:rPr lang="en-GB" sz="1700" dirty="0" err="1"/>
              <a:t>го</a:t>
            </a:r>
            <a:r>
              <a:rPr lang="en-GB" sz="1700" dirty="0"/>
              <a:t> </a:t>
            </a:r>
            <a:r>
              <a:rPr lang="en-GB" sz="1700" dirty="0" err="1"/>
              <a:t>ризикот</a:t>
            </a:r>
            <a:r>
              <a:rPr lang="en-GB" sz="1700" dirty="0"/>
              <a:t> </a:t>
            </a:r>
            <a:r>
              <a:rPr lang="en-GB" sz="1700" dirty="0" err="1"/>
              <a:t>од</a:t>
            </a:r>
            <a:r>
              <a:rPr lang="en-GB" sz="1700" dirty="0"/>
              <a:t> </a:t>
            </a:r>
            <a:r>
              <a:rPr lang="en-GB" sz="1700" dirty="0" err="1"/>
              <a:t>повреда</a:t>
            </a:r>
            <a:r>
              <a:rPr lang="en-GB" sz="1700" dirty="0"/>
              <a:t>. </a:t>
            </a:r>
            <a:r>
              <a:rPr lang="mk-MK" sz="1700" dirty="0"/>
              <a:t>М</a:t>
            </a:r>
            <a:r>
              <a:rPr lang="en-GB" sz="1700" dirty="0" err="1" smtClean="0"/>
              <a:t>едитацијата</a:t>
            </a:r>
            <a:r>
              <a:rPr lang="en-GB" sz="1700" dirty="0" smtClean="0"/>
              <a:t> </a:t>
            </a:r>
            <a:r>
              <a:rPr lang="en-GB" sz="1700" dirty="0" err="1"/>
              <a:t>или</a:t>
            </a:r>
            <a:r>
              <a:rPr lang="en-GB" sz="1700" dirty="0"/>
              <a:t> </a:t>
            </a:r>
            <a:r>
              <a:rPr lang="en-GB" sz="1700" dirty="0" err="1"/>
              <a:t>јогата</a:t>
            </a:r>
            <a:r>
              <a:rPr lang="en-GB" sz="1700" dirty="0"/>
              <a:t>, </a:t>
            </a:r>
            <a:r>
              <a:rPr lang="en-GB" sz="1700" dirty="0" err="1"/>
              <a:t>физичката</a:t>
            </a:r>
            <a:r>
              <a:rPr lang="en-GB" sz="1700" dirty="0"/>
              <a:t> </a:t>
            </a:r>
            <a:r>
              <a:rPr lang="en-GB" sz="1700" dirty="0" err="1"/>
              <a:t>активност</a:t>
            </a:r>
            <a:r>
              <a:rPr lang="en-GB" sz="1700" dirty="0"/>
              <a:t> </a:t>
            </a:r>
            <a:r>
              <a:rPr lang="en-GB" sz="1700" dirty="0" err="1"/>
              <a:t>придонесува</a:t>
            </a:r>
            <a:r>
              <a:rPr lang="en-GB" sz="1700" dirty="0"/>
              <a:t> </a:t>
            </a:r>
            <a:r>
              <a:rPr lang="en-GB" sz="1700" dirty="0" err="1"/>
              <a:t>за</a:t>
            </a:r>
            <a:r>
              <a:rPr lang="en-GB" sz="1700" dirty="0"/>
              <a:t> </a:t>
            </a:r>
            <a:r>
              <a:rPr lang="en-GB" sz="1700" dirty="0" err="1"/>
              <a:t>добра</a:t>
            </a:r>
            <a:r>
              <a:rPr lang="en-GB" sz="1700" dirty="0"/>
              <a:t> </a:t>
            </a:r>
            <a:r>
              <a:rPr lang="en-GB" sz="1700" dirty="0" err="1"/>
              <a:t>циркулација</a:t>
            </a:r>
            <a:r>
              <a:rPr lang="en-GB" sz="1700" dirty="0"/>
              <a:t> </a:t>
            </a:r>
            <a:r>
              <a:rPr lang="en-GB" sz="1700" dirty="0" err="1"/>
              <a:t>на</a:t>
            </a:r>
            <a:r>
              <a:rPr lang="en-GB" sz="1700" dirty="0"/>
              <a:t> </a:t>
            </a:r>
            <a:r>
              <a:rPr lang="en-GB" sz="1700" dirty="0" err="1"/>
              <a:t>крвта</a:t>
            </a:r>
            <a:r>
              <a:rPr lang="en-GB" sz="1700" dirty="0"/>
              <a:t>, </a:t>
            </a:r>
            <a:r>
              <a:rPr lang="en-GB" sz="1700" dirty="0" err="1"/>
              <a:t>што</a:t>
            </a:r>
            <a:r>
              <a:rPr lang="en-GB" sz="1700" dirty="0"/>
              <a:t> е </a:t>
            </a:r>
            <a:r>
              <a:rPr lang="en-GB" sz="1700" dirty="0" err="1"/>
              <a:t>од</a:t>
            </a:r>
            <a:r>
              <a:rPr lang="en-GB" sz="1700" dirty="0"/>
              <a:t> </a:t>
            </a:r>
            <a:r>
              <a:rPr lang="en-GB" sz="1700" dirty="0" err="1"/>
              <a:t>корист</a:t>
            </a:r>
            <a:r>
              <a:rPr lang="en-GB" sz="1700" dirty="0"/>
              <a:t> </a:t>
            </a:r>
            <a:r>
              <a:rPr lang="en-GB" sz="1700" dirty="0" err="1"/>
              <a:t>не</a:t>
            </a:r>
            <a:r>
              <a:rPr lang="en-GB" sz="1700" dirty="0"/>
              <a:t> </a:t>
            </a:r>
            <a:r>
              <a:rPr lang="en-GB" sz="1700" dirty="0" err="1"/>
              <a:t>само</a:t>
            </a:r>
            <a:r>
              <a:rPr lang="en-GB" sz="1700" dirty="0"/>
              <a:t> </a:t>
            </a:r>
            <a:r>
              <a:rPr lang="en-GB" sz="1700" dirty="0" err="1"/>
              <a:t>за</a:t>
            </a:r>
            <a:r>
              <a:rPr lang="en-GB" sz="1700" dirty="0"/>
              <a:t> </a:t>
            </a:r>
            <a:r>
              <a:rPr lang="en-GB" sz="1700" dirty="0" err="1"/>
              <a:t>вашиот</a:t>
            </a:r>
            <a:r>
              <a:rPr lang="en-GB" sz="1700" dirty="0"/>
              <a:t> </a:t>
            </a:r>
            <a:r>
              <a:rPr lang="en-GB" sz="1700" dirty="0" err="1"/>
              <a:t>слух</a:t>
            </a:r>
            <a:r>
              <a:rPr lang="en-GB" sz="1700" dirty="0"/>
              <a:t>, </a:t>
            </a:r>
            <a:r>
              <a:rPr lang="en-GB" sz="1700" dirty="0" err="1"/>
              <a:t>туку</a:t>
            </a:r>
            <a:r>
              <a:rPr lang="en-GB" sz="1700" dirty="0"/>
              <a:t> и </a:t>
            </a:r>
            <a:r>
              <a:rPr lang="en-GB" sz="1700" dirty="0" err="1"/>
              <a:t>за</a:t>
            </a:r>
            <a:r>
              <a:rPr lang="en-GB" sz="1700" dirty="0"/>
              <a:t> </a:t>
            </a:r>
            <a:r>
              <a:rPr lang="en-GB" sz="1700" dirty="0" err="1"/>
              <a:t>активноста</a:t>
            </a:r>
            <a:r>
              <a:rPr lang="en-GB" sz="1700" dirty="0"/>
              <a:t> </a:t>
            </a:r>
            <a:r>
              <a:rPr lang="en-GB" sz="1700" dirty="0" err="1"/>
              <a:t>на</a:t>
            </a:r>
            <a:r>
              <a:rPr lang="en-GB" sz="1700" dirty="0"/>
              <a:t> </a:t>
            </a:r>
            <a:r>
              <a:rPr lang="en-GB" sz="1700" dirty="0" err="1"/>
              <a:t>мозокот</a:t>
            </a:r>
            <a:r>
              <a:rPr lang="en-GB" sz="1700" dirty="0"/>
              <a:t>. </a:t>
            </a:r>
            <a:r>
              <a:rPr lang="en-GB" sz="1700" dirty="0" err="1"/>
              <a:t>Користете</a:t>
            </a:r>
            <a:r>
              <a:rPr lang="en-GB" sz="1700" dirty="0"/>
              <a:t> </a:t>
            </a:r>
            <a:r>
              <a:rPr lang="mk-MK" sz="1700" dirty="0"/>
              <a:t>ушни </a:t>
            </a:r>
            <a:r>
              <a:rPr lang="en-GB" sz="1700" dirty="0" err="1"/>
              <a:t>слушалки</a:t>
            </a:r>
            <a:r>
              <a:rPr lang="en-GB" sz="1700" dirty="0"/>
              <a:t> </a:t>
            </a:r>
            <a:r>
              <a:rPr lang="en-GB" sz="1700" dirty="0" err="1"/>
              <a:t>наместо</a:t>
            </a:r>
            <a:r>
              <a:rPr lang="en-GB" sz="1700" dirty="0"/>
              <a:t> </a:t>
            </a:r>
            <a:r>
              <a:rPr lang="mk-MK" sz="1700" dirty="0"/>
              <a:t>класични </a:t>
            </a:r>
            <a:r>
              <a:rPr lang="en-GB" sz="1700" dirty="0" err="1"/>
              <a:t>слушалки</a:t>
            </a:r>
            <a:r>
              <a:rPr lang="mk-MK" sz="1700" dirty="0"/>
              <a:t>,</a:t>
            </a:r>
            <a:r>
              <a:rPr lang="en-GB" sz="1700" dirty="0"/>
              <a:t> </a:t>
            </a:r>
            <a:r>
              <a:rPr lang="en-GB" sz="1700" dirty="0" err="1"/>
              <a:t>ако</a:t>
            </a:r>
            <a:r>
              <a:rPr lang="en-GB" sz="1700" dirty="0"/>
              <a:t> </a:t>
            </a:r>
            <a:r>
              <a:rPr lang="en-GB" sz="1700" dirty="0" err="1"/>
              <a:t>вежбате</a:t>
            </a:r>
            <a:r>
              <a:rPr lang="en-GB" sz="1700" dirty="0"/>
              <a:t> </a:t>
            </a:r>
            <a:r>
              <a:rPr lang="en-GB" sz="1700" dirty="0" err="1"/>
              <a:t>на</a:t>
            </a:r>
            <a:r>
              <a:rPr lang="en-GB" sz="1700" dirty="0"/>
              <a:t> </a:t>
            </a:r>
            <a:r>
              <a:rPr lang="en-GB" sz="1700" dirty="0" err="1"/>
              <a:t>музика</a:t>
            </a:r>
            <a:r>
              <a:rPr lang="en-GB" sz="1700" dirty="0"/>
              <a:t> и </a:t>
            </a:r>
            <a:r>
              <a:rPr lang="en-GB" sz="1700" dirty="0" err="1"/>
              <a:t>одржувајте</a:t>
            </a:r>
            <a:r>
              <a:rPr lang="en-GB" sz="1700" dirty="0"/>
              <a:t> </a:t>
            </a:r>
            <a:r>
              <a:rPr lang="en-GB" sz="1700" dirty="0" err="1"/>
              <a:t>ја</a:t>
            </a:r>
            <a:r>
              <a:rPr lang="en-GB" sz="1700" dirty="0"/>
              <a:t> </a:t>
            </a:r>
            <a:r>
              <a:rPr lang="en-GB" sz="1700" dirty="0" err="1"/>
              <a:t>јачината</a:t>
            </a:r>
            <a:r>
              <a:rPr lang="en-GB" sz="1700" dirty="0"/>
              <a:t> </a:t>
            </a:r>
            <a:r>
              <a:rPr lang="en-GB" sz="1700" dirty="0" err="1"/>
              <a:t>на</a:t>
            </a:r>
            <a:r>
              <a:rPr lang="en-GB" sz="1700" dirty="0"/>
              <a:t> </a:t>
            </a:r>
            <a:r>
              <a:rPr lang="en-GB" sz="1700" dirty="0" err="1"/>
              <a:t>звукот</a:t>
            </a:r>
            <a:r>
              <a:rPr lang="en-GB" sz="1700" dirty="0"/>
              <a:t> </a:t>
            </a:r>
            <a:r>
              <a:rPr lang="en-GB" sz="1700" dirty="0" err="1"/>
              <a:t>што</a:t>
            </a:r>
            <a:r>
              <a:rPr lang="en-GB" sz="1700" dirty="0"/>
              <a:t> е </a:t>
            </a:r>
            <a:r>
              <a:rPr lang="en-GB" sz="1700" dirty="0" err="1"/>
              <a:t>можно</a:t>
            </a:r>
            <a:r>
              <a:rPr lang="en-GB" sz="1700" dirty="0"/>
              <a:t> </a:t>
            </a:r>
            <a:r>
              <a:rPr lang="en-GB" sz="1700" dirty="0" err="1"/>
              <a:t>пониско</a:t>
            </a:r>
            <a:r>
              <a:rPr lang="en-GB" sz="1700" dirty="0"/>
              <a:t>.</a:t>
            </a:r>
            <a:endParaRPr lang="en-US" sz="1700" dirty="0"/>
          </a:p>
        </p:txBody>
      </p:sp>
      <p:sp>
        <p:nvSpPr>
          <p:cNvPr id="12"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107ccff1036_0_5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1"/>
            <a:r>
              <a:rPr lang="mk-MK" b="1" dirty="0" smtClean="0">
                <a:solidFill>
                  <a:schemeClr val="accent6"/>
                </a:solidFill>
              </a:rPr>
              <a:t>2.4 Дали знаевте</a:t>
            </a:r>
            <a:r>
              <a:rPr lang="mk-MK" b="1" dirty="0">
                <a:solidFill>
                  <a:schemeClr val="accent6"/>
                </a:solidFill>
              </a:rPr>
              <a:t>? Зошто сте поинакви, кога имате аутизам?</a:t>
            </a:r>
            <a:endParaRPr lang="en-US" sz="1400" dirty="0">
              <a:solidFill>
                <a:schemeClr val="accent6"/>
              </a:solidFill>
            </a:endParaRPr>
          </a:p>
        </p:txBody>
      </p:sp>
      <p:sp>
        <p:nvSpPr>
          <p:cNvPr id="187" name="Google Shape;187;g107ccff1036_0_5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114300" indent="0" algn="just">
              <a:buNone/>
            </a:pPr>
            <a:r>
              <a:rPr lang="mk-MK" sz="1600" dirty="0"/>
              <a:t>Луѓето со аутизам живеат во истиот материјален свет како и луѓето без аутизам, но тие често имаат различни сензорни перцепции на многу нивоа. </a:t>
            </a:r>
            <a:r>
              <a:rPr lang="mk-MK" sz="1600" b="1" dirty="0"/>
              <a:t>Луѓето со аутизам имаат потешкотии или не можат да разликуваат релевантни сензорни информации од помалку релевантни сензорни информации</a:t>
            </a:r>
            <a:r>
              <a:rPr lang="mk-MK" sz="1600" dirty="0"/>
              <a:t>. Луѓето со аутизам ги перцепираат сите стимули во нивната околина нефилтрирани и неселектирани. За лицата со аутизам, „звуците во заднина“ како што се ветерот, далечните разговори и звуците на апаратите што работат се перципираат со ист интензитет како и гласот на личноста со која разговараат. Оваа конкретна сензорна перцепција на светот има предности, како што е многу внимателен кон деталите и точноста на информациите, но може да има и недостатоци бидејќи мозокот не може да ги анализира сите информации одеднаш и тоа доведува до </a:t>
            </a:r>
            <a:r>
              <a:rPr lang="mk-MK" sz="1600" b="1" dirty="0"/>
              <a:t>преоптоварување на сетилата</a:t>
            </a:r>
            <a:r>
              <a:rPr lang="mk-MK" sz="1600" dirty="0"/>
              <a:t>.</a:t>
            </a:r>
            <a:endParaRPr lang="en-US" sz="1600" dirty="0"/>
          </a:p>
        </p:txBody>
      </p:sp>
      <p:pic>
        <p:nvPicPr>
          <p:cNvPr id="188" name="Google Shape;188;g107ccff1036_0_54" descr="Photos gratuites de à l'intérieur, à table, adulte"/>
          <p:cNvPicPr preferRelativeResize="0"/>
          <p:nvPr/>
        </p:nvPicPr>
        <p:blipFill>
          <a:blip r:embed="rId3">
            <a:alphaModFix/>
          </a:blip>
          <a:stretch>
            <a:fillRect/>
          </a:stretch>
        </p:blipFill>
        <p:spPr>
          <a:xfrm>
            <a:off x="9597361" y="4085184"/>
            <a:ext cx="1552575" cy="2333625"/>
          </a:xfrm>
          <a:prstGeom prst="rect">
            <a:avLst/>
          </a:prstGeom>
          <a:noFill/>
          <a:ln>
            <a:noFill/>
          </a:ln>
        </p:spPr>
      </p:pic>
      <p:sp>
        <p:nvSpPr>
          <p:cNvPr id="5"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07ccff1036_0_6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0"/>
            <a:r>
              <a:rPr lang="mk-MK" sz="2800" b="1" dirty="0" smtClean="0">
                <a:solidFill>
                  <a:schemeClr val="accent6"/>
                </a:solidFill>
              </a:rPr>
              <a:t>3. ДРАЗБА </a:t>
            </a:r>
            <a:r>
              <a:rPr lang="mk-MK" sz="2800" b="1" dirty="0">
                <a:solidFill>
                  <a:schemeClr val="accent6"/>
                </a:solidFill>
              </a:rPr>
              <a:t>ВОСПИРИЕМЕНА ПРЕКУ МИРИС</a:t>
            </a:r>
            <a:endParaRPr lang="en-US" sz="2800" dirty="0">
              <a:solidFill>
                <a:schemeClr val="accent6"/>
              </a:solidFill>
            </a:endParaRPr>
          </a:p>
        </p:txBody>
      </p:sp>
      <p:sp>
        <p:nvSpPr>
          <p:cNvPr id="4"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07ccff1036_0_6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1"/>
            <a:r>
              <a:rPr lang="mk-MK" b="1" dirty="0" smtClean="0">
                <a:solidFill>
                  <a:schemeClr val="accent6"/>
                </a:solidFill>
                <a:latin typeface="Calibri" panose="020F0502020204030204" pitchFamily="34" charset="0"/>
                <a:cs typeface="Calibri" panose="020F0502020204030204" pitchFamily="34" charset="0"/>
              </a:rPr>
              <a:t>3.1 Што </a:t>
            </a:r>
            <a:r>
              <a:rPr lang="mk-MK" b="1" dirty="0">
                <a:solidFill>
                  <a:schemeClr val="accent6"/>
                </a:solidFill>
                <a:latin typeface="Calibri" panose="020F0502020204030204" pitchFamily="34" charset="0"/>
                <a:cs typeface="Calibri" panose="020F0502020204030204" pitchFamily="34" charset="0"/>
              </a:rPr>
              <a:t>претставува?</a:t>
            </a:r>
            <a:endParaRPr lang="en-US" sz="1400" dirty="0">
              <a:solidFill>
                <a:schemeClr val="accent6"/>
              </a:solidFill>
              <a:latin typeface="Calibri" panose="020F0502020204030204" pitchFamily="34" charset="0"/>
              <a:cs typeface="Calibri" panose="020F0502020204030204" pitchFamily="34" charset="0"/>
            </a:endParaRPr>
          </a:p>
        </p:txBody>
      </p:sp>
      <p:sp>
        <p:nvSpPr>
          <p:cNvPr id="202" name="Google Shape;202;g107ccff1036_0_6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114300" indent="0" algn="just">
              <a:buNone/>
            </a:pPr>
            <a:r>
              <a:rPr lang="mk-MK" sz="1600" dirty="0"/>
              <a:t>Чувството за мирис се заснова на хеморецепторите во носот кои детектираат испарливи хемикалии во воздухот. Мирисот исто така игра важна улога </a:t>
            </a:r>
            <a:r>
              <a:rPr lang="mk-MK" sz="1600" dirty="0" smtClean="0"/>
              <a:t>за </a:t>
            </a:r>
            <a:r>
              <a:rPr lang="mk-MK" sz="1600" dirty="0"/>
              <a:t>однесувањето </a:t>
            </a:r>
            <a:r>
              <a:rPr lang="mk-MK" sz="1600" dirty="0" smtClean="0"/>
              <a:t>при исхрана. </a:t>
            </a:r>
            <a:r>
              <a:rPr lang="mk-MK" sz="1600" dirty="0"/>
              <a:t>Мирисот е перцепција што произлегува од активирањето на </a:t>
            </a:r>
            <a:r>
              <a:rPr lang="mk-MK" sz="1600" dirty="0" smtClean="0"/>
              <a:t>мирисниот </a:t>
            </a:r>
            <a:r>
              <a:rPr lang="mk-MK" sz="1600" dirty="0"/>
              <a:t>систем со една или повеќе хемикалии со мирис.</a:t>
            </a:r>
            <a:endParaRPr lang="en-US" sz="1600" dirty="0"/>
          </a:p>
        </p:txBody>
      </p:sp>
      <p:sp>
        <p:nvSpPr>
          <p:cNvPr id="4"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07ccff1036_0_7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1"/>
            <a:r>
              <a:rPr lang="en-US" b="1" dirty="0" smtClean="0">
                <a:solidFill>
                  <a:schemeClr val="accent6"/>
                </a:solidFill>
                <a:latin typeface="Calibri" panose="020F0502020204030204" pitchFamily="34" charset="0"/>
                <a:cs typeface="Calibri" panose="020F0502020204030204" pitchFamily="34" charset="0"/>
              </a:rPr>
              <a:t>3.2 </a:t>
            </a:r>
            <a:r>
              <a:rPr lang="mk-MK" b="1" dirty="0" smtClean="0">
                <a:solidFill>
                  <a:schemeClr val="accent6"/>
                </a:solidFill>
                <a:latin typeface="Calibri" panose="020F0502020204030204" pitchFamily="34" charset="0"/>
                <a:cs typeface="Calibri" panose="020F0502020204030204" pitchFamily="34" charset="0"/>
              </a:rPr>
              <a:t>Пример</a:t>
            </a:r>
            <a:r>
              <a:rPr lang="mk-MK" b="1" dirty="0">
                <a:solidFill>
                  <a:schemeClr val="accent6"/>
                </a:solidFill>
                <a:latin typeface="Calibri" panose="020F0502020204030204" pitchFamily="34" charset="0"/>
                <a:cs typeface="Calibri" panose="020F0502020204030204" pitchFamily="34" charset="0"/>
              </a:rPr>
              <a:t>: сите видови имаат свое чувство за мирис!</a:t>
            </a:r>
            <a:endParaRPr lang="en-US" sz="1400" dirty="0">
              <a:solidFill>
                <a:schemeClr val="accent6"/>
              </a:solidFill>
              <a:latin typeface="Calibri" panose="020F0502020204030204" pitchFamily="34" charset="0"/>
              <a:cs typeface="Calibri" panose="020F0502020204030204" pitchFamily="34" charset="0"/>
            </a:endParaRPr>
          </a:p>
        </p:txBody>
      </p:sp>
      <p:sp>
        <p:nvSpPr>
          <p:cNvPr id="209" name="Google Shape;209;g107ccff1036_0_74"/>
          <p:cNvSpPr txBox="1">
            <a:spLocks noGrp="1"/>
          </p:cNvSpPr>
          <p:nvPr>
            <p:ph type="body" idx="1"/>
          </p:nvPr>
        </p:nvSpPr>
        <p:spPr>
          <a:xfrm>
            <a:off x="838200" y="1807152"/>
            <a:ext cx="10515600" cy="4351200"/>
          </a:xfrm>
          <a:prstGeom prst="rect">
            <a:avLst/>
          </a:prstGeom>
        </p:spPr>
        <p:txBody>
          <a:bodyPr spcFirstLastPara="1" wrap="square" lIns="91425" tIns="45700" rIns="91425" bIns="45700" anchor="t" anchorCtr="0">
            <a:normAutofit/>
          </a:bodyPr>
          <a:lstStyle/>
          <a:p>
            <a:pPr marL="114300" indent="0" algn="just">
              <a:buNone/>
            </a:pPr>
            <a:r>
              <a:rPr lang="mk-MK" sz="1600" dirty="0"/>
              <a:t>Некои појави во светот околу нас целосно не ги перцепираме(без технолошки алатки). Некои животни имаат сетила што ние ги немаме (ехолокација, перцепција на магнетно поле итн.). </a:t>
            </a:r>
            <a:r>
              <a:rPr lang="mk-MK" sz="1600" b="1" dirty="0"/>
              <a:t>Секој животински вид има свои сетилни карактеристики</a:t>
            </a:r>
            <a:r>
              <a:rPr lang="mk-MK" sz="1600" dirty="0"/>
              <a:t> и затоа го перцепира светот поинаку од другите видови. Секој вид би развил способност да ги препознава мирисите неопходни за хранење и преживување.</a:t>
            </a:r>
            <a:endParaRPr lang="en-US" sz="1600" dirty="0"/>
          </a:p>
          <a:p>
            <a:pPr marL="114300" indent="0" algn="just">
              <a:buNone/>
            </a:pPr>
            <a:r>
              <a:rPr lang="mk-MK" sz="1600" dirty="0" smtClean="0"/>
              <a:t>Носот </a:t>
            </a:r>
            <a:r>
              <a:rPr lang="mk-MK" sz="1600" dirty="0"/>
              <a:t>на кучето има 300 милиони миризливи рецептори, додека ние имаме само околу 6 милиони. Ако е соодветно тренирано, кучето може да препознае експлозив меѓу стотиците, да мириса бегалец од километри, па дури и да открие дете затрупано под урнатините на зградата. </a:t>
            </a:r>
            <a:r>
              <a:rPr lang="mk-MK" sz="1600" b="1" dirty="0"/>
              <a:t>Кучињата </a:t>
            </a:r>
            <a:r>
              <a:rPr lang="mk-MK" sz="1600" b="1" dirty="0" smtClean="0"/>
              <a:t>градат мирисна </a:t>
            </a:r>
            <a:r>
              <a:rPr lang="mk-MK" sz="1600" b="1" dirty="0"/>
              <a:t>слика од секое куче или човек што ќе го сретнат, што ќе остане врежано во нивната меморија засекогаш</a:t>
            </a:r>
            <a:r>
              <a:rPr lang="mk-MK" sz="1600" dirty="0"/>
              <a:t>: затоа дури и меморијата е мирис, а меморијата кај кучињата се активира само ако се стимулира во сегашниот момент. Единствената временска димензија за која се свесни е </a:t>
            </a:r>
            <a:r>
              <a:rPr lang="mk-MK" sz="1600" dirty="0" smtClean="0"/>
              <a:t>мирисниот </a:t>
            </a:r>
            <a:r>
              <a:rPr lang="mk-MK" sz="1600" dirty="0"/>
              <a:t>процес.</a:t>
            </a:r>
            <a:endParaRPr lang="en-US" sz="1600" dirty="0"/>
          </a:p>
          <a:p>
            <a:pPr marL="114300" indent="0" algn="just">
              <a:buNone/>
            </a:pPr>
            <a:r>
              <a:rPr lang="mk-MK" sz="1600" dirty="0"/>
              <a:t>Дури и растојанието и просторната локација се мирис: му овозможува на кучето да воочи различни мириси за секој просторен регион, кои потоа се комбинираат од мозокот во речиси тродимензионална слика за мирис, која вклучува насока и растојание.</a:t>
            </a:r>
            <a:endParaRPr lang="en-US" sz="1600" dirty="0"/>
          </a:p>
        </p:txBody>
      </p:sp>
      <p:sp>
        <p:nvSpPr>
          <p:cNvPr id="4"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107ccff1036_0_8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1"/>
            <a:r>
              <a:rPr lang="en-US" b="1" dirty="0" smtClean="0">
                <a:solidFill>
                  <a:schemeClr val="accent6"/>
                </a:solidFill>
                <a:latin typeface="Calibri" panose="020F0502020204030204" pitchFamily="34" charset="0"/>
                <a:cs typeface="Calibri" panose="020F0502020204030204" pitchFamily="34" charset="0"/>
              </a:rPr>
              <a:t>3.3 </a:t>
            </a:r>
            <a:r>
              <a:rPr lang="mk-MK" b="1" dirty="0" smtClean="0">
                <a:solidFill>
                  <a:schemeClr val="accent6"/>
                </a:solidFill>
                <a:latin typeface="Calibri" panose="020F0502020204030204" pitchFamily="34" charset="0"/>
                <a:cs typeface="Calibri" panose="020F0502020204030204" pitchFamily="34" charset="0"/>
              </a:rPr>
              <a:t>Како </a:t>
            </a:r>
            <a:r>
              <a:rPr lang="mk-MK" b="1" dirty="0">
                <a:solidFill>
                  <a:schemeClr val="accent6"/>
                </a:solidFill>
                <a:latin typeface="Calibri" panose="020F0502020204030204" pitchFamily="34" charset="0"/>
                <a:cs typeface="Calibri" panose="020F0502020204030204" pitchFamily="34" charset="0"/>
              </a:rPr>
              <a:t>да ја </a:t>
            </a:r>
            <a:r>
              <a:rPr lang="mk-MK" b="1" dirty="0" smtClean="0">
                <a:solidFill>
                  <a:schemeClr val="accent6"/>
                </a:solidFill>
                <a:latin typeface="Calibri" panose="020F0502020204030204" pitchFamily="34" charset="0"/>
                <a:cs typeface="Calibri" panose="020F0502020204030204" pitchFamily="34" charset="0"/>
              </a:rPr>
              <a:t>тренирате </a:t>
            </a:r>
            <a:r>
              <a:rPr lang="mk-MK" b="1" dirty="0">
                <a:solidFill>
                  <a:schemeClr val="accent6"/>
                </a:solidFill>
                <a:latin typeface="Calibri" panose="020F0502020204030204" pitchFamily="34" charset="0"/>
                <a:cs typeface="Calibri" panose="020F0502020204030204" pitchFamily="34" charset="0"/>
              </a:rPr>
              <a:t>својата перцепција преку мирисни дразби?</a:t>
            </a:r>
            <a:endParaRPr lang="en-US" sz="1400" dirty="0">
              <a:solidFill>
                <a:schemeClr val="accent6"/>
              </a:solidFill>
              <a:latin typeface="Calibri" panose="020F0502020204030204" pitchFamily="34" charset="0"/>
              <a:cs typeface="Calibri" panose="020F0502020204030204" pitchFamily="34" charset="0"/>
            </a:endParaRPr>
          </a:p>
        </p:txBody>
      </p:sp>
      <p:sp>
        <p:nvSpPr>
          <p:cNvPr id="216" name="Google Shape;216;g107ccff1036_0_80"/>
          <p:cNvSpPr txBox="1">
            <a:spLocks noGrp="1"/>
          </p:cNvSpPr>
          <p:nvPr>
            <p:ph type="body" idx="1"/>
          </p:nvPr>
        </p:nvSpPr>
        <p:spPr>
          <a:xfrm>
            <a:off x="653473" y="1690825"/>
            <a:ext cx="10515600" cy="4728448"/>
          </a:xfrm>
          <a:prstGeom prst="rect">
            <a:avLst/>
          </a:prstGeom>
        </p:spPr>
        <p:txBody>
          <a:bodyPr spcFirstLastPara="1" wrap="square" lIns="91425" tIns="45700" rIns="91425" bIns="45700" anchor="t" anchorCtr="0">
            <a:noAutofit/>
          </a:bodyPr>
          <a:lstStyle/>
          <a:p>
            <a:pPr marL="0" lvl="0" indent="-1270" algn="just">
              <a:lnSpc>
                <a:spcPct val="100000"/>
              </a:lnSpc>
              <a:buNone/>
            </a:pPr>
            <a:r>
              <a:rPr lang="mk-MK" sz="1600" b="1" dirty="0" smtClean="0">
                <a:latin typeface="Calibri" panose="020F0502020204030204" pitchFamily="34" charset="0"/>
                <a:cs typeface="Calibri" panose="020F0502020204030204" pitchFamily="34" charset="0"/>
              </a:rPr>
              <a:t>Тренирајте </a:t>
            </a:r>
            <a:r>
              <a:rPr lang="mk-MK" sz="1600" b="1" dirty="0">
                <a:latin typeface="Calibri" panose="020F0502020204030204" pitchFamily="34" charset="0"/>
                <a:cs typeface="Calibri" panose="020F0502020204030204" pitchFamily="34" charset="0"/>
              </a:rPr>
              <a:t>ја својата меморија благодарение на вашето сетило за </a:t>
            </a:r>
            <a:r>
              <a:rPr lang="mk-MK" sz="1600" b="1" dirty="0" smtClean="0">
                <a:latin typeface="Calibri" panose="020F0502020204030204" pitchFamily="34" charset="0"/>
                <a:cs typeface="Calibri" panose="020F0502020204030204" pitchFamily="34" charset="0"/>
              </a:rPr>
              <a:t>мирис:</a:t>
            </a:r>
            <a:endParaRPr lang="en-US" sz="1600" b="1" dirty="0" smtClean="0">
              <a:latin typeface="Calibri" panose="020F0502020204030204" pitchFamily="34" charset="0"/>
              <a:cs typeface="Calibri" panose="020F0502020204030204" pitchFamily="34" charset="0"/>
            </a:endParaRPr>
          </a:p>
          <a:p>
            <a:pPr marL="0" lvl="0" indent="-1270" algn="just">
              <a:lnSpc>
                <a:spcPct val="100000"/>
              </a:lnSpc>
              <a:buNone/>
            </a:pPr>
            <a:r>
              <a:rPr lang="mk-MK" sz="1600" b="1" dirty="0" smtClean="0">
                <a:latin typeface="Calibri" panose="020F0502020204030204" pitchFamily="34" charset="0"/>
                <a:cs typeface="Calibri" panose="020F0502020204030204" pitchFamily="34" charset="0"/>
              </a:rPr>
              <a:t>Француска емисија на Француски за чуството на мирис како помагало за меморија, може да се слуша во прилог</a:t>
            </a:r>
            <a:r>
              <a:rPr lang="en-US" sz="1600" b="1" dirty="0" smtClean="0">
                <a:latin typeface="Calibri" panose="020F0502020204030204" pitchFamily="34" charset="0"/>
                <a:cs typeface="Calibri" panose="020F0502020204030204" pitchFamily="34" charset="0"/>
              </a:rPr>
              <a:t>:</a:t>
            </a:r>
          </a:p>
          <a:p>
            <a:pPr marL="0" indent="-1270" algn="just">
              <a:lnSpc>
                <a:spcPct val="100000"/>
              </a:lnSpc>
              <a:buNone/>
            </a:pPr>
            <a:r>
              <a:rPr lang="en-GB" sz="1600" u="sng" dirty="0">
                <a:latin typeface="Calibri" panose="020F0502020204030204" pitchFamily="34" charset="0"/>
                <a:cs typeface="Calibri" panose="020F0502020204030204" pitchFamily="34" charset="0"/>
                <a:hlinkClick r:id="rId3"/>
              </a:rPr>
              <a:t>https://</a:t>
            </a:r>
            <a:r>
              <a:rPr lang="en-GB" sz="1600" u="sng" dirty="0" smtClean="0">
                <a:latin typeface="Calibri" panose="020F0502020204030204" pitchFamily="34" charset="0"/>
                <a:cs typeface="Calibri" panose="020F0502020204030204" pitchFamily="34" charset="0"/>
                <a:hlinkClick r:id="rId3"/>
              </a:rPr>
              <a:t>www.franceculture.fr/conferences/bibliotheque-publique-dinformation/odorat-le-mysterieux-aide-memoire</a:t>
            </a:r>
            <a:endParaRPr lang="en-US" sz="1600" b="1" dirty="0" smtClean="0">
              <a:latin typeface="Calibri" panose="020F0502020204030204" pitchFamily="34" charset="0"/>
              <a:cs typeface="Calibri" panose="020F0502020204030204" pitchFamily="34" charset="0"/>
            </a:endParaRPr>
          </a:p>
          <a:p>
            <a:pPr marL="0" lvl="0" indent="-1270" algn="just">
              <a:lnSpc>
                <a:spcPct val="100000"/>
              </a:lnSpc>
              <a:buNone/>
            </a:pPr>
            <a:r>
              <a:rPr lang="mk-MK" sz="1600" dirty="0" smtClean="0">
                <a:latin typeface="Calibri" panose="020F0502020204030204" pitchFamily="34" charset="0"/>
                <a:cs typeface="Calibri" panose="020F0502020204030204" pitchFamily="34" charset="0"/>
              </a:rPr>
              <a:t>Да препознаете </a:t>
            </a:r>
            <a:r>
              <a:rPr lang="mk-MK" sz="1600" dirty="0">
                <a:latin typeface="Calibri" panose="020F0502020204030204" pitchFamily="34" charset="0"/>
                <a:cs typeface="Calibri" panose="020F0502020204030204" pitchFamily="34" charset="0"/>
              </a:rPr>
              <a:t>мирис значи да можете да го повикате во вашата меморија. </a:t>
            </a:r>
            <a:r>
              <a:rPr lang="mk-MK" sz="1600" dirty="0" smtClean="0">
                <a:latin typeface="Calibri" panose="020F0502020204030204" pitchFamily="34" charset="0"/>
                <a:cs typeface="Calibri" panose="020F0502020204030204" pitchFamily="34" charset="0"/>
              </a:rPr>
              <a:t>Производител на парфеми </a:t>
            </a:r>
            <a:r>
              <a:rPr lang="mk-MK" sz="1600" dirty="0">
                <a:latin typeface="Calibri" panose="020F0502020204030204" pitchFamily="34" charset="0"/>
                <a:cs typeface="Calibri" panose="020F0502020204030204" pitchFamily="34" charset="0"/>
              </a:rPr>
              <a:t>може во главата да мириса </a:t>
            </a:r>
            <a:r>
              <a:rPr lang="mk-MK" sz="1600" dirty="0" smtClean="0">
                <a:latin typeface="Calibri" panose="020F0502020204030204" pitchFamily="34" charset="0"/>
                <a:cs typeface="Calibri" panose="020F0502020204030204" pitchFamily="34" charset="0"/>
              </a:rPr>
              <a:t>парфем кој не му е под носот </a:t>
            </a:r>
            <a:r>
              <a:rPr lang="mk-MK" sz="1600" dirty="0">
                <a:latin typeface="Calibri" panose="020F0502020204030204" pitchFamily="34" charset="0"/>
                <a:cs typeface="Calibri" panose="020F0502020204030204" pitchFamily="34" charset="0"/>
              </a:rPr>
              <a:t>(како </a:t>
            </a:r>
            <a:r>
              <a:rPr lang="mk-MK" sz="1600" dirty="0" smtClean="0">
                <a:latin typeface="Calibri" panose="020F0502020204030204" pitchFamily="34" charset="0"/>
                <a:cs typeface="Calibri" panose="020F0502020204030204" pitchFamily="34" charset="0"/>
              </a:rPr>
              <a:t>и парфемски состојки</a:t>
            </a:r>
            <a:r>
              <a:rPr lang="mk-MK" sz="1600" dirty="0">
                <a:latin typeface="Calibri" panose="020F0502020204030204" pitchFamily="34" charset="0"/>
                <a:cs typeface="Calibri" panose="020F0502020204030204" pitchFamily="34" charset="0"/>
              </a:rPr>
              <a:t>). Уметноста на парфимерот е прво да ги запомни алатките што ќе му овозможат да создава парфеми. Особено ако сте имале КОВИД-19, мора да го преквалификувате вашиот мозок да поврзе предмет со неговиот мирис. Најефективен начин да го направите ова е да започнете во природата со примарни мириси, а потоа да ја поврзете секоја работа со нејзиниот мирис, малку по малку.</a:t>
            </a:r>
            <a:endParaRPr lang="en-US" sz="1600" dirty="0">
              <a:latin typeface="Calibri" panose="020F0502020204030204" pitchFamily="34" charset="0"/>
              <a:cs typeface="Calibri" panose="020F0502020204030204" pitchFamily="34" charset="0"/>
            </a:endParaRPr>
          </a:p>
          <a:p>
            <a:pPr marL="114300" indent="0" algn="just">
              <a:lnSpc>
                <a:spcPct val="100000"/>
              </a:lnSpc>
              <a:buNone/>
            </a:pPr>
            <a:r>
              <a:rPr lang="mk-MK" sz="1600" b="1" dirty="0" smtClean="0">
                <a:latin typeface="Calibri" panose="020F0502020204030204" pitchFamily="34" charset="0"/>
                <a:cs typeface="Calibri" panose="020F0502020204030204" pitchFamily="34" charset="0"/>
              </a:rPr>
              <a:t>Бидете </a:t>
            </a:r>
            <a:r>
              <a:rPr lang="mk-MK" sz="1600" b="1" dirty="0">
                <a:latin typeface="Calibri" panose="020F0502020204030204" pitchFamily="34" charset="0"/>
                <a:cs typeface="Calibri" panose="020F0502020204030204" pitchFamily="34" charset="0"/>
              </a:rPr>
              <a:t>подобри </a:t>
            </a:r>
            <a:r>
              <a:rPr lang="mk-MK" sz="1600" b="1" dirty="0" smtClean="0">
                <a:latin typeface="Calibri" panose="020F0502020204030204" pitchFamily="34" charset="0"/>
                <a:cs typeface="Calibri" panose="020F0502020204030204" pitchFamily="34" charset="0"/>
              </a:rPr>
              <a:t>благодарение </a:t>
            </a:r>
            <a:r>
              <a:rPr lang="mk-MK" sz="1600" b="1" dirty="0">
                <a:latin typeface="Calibri" panose="020F0502020204030204" pitchFamily="34" charset="0"/>
                <a:cs typeface="Calibri" panose="020F0502020204030204" pitchFamily="34" charset="0"/>
              </a:rPr>
              <a:t>на вашето сетило за мирис:</a:t>
            </a:r>
            <a:endParaRPr lang="en-US" sz="1600" dirty="0">
              <a:latin typeface="Calibri" panose="020F0502020204030204" pitchFamily="34" charset="0"/>
              <a:cs typeface="Calibri" panose="020F0502020204030204" pitchFamily="34" charset="0"/>
            </a:endParaRPr>
          </a:p>
          <a:p>
            <a:pPr marL="114300" indent="0" algn="just">
              <a:lnSpc>
                <a:spcPct val="100000"/>
              </a:lnSpc>
              <a:buNone/>
            </a:pPr>
            <a:r>
              <a:rPr lang="mk-MK" sz="1600" dirty="0">
                <a:latin typeface="Calibri" panose="020F0502020204030204" pitchFamily="34" charset="0"/>
                <a:cs typeface="Calibri" panose="020F0502020204030204" pitchFamily="34" charset="0"/>
              </a:rPr>
              <a:t>Ако имате прекумерна тежина, помалку реагирате на </a:t>
            </a:r>
            <a:r>
              <a:rPr lang="mk-MK" sz="1600" dirty="0" smtClean="0">
                <a:latin typeface="Calibri" panose="020F0502020204030204" pitchFamily="34" charset="0"/>
                <a:cs typeface="Calibri" panose="020F0502020204030204" pitchFamily="34" charset="0"/>
              </a:rPr>
              <a:t>внатрешните дразби </a:t>
            </a:r>
            <a:r>
              <a:rPr lang="mk-MK" sz="1600" dirty="0">
                <a:latin typeface="Calibri" panose="020F0502020204030204" pitchFamily="34" charset="0"/>
                <a:cs typeface="Calibri" panose="020F0502020204030204" pitchFamily="34" charset="0"/>
              </a:rPr>
              <a:t>кои го регулираат внесот на храна (чувство на глад и ситост), а понекогаш сте почувствителни на надворешните дразби на храна (вид, мирис и сл.), што може да доведе до зголемување на телесната тежина. Изборот на храна и внесот на енергија </a:t>
            </a:r>
            <a:r>
              <a:rPr lang="mk-MK" sz="1600" dirty="0" smtClean="0">
                <a:latin typeface="Calibri" panose="020F0502020204030204" pitchFamily="34" charset="0"/>
                <a:cs typeface="Calibri" panose="020F0502020204030204" pitchFamily="34" charset="0"/>
              </a:rPr>
              <a:t>кај поединци со поголема телесна тежина </a:t>
            </a:r>
            <a:r>
              <a:rPr lang="mk-MK" sz="1600" dirty="0">
                <a:latin typeface="Calibri" panose="020F0502020204030204" pitchFamily="34" charset="0"/>
                <a:cs typeface="Calibri" panose="020F0502020204030204" pitchFamily="34" charset="0"/>
              </a:rPr>
              <a:t>може да бидат под влијание на мирисите: затоа практикувајте да јадете на места каде што има што помалку мириси, особено малку мириси на солени или </a:t>
            </a:r>
            <a:r>
              <a:rPr lang="mk-MK" sz="1600" dirty="0" smtClean="0">
                <a:latin typeface="Calibri" panose="020F0502020204030204" pitchFamily="34" charset="0"/>
                <a:cs typeface="Calibri" panose="020F0502020204030204" pitchFamily="34" charset="0"/>
              </a:rPr>
              <a:t>мрсни </a:t>
            </a:r>
            <a:r>
              <a:rPr lang="mk-MK" sz="1600" dirty="0">
                <a:latin typeface="Calibri" panose="020F0502020204030204" pitchFamily="34" charset="0"/>
                <a:cs typeface="Calibri" panose="020F0502020204030204" pitchFamily="34" charset="0"/>
              </a:rPr>
              <a:t>производи! Секако, употребата на мириси може да биде и стратегија за зголемување на внесот на храна кај лицата со недостаток на апетит (стари, анорексични и сл.).</a:t>
            </a:r>
            <a:endParaRPr lang="en-US" sz="1600" dirty="0">
              <a:latin typeface="Calibri" panose="020F0502020204030204" pitchFamily="34" charset="0"/>
              <a:cs typeface="Calibri" panose="020F0502020204030204" pitchFamily="34" charset="0"/>
            </a:endParaRPr>
          </a:p>
        </p:txBody>
      </p:sp>
      <p:pic>
        <p:nvPicPr>
          <p:cNvPr id="217" name="Google Shape;217;g107ccff1036_0_80" descr="Fille Assise Sur L'herbe Sentant La Fleur Pétale Blanche"/>
          <p:cNvPicPr preferRelativeResize="0"/>
          <p:nvPr/>
        </p:nvPicPr>
        <p:blipFill>
          <a:blip r:embed="rId4">
            <a:alphaModFix/>
          </a:blip>
          <a:stretch>
            <a:fillRect/>
          </a:stretch>
        </p:blipFill>
        <p:spPr>
          <a:xfrm>
            <a:off x="8858250" y="365125"/>
            <a:ext cx="2495550" cy="1666875"/>
          </a:xfrm>
          <a:prstGeom prst="rect">
            <a:avLst/>
          </a:prstGeom>
          <a:noFill/>
          <a:ln>
            <a:noFill/>
          </a:ln>
        </p:spPr>
      </p:pic>
      <p:sp>
        <p:nvSpPr>
          <p:cNvPr id="2" name="Rectangle 2"/>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152400" y="1587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107ccff1036_0_9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1"/>
            <a:r>
              <a:rPr lang="en-US" b="1" dirty="0" smtClean="0">
                <a:solidFill>
                  <a:schemeClr val="accent6"/>
                </a:solidFill>
                <a:latin typeface="Calibri" panose="020F0502020204030204" pitchFamily="34" charset="0"/>
                <a:cs typeface="Calibri" panose="020F0502020204030204" pitchFamily="34" charset="0"/>
              </a:rPr>
              <a:t>3.4 </a:t>
            </a:r>
            <a:r>
              <a:rPr lang="mk-MK" b="1" dirty="0" smtClean="0">
                <a:solidFill>
                  <a:schemeClr val="accent6"/>
                </a:solidFill>
                <a:latin typeface="Calibri" panose="020F0502020204030204" pitchFamily="34" charset="0"/>
                <a:cs typeface="Calibri" panose="020F0502020204030204" pitchFamily="34" charset="0"/>
              </a:rPr>
              <a:t>Дали знаевте</a:t>
            </a:r>
            <a:r>
              <a:rPr lang="mk-MK" b="1" dirty="0">
                <a:solidFill>
                  <a:schemeClr val="accent6"/>
                </a:solidFill>
                <a:latin typeface="Calibri" panose="020F0502020204030204" pitchFamily="34" charset="0"/>
                <a:cs typeface="Calibri" panose="020F0502020204030204" pitchFamily="34" charset="0"/>
              </a:rPr>
              <a:t>? Правење на вино: мирис или </a:t>
            </a:r>
            <a:r>
              <a:rPr lang="mk-MK" b="1" dirty="0" smtClean="0">
                <a:solidFill>
                  <a:schemeClr val="accent6"/>
                </a:solidFill>
                <a:latin typeface="Calibri" panose="020F0502020204030204" pitchFamily="34" charset="0"/>
                <a:cs typeface="Calibri" panose="020F0502020204030204" pitchFamily="34" charset="0"/>
              </a:rPr>
              <a:t>вид?</a:t>
            </a:r>
            <a:endParaRPr lang="en-US" sz="1400" dirty="0">
              <a:solidFill>
                <a:schemeClr val="accent6"/>
              </a:solidFill>
              <a:latin typeface="Calibri" panose="020F0502020204030204" pitchFamily="34" charset="0"/>
              <a:cs typeface="Calibri" panose="020F0502020204030204" pitchFamily="34" charset="0"/>
            </a:endParaRPr>
          </a:p>
        </p:txBody>
      </p:sp>
      <p:sp>
        <p:nvSpPr>
          <p:cNvPr id="224" name="Google Shape;224;g107ccff1036_0_92"/>
          <p:cNvSpPr txBox="1">
            <a:spLocks noGrp="1"/>
          </p:cNvSpPr>
          <p:nvPr>
            <p:ph type="body" idx="1"/>
          </p:nvPr>
        </p:nvSpPr>
        <p:spPr>
          <a:xfrm>
            <a:off x="838200" y="1690825"/>
            <a:ext cx="10515600" cy="4351200"/>
          </a:xfrm>
          <a:prstGeom prst="rect">
            <a:avLst/>
          </a:prstGeom>
        </p:spPr>
        <p:txBody>
          <a:bodyPr spcFirstLastPara="1" wrap="square" lIns="91425" tIns="45700" rIns="91425" bIns="45700" anchor="t" anchorCtr="0">
            <a:normAutofit/>
          </a:bodyPr>
          <a:lstStyle/>
          <a:p>
            <a:pPr marL="114300" indent="0" algn="just">
              <a:buNone/>
            </a:pPr>
            <a:r>
              <a:rPr lang="mk-MK" sz="1600" dirty="0"/>
              <a:t>Човечкото сетило за мирис е помалку развиено отколку кај другите животни, но човечкиот нос сепак може да разликува суптилни мириси, на пример во производството на вино. Според некои истражувачи, сетилото за мирис е несигурно, но може да биде под влијание на видот. Тоа е само краток чекор од таму до преиспитување на резултатите од дегустацијата на виното. </a:t>
            </a:r>
            <a:r>
              <a:rPr lang="en-US" sz="1600" dirty="0" smtClean="0"/>
              <a:t>“</a:t>
            </a:r>
            <a:r>
              <a:rPr lang="mk-MK" sz="1600" dirty="0" smtClean="0"/>
              <a:t>Забележаниот мирис </a:t>
            </a:r>
            <a:r>
              <a:rPr lang="mk-MK" sz="1600" dirty="0"/>
              <a:t>не е вистински објект", објаснува Гил Морот, истражувач во INRA. </a:t>
            </a:r>
            <a:r>
              <a:rPr lang="mk-MK" sz="1600" dirty="0" smtClean="0"/>
              <a:t>Забележаниот објект </a:t>
            </a:r>
            <a:r>
              <a:rPr lang="mk-MK" sz="1600" dirty="0"/>
              <a:t>е целосно реконструиран од мозокот од повеќе информации што не се мирисаат. Така, само погледот, репутацијата или цената на виното би влијаеле на мирисна перцепција на поединецот.</a:t>
            </a:r>
            <a:endParaRPr lang="en-US" sz="1600" dirty="0"/>
          </a:p>
          <a:p>
            <a:pPr marL="114300" indent="0" algn="just">
              <a:buNone/>
            </a:pPr>
            <a:r>
              <a:rPr lang="mk-MK" sz="1600" dirty="0"/>
              <a:t>Всушност, при слепите дегустации, процентот на успех не надминува 60 до 70% во диференцијацијата црвено/бело вино. „Ова не е многу повеќе од 50% што се должи на случајноста“, вели </a:t>
            </a:r>
            <a:r>
              <a:rPr lang="mk-MK" sz="1600" dirty="0" smtClean="0"/>
              <a:t>водичот </a:t>
            </a:r>
            <a:r>
              <a:rPr lang="mk-MK" sz="1600" dirty="0"/>
              <a:t>на истражувањето. Употребените описни термини исто така укажуваат на зависноста на дегустаторот од визуелните информации за виното за кое станува збор.</a:t>
            </a:r>
            <a:endParaRPr lang="en-US" sz="1600" dirty="0"/>
          </a:p>
          <a:p>
            <a:pPr marL="114300" indent="0" algn="just">
              <a:buNone/>
            </a:pPr>
            <a:r>
              <a:rPr lang="mk-MK" sz="1600" dirty="0"/>
              <a:t>Имињата на чистите предмети често се користат за да се опишат белите вина (личи, грејпфрут, праска) и имињата на црвените предмети (црвено овошје, малина, морело цреша) за црвените вина. Така, „мислејќи дека правиме мирис, ние всушност правиме визија. Се чини дека нашиот мозок </a:t>
            </a:r>
            <a:r>
              <a:rPr lang="mk-MK" sz="1600" dirty="0" smtClean="0"/>
              <a:t>прави значење за </a:t>
            </a:r>
            <a:r>
              <a:rPr lang="mk-MK" sz="1600" dirty="0"/>
              <a:t>да ни </a:t>
            </a:r>
            <a:r>
              <a:rPr lang="mk-MK" sz="1600" dirty="0" smtClean="0"/>
              <a:t>ја понуди </a:t>
            </a:r>
            <a:r>
              <a:rPr lang="mk-MK" sz="1600" dirty="0"/>
              <a:t>перцепцијата што сакаме да ја мирисаме“.</a:t>
            </a:r>
            <a:endParaRPr lang="en-US" sz="1600" dirty="0"/>
          </a:p>
        </p:txBody>
      </p:sp>
      <p:sp>
        <p:nvSpPr>
          <p:cNvPr id="4"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107ccff1036_0_9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0"/>
            <a:r>
              <a:rPr lang="en-US" sz="2800" b="1" dirty="0" smtClean="0">
                <a:solidFill>
                  <a:schemeClr val="accent6"/>
                </a:solidFill>
              </a:rPr>
              <a:t>4. </a:t>
            </a:r>
            <a:r>
              <a:rPr lang="mk-MK" sz="2800" b="1" dirty="0" smtClean="0">
                <a:solidFill>
                  <a:schemeClr val="accent6"/>
                </a:solidFill>
              </a:rPr>
              <a:t>ДРАЗБА </a:t>
            </a:r>
            <a:r>
              <a:rPr lang="mk-MK" sz="2800" b="1" dirty="0">
                <a:solidFill>
                  <a:schemeClr val="accent6"/>
                </a:solidFill>
              </a:rPr>
              <a:t>ВОСПРИЕМЕНА ПРЕКУ ГЛЕДАЊЕ</a:t>
            </a:r>
            <a:endParaRPr lang="en-US" sz="2800" dirty="0">
              <a:solidFill>
                <a:schemeClr val="accent6"/>
              </a:solidFill>
            </a:endParaRPr>
          </a:p>
        </p:txBody>
      </p:sp>
      <p:sp>
        <p:nvSpPr>
          <p:cNvPr id="4"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l="26347" t="4802" r="-1"/>
          <a:stretch/>
        </p:blipFill>
        <p:spPr>
          <a:xfrm>
            <a:off x="8999220" y="5978128"/>
            <a:ext cx="3017520" cy="853440"/>
          </a:xfrm>
          <a:prstGeom prst="rect">
            <a:avLst/>
          </a:prstGeom>
          <a:noFill/>
          <a:ln>
            <a:noFill/>
          </a:ln>
        </p:spPr>
      </p:pic>
      <p:sp>
        <p:nvSpPr>
          <p:cNvPr id="99" name="Google Shape;99;p2"/>
          <p:cNvSpPr txBox="1"/>
          <p:nvPr/>
        </p:nvSpPr>
        <p:spPr>
          <a:xfrm>
            <a:off x="3800919" y="404812"/>
            <a:ext cx="519830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fr-FR" sz="3200" b="1" i="0" u="none" strike="noStrike" cap="none">
                <a:solidFill>
                  <a:schemeClr val="dk1"/>
                </a:solidFill>
                <a:latin typeface="Calibri"/>
                <a:ea typeface="Calibri"/>
                <a:cs typeface="Calibri"/>
                <a:sym typeface="Calibri"/>
              </a:rPr>
              <a:t>Summary</a:t>
            </a:r>
            <a:endParaRPr sz="3200" b="1" i="0" u="none" strike="noStrike" cap="none">
              <a:solidFill>
                <a:schemeClr val="dk1"/>
              </a:solidFill>
              <a:latin typeface="Calibri"/>
              <a:ea typeface="Calibri"/>
              <a:cs typeface="Calibri"/>
              <a:sym typeface="Calibri"/>
            </a:endParaRPr>
          </a:p>
        </p:txBody>
      </p:sp>
      <p:sp>
        <p:nvSpPr>
          <p:cNvPr id="100" name="Google Shape;100;p2"/>
          <p:cNvSpPr txBox="1"/>
          <p:nvPr/>
        </p:nvSpPr>
        <p:spPr>
          <a:xfrm>
            <a:off x="1574158" y="2228126"/>
            <a:ext cx="7668228" cy="1323439"/>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2000"/>
              <a:buFont typeface="Arial"/>
              <a:buChar char="•"/>
            </a:pPr>
            <a:r>
              <a:rPr lang="mk-MK" sz="2000" b="1" i="0" u="none" strike="noStrike" cap="none" dirty="0" smtClean="0">
                <a:solidFill>
                  <a:schemeClr val="dk1"/>
                </a:solidFill>
                <a:latin typeface="Calibri"/>
                <a:ea typeface="Calibri"/>
                <a:cs typeface="Calibri"/>
                <a:sym typeface="Calibri"/>
              </a:rPr>
              <a:t>Вовед</a:t>
            </a:r>
            <a:endParaRPr sz="2000" b="0" i="0" u="none" strike="noStrike" cap="none" dirty="0">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2000"/>
              <a:buFont typeface="Arial"/>
              <a:buChar char="•"/>
            </a:pPr>
            <a:r>
              <a:rPr lang="mk-MK" sz="2000" b="1" i="0" u="none" strike="noStrike" cap="none" dirty="0" smtClean="0">
                <a:solidFill>
                  <a:schemeClr val="dk1"/>
                </a:solidFill>
                <a:latin typeface="Calibri"/>
                <a:ea typeface="Calibri"/>
                <a:cs typeface="Calibri"/>
                <a:sym typeface="Calibri"/>
              </a:rPr>
              <a:t>Секција 1</a:t>
            </a:r>
            <a:endParaRPr sz="1400" b="0" i="0" u="none" strike="noStrike" cap="none" dirty="0">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2000"/>
              <a:buFont typeface="Arial"/>
              <a:buChar char="•"/>
            </a:pPr>
            <a:r>
              <a:rPr lang="mk-MK" sz="2000" b="1" i="0" u="none" strike="noStrike" cap="none" dirty="0" smtClean="0">
                <a:solidFill>
                  <a:schemeClr val="dk1"/>
                </a:solidFill>
                <a:latin typeface="Calibri"/>
                <a:ea typeface="Calibri"/>
                <a:cs typeface="Calibri"/>
                <a:sym typeface="Calibri"/>
              </a:rPr>
              <a:t>Секција 2</a:t>
            </a:r>
            <a:endParaRPr sz="1400" b="0" i="0" u="none" strike="noStrike" cap="none" dirty="0">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2000"/>
              <a:buFont typeface="Arial"/>
              <a:buChar char="•"/>
            </a:pPr>
            <a:r>
              <a:rPr lang="fr-FR" sz="2000" b="1" i="0" u="none" strike="noStrike" cap="none" dirty="0">
                <a:solidFill>
                  <a:schemeClr val="dk1"/>
                </a:solidFill>
                <a:latin typeface="Calibri"/>
                <a:ea typeface="Calibri"/>
                <a:cs typeface="Calibri"/>
                <a:sym typeface="Calibri"/>
              </a:rPr>
              <a:t>…..</a:t>
            </a:r>
            <a:endParaRPr sz="2000" b="1" i="0" u="none" strike="noStrike" cap="none" dirty="0">
              <a:solidFill>
                <a:schemeClr val="dk1"/>
              </a:solidFill>
              <a:latin typeface="Calibri"/>
              <a:ea typeface="Calibri"/>
              <a:cs typeface="Calibri"/>
              <a:sym typeface="Calibri"/>
            </a:endParaRPr>
          </a:p>
        </p:txBody>
      </p:sp>
      <p:pic>
        <p:nvPicPr>
          <p:cNvPr id="101" name="Google Shape;101;p2"/>
          <p:cNvPicPr preferRelativeResize="0"/>
          <p:nvPr/>
        </p:nvPicPr>
        <p:blipFill>
          <a:blip r:embed="rId4">
            <a:alphaModFix/>
          </a:blip>
          <a:stretch>
            <a:fillRect/>
          </a:stretch>
        </p:blipFill>
        <p:spPr>
          <a:xfrm>
            <a:off x="0" y="0"/>
            <a:ext cx="853450" cy="853450"/>
          </a:xfrm>
          <a:prstGeom prst="rect">
            <a:avLst/>
          </a:prstGeom>
          <a:noFill/>
          <a:ln>
            <a:noFill/>
          </a:ln>
        </p:spPr>
      </p:pic>
      <p:sp>
        <p:nvSpPr>
          <p:cNvPr id="6"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8" name="Google Shape;238;g107ccff1036_0_104"/>
          <p:cNvSpPr txBox="1">
            <a:spLocks noGrp="1"/>
          </p:cNvSpPr>
          <p:nvPr>
            <p:ph type="body" idx="1"/>
          </p:nvPr>
        </p:nvSpPr>
        <p:spPr>
          <a:xfrm>
            <a:off x="838200" y="1077480"/>
            <a:ext cx="10515600" cy="4351200"/>
          </a:xfrm>
          <a:prstGeom prst="rect">
            <a:avLst/>
          </a:prstGeom>
        </p:spPr>
        <p:txBody>
          <a:bodyPr spcFirstLastPara="1" wrap="square" lIns="91425" tIns="45700" rIns="91425" bIns="45700" anchor="t" anchorCtr="0">
            <a:normAutofit/>
          </a:bodyPr>
          <a:lstStyle/>
          <a:p>
            <a:pPr marL="571500" lvl="1" indent="0">
              <a:buNone/>
            </a:pPr>
            <a:r>
              <a:rPr lang="mk-MK" sz="1800" b="1" dirty="0" smtClean="0">
                <a:solidFill>
                  <a:schemeClr val="accent6"/>
                </a:solidFill>
              </a:rPr>
              <a:t>4</a:t>
            </a:r>
            <a:r>
              <a:rPr lang="en-US" sz="1800" b="1" dirty="0" smtClean="0">
                <a:solidFill>
                  <a:schemeClr val="accent6"/>
                </a:solidFill>
              </a:rPr>
              <a:t>.1 </a:t>
            </a:r>
            <a:r>
              <a:rPr lang="mk-MK" sz="1800" b="1" dirty="0" smtClean="0">
                <a:solidFill>
                  <a:schemeClr val="accent6"/>
                </a:solidFill>
              </a:rPr>
              <a:t>Што </a:t>
            </a:r>
            <a:r>
              <a:rPr lang="mk-MK" sz="1800" b="1" dirty="0">
                <a:solidFill>
                  <a:schemeClr val="accent6"/>
                </a:solidFill>
              </a:rPr>
              <a:t>претставува</a:t>
            </a:r>
            <a:r>
              <a:rPr lang="mk-MK" sz="1800" b="1" dirty="0" smtClean="0">
                <a:solidFill>
                  <a:schemeClr val="accent6"/>
                </a:solidFill>
              </a:rPr>
              <a:t>?</a:t>
            </a:r>
            <a:endParaRPr lang="en-US" sz="1800" b="1" dirty="0" smtClean="0">
              <a:solidFill>
                <a:schemeClr val="accent6"/>
              </a:solidFill>
            </a:endParaRPr>
          </a:p>
          <a:p>
            <a:pPr marL="571500" lvl="1" indent="0">
              <a:buNone/>
            </a:pPr>
            <a:endParaRPr lang="en-US" dirty="0"/>
          </a:p>
          <a:p>
            <a:pPr marL="114300" indent="0" algn="just">
              <a:buNone/>
            </a:pPr>
            <a:r>
              <a:rPr lang="mk-MK" sz="1600" dirty="0"/>
              <a:t>Конусите и прачките на мрежницата на окото носат фоторецептори кои реагираат на електромагнетни бранови. Кога слика во форма на светлосна енергија ќе ја погоди леќата, таа се менува од горе надолу и од лево кон десно. Во оваа форма, информациите не ни се многу корисни. Првата работа што ја прави мозокот е да ги земе информациите испратени од очите и да ги врати на вистинското место и во вистинската насока. Тилниот лобус на мозокот сега може да ги обработи коригираните информации. Оваа информација на крајот го пробива својот пат до дел од мозокот кој ни овозможува да станеме свесни за тоа. Само во оваа фаза можеме </a:t>
            </a:r>
            <a:r>
              <a:rPr lang="mk-MK" sz="1600" dirty="0" smtClean="0"/>
              <a:t>да гледаме. </a:t>
            </a:r>
            <a:endParaRPr lang="en-US" sz="1600" dirty="0"/>
          </a:p>
          <a:p>
            <a:pPr marL="114300" indent="0" algn="just">
              <a:buNone/>
            </a:pPr>
            <a:r>
              <a:rPr lang="mk-MK" sz="1600" dirty="0"/>
              <a:t>Ова е причината зошто можете да го гледате светот околу вас онака како што го гледате.</a:t>
            </a:r>
            <a:endParaRPr lang="en-US" sz="1600" dirty="0"/>
          </a:p>
        </p:txBody>
      </p:sp>
      <p:sp>
        <p:nvSpPr>
          <p:cNvPr id="4"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Google Shape;245;g107ccff1036_0_110"/>
          <p:cNvSpPr txBox="1">
            <a:spLocks noGrp="1"/>
          </p:cNvSpPr>
          <p:nvPr>
            <p:ph type="body" idx="1"/>
          </p:nvPr>
        </p:nvSpPr>
        <p:spPr>
          <a:xfrm>
            <a:off x="671945" y="749145"/>
            <a:ext cx="10515600" cy="5771728"/>
          </a:xfrm>
          <a:prstGeom prst="rect">
            <a:avLst/>
          </a:prstGeom>
        </p:spPr>
        <p:txBody>
          <a:bodyPr spcFirstLastPara="1" wrap="square" lIns="91425" tIns="45700" rIns="91425" bIns="45700" anchor="t" anchorCtr="0">
            <a:normAutofit fontScale="25000" lnSpcReduction="20000"/>
          </a:bodyPr>
          <a:lstStyle/>
          <a:p>
            <a:pPr marL="571500" lvl="1" indent="0">
              <a:buNone/>
            </a:pPr>
            <a:r>
              <a:rPr lang="en-US" sz="7200" b="1" dirty="0" smtClean="0">
                <a:solidFill>
                  <a:schemeClr val="accent6"/>
                </a:solidFill>
              </a:rPr>
              <a:t>4.2 </a:t>
            </a:r>
            <a:r>
              <a:rPr lang="mk-MK" sz="7200" b="1" dirty="0" smtClean="0">
                <a:solidFill>
                  <a:schemeClr val="accent6"/>
                </a:solidFill>
              </a:rPr>
              <a:t>Пример</a:t>
            </a:r>
            <a:endParaRPr lang="en-US" sz="7200" b="1" dirty="0" smtClean="0">
              <a:solidFill>
                <a:schemeClr val="accent6"/>
              </a:solidFill>
            </a:endParaRPr>
          </a:p>
          <a:p>
            <a:pPr marL="571500" lvl="1" indent="0">
              <a:buNone/>
            </a:pPr>
            <a:endParaRPr lang="en-US" sz="4500" dirty="0">
              <a:solidFill>
                <a:schemeClr val="accent6"/>
              </a:solidFill>
            </a:endParaRPr>
          </a:p>
          <a:p>
            <a:pPr marL="114300" indent="0">
              <a:buNone/>
            </a:pPr>
            <a:r>
              <a:rPr lang="mk-MK" sz="6400" dirty="0"/>
              <a:t>Замислете ја следната мала сцена која се одвива во психолошка лабораторија. Психолог прашува присутна личност:</a:t>
            </a:r>
            <a:endParaRPr lang="en-US" sz="6400" dirty="0"/>
          </a:p>
          <a:p>
            <a:pPr marL="114300" indent="0">
              <a:buNone/>
            </a:pPr>
            <a:r>
              <a:rPr lang="mk-MK" sz="6400" dirty="0"/>
              <a:t>Што гледате на масата?</a:t>
            </a:r>
            <a:endParaRPr lang="en-US" sz="6400" dirty="0"/>
          </a:p>
          <a:p>
            <a:pPr marL="114300" indent="0">
              <a:buNone/>
            </a:pPr>
            <a:r>
              <a:rPr lang="mk-MK" sz="6400" dirty="0"/>
              <a:t>- Книга.</a:t>
            </a:r>
            <a:endParaRPr lang="en-US" sz="6400" dirty="0"/>
          </a:p>
          <a:p>
            <a:pPr marL="114300" indent="0">
              <a:buNone/>
            </a:pPr>
            <a:r>
              <a:rPr lang="mk-MK" sz="6400" dirty="0"/>
              <a:t>- Да, секако дека е книга, но што всушност гледаш?</a:t>
            </a:r>
            <a:endParaRPr lang="en-US" sz="6400" dirty="0"/>
          </a:p>
          <a:p>
            <a:pPr marL="114300" indent="0">
              <a:buNone/>
            </a:pPr>
            <a:r>
              <a:rPr lang="mk-MK" sz="6400" dirty="0"/>
              <a:t>- Што мислиш со тоа? Само што ти кажав дека гледам книга, мала црвена книга со црвена корица.</a:t>
            </a:r>
            <a:endParaRPr lang="en-US" sz="6400" dirty="0"/>
          </a:p>
          <a:p>
            <a:pPr marL="114300" indent="0">
              <a:buNone/>
            </a:pPr>
            <a:r>
              <a:rPr lang="mk-MK" sz="6400" dirty="0"/>
              <a:t>Психологот инсистира:</a:t>
            </a:r>
            <a:endParaRPr lang="en-US" sz="6400" dirty="0"/>
          </a:p>
          <a:p>
            <a:pPr marL="114300" indent="0">
              <a:buNone/>
            </a:pPr>
            <a:r>
              <a:rPr lang="mk-MK" sz="6400" dirty="0"/>
              <a:t>„Каква е вашата перцепција навистина? Ве молам да ја опишете што е можно попрецизно.</a:t>
            </a:r>
            <a:endParaRPr lang="en-US" sz="6400" dirty="0"/>
          </a:p>
          <a:p>
            <a:pPr marL="114300" indent="0">
              <a:buNone/>
            </a:pPr>
            <a:r>
              <a:rPr lang="mk-MK" sz="6400" dirty="0"/>
              <a:t>- Сакаш да кажеш дека не е книга? Што е тоа? Замка? (Лицето почнува да станува нетрпеливо).</a:t>
            </a:r>
            <a:endParaRPr lang="en-US" sz="6400" dirty="0"/>
          </a:p>
          <a:p>
            <a:pPr marL="114300" indent="0">
              <a:buNone/>
            </a:pPr>
            <a:r>
              <a:rPr lang="mk-MK" sz="6400" dirty="0"/>
              <a:t>- Да, тоа е книга, </a:t>
            </a:r>
            <a:r>
              <a:rPr lang="mk-MK" sz="6400" dirty="0" smtClean="0"/>
              <a:t>нема замка. </a:t>
            </a:r>
            <a:r>
              <a:rPr lang="mk-MK" sz="6400" dirty="0"/>
              <a:t>Она што сакам е да ми го опишеш токму она што го набљудуваш, ни повеќе, ни помалку.</a:t>
            </a:r>
            <a:endParaRPr lang="en-US" sz="6400" dirty="0"/>
          </a:p>
          <a:p>
            <a:pPr marL="114300" indent="0">
              <a:buNone/>
            </a:pPr>
            <a:r>
              <a:rPr lang="mk-MK" sz="6400" dirty="0"/>
              <a:t>Посетителот станува многу сомнителен.</a:t>
            </a:r>
            <a:endParaRPr lang="en-US" sz="6400" dirty="0"/>
          </a:p>
          <a:p>
            <a:pPr marL="114300" indent="0">
              <a:buNone/>
            </a:pPr>
            <a:r>
              <a:rPr lang="mk-MK" sz="6400" dirty="0"/>
              <a:t>Па“, вели тој, „од местото каде што стојам, корицата на книгата изгледа како темноцрвен паралелограм.</a:t>
            </a:r>
            <a:endParaRPr lang="en-US" sz="6400" dirty="0"/>
          </a:p>
          <a:p>
            <a:pPr marL="114300" indent="0">
              <a:lnSpc>
                <a:spcPct val="120000"/>
              </a:lnSpc>
              <a:buNone/>
            </a:pPr>
            <a:r>
              <a:rPr lang="mk-MK" sz="6400" dirty="0"/>
              <a:t>Оваа сцена ја замислил психологот Џорџ Милер, еден од татковците на когнитивната психологија (Психологија, наука за менталниот живот, 1962 година, цитиран од Мануел Хименез, Психологија на перцепцијата, Фламарион, 1997). Оваа мала приказна има за цел да ни покаже како функционира чинот на перцепција. Спонтано, мислиме дека гледаме книга едноставно гледајќи во масата. Во реалноста гледаме црвен правоаголник на сива позадина, но знаеме дека тоа е книга. Перцепцијата е надредена со интерпретација на визуелните податоци. Така, во чинот на перцепција, знаењето се меша со чистата сензација.</a:t>
            </a:r>
            <a:endParaRPr lang="en-US" sz="6400" dirty="0"/>
          </a:p>
          <a:p>
            <a:pPr marL="0" lvl="0" indent="0" algn="just" rtl="0">
              <a:lnSpc>
                <a:spcPct val="115000"/>
              </a:lnSpc>
              <a:spcBef>
                <a:spcPts val="0"/>
              </a:spcBef>
              <a:spcAft>
                <a:spcPts val="0"/>
              </a:spcAft>
              <a:buClr>
                <a:schemeClr val="dk1"/>
              </a:buClr>
              <a:buSzPts val="1100"/>
              <a:buFont typeface="Arial"/>
              <a:buNone/>
            </a:pPr>
            <a:endParaRPr sz="1100" dirty="0"/>
          </a:p>
        </p:txBody>
      </p:sp>
      <p:pic>
        <p:nvPicPr>
          <p:cNvPr id="246" name="Google Shape;246;g107ccff1036_0_110" descr="Photos gratuites de alimenter, analyser, arrière-plan blanc"/>
          <p:cNvPicPr preferRelativeResize="0"/>
          <p:nvPr/>
        </p:nvPicPr>
        <p:blipFill>
          <a:blip r:embed="rId3">
            <a:alphaModFix/>
          </a:blip>
          <a:stretch>
            <a:fillRect/>
          </a:stretch>
        </p:blipFill>
        <p:spPr>
          <a:xfrm>
            <a:off x="10544607" y="1710959"/>
            <a:ext cx="1285875" cy="1924050"/>
          </a:xfrm>
          <a:prstGeom prst="rect">
            <a:avLst/>
          </a:prstGeom>
          <a:noFill/>
          <a:ln>
            <a:noFill/>
          </a:ln>
        </p:spPr>
      </p:pic>
      <p:sp>
        <p:nvSpPr>
          <p:cNvPr id="5"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3" name="Google Shape;253;g107ccff1036_0_122"/>
          <p:cNvSpPr txBox="1">
            <a:spLocks noGrp="1"/>
          </p:cNvSpPr>
          <p:nvPr>
            <p:ph type="body" idx="1"/>
          </p:nvPr>
        </p:nvSpPr>
        <p:spPr>
          <a:xfrm>
            <a:off x="838200" y="486352"/>
            <a:ext cx="10515600" cy="4990812"/>
          </a:xfrm>
          <a:prstGeom prst="rect">
            <a:avLst/>
          </a:prstGeom>
        </p:spPr>
        <p:txBody>
          <a:bodyPr spcFirstLastPara="1" wrap="square" lIns="91425" tIns="45700" rIns="91425" bIns="45700" anchor="t" anchorCtr="0">
            <a:normAutofit fontScale="25000" lnSpcReduction="20000"/>
          </a:bodyPr>
          <a:lstStyle/>
          <a:p>
            <a:pPr marL="571500" lvl="1" indent="0">
              <a:buNone/>
            </a:pPr>
            <a:r>
              <a:rPr lang="en-US" sz="7200" b="1" dirty="0">
                <a:solidFill>
                  <a:schemeClr val="accent6"/>
                </a:solidFill>
              </a:rPr>
              <a:t>4.3 </a:t>
            </a:r>
            <a:r>
              <a:rPr lang="mk-MK" sz="7200" b="1" dirty="0">
                <a:solidFill>
                  <a:schemeClr val="accent6"/>
                </a:solidFill>
              </a:rPr>
              <a:t>Како да научите да перцепирате преку визуелни дразби</a:t>
            </a:r>
            <a:r>
              <a:rPr lang="mk-MK" sz="7200" b="1" dirty="0" smtClean="0">
                <a:solidFill>
                  <a:schemeClr val="accent6"/>
                </a:solidFill>
              </a:rPr>
              <a:t>?</a:t>
            </a:r>
            <a:endParaRPr lang="en-US" sz="7200" b="1" dirty="0" smtClean="0">
              <a:solidFill>
                <a:schemeClr val="accent6"/>
              </a:solidFill>
            </a:endParaRPr>
          </a:p>
          <a:p>
            <a:pPr marL="571500" lvl="1" indent="0">
              <a:buNone/>
            </a:pPr>
            <a:endParaRPr lang="en-US" sz="3800" dirty="0">
              <a:solidFill>
                <a:schemeClr val="accent6"/>
              </a:solidFill>
            </a:endParaRPr>
          </a:p>
          <a:p>
            <a:pPr marL="571500" lvl="1" indent="0">
              <a:buNone/>
            </a:pPr>
            <a:endParaRPr lang="en-US" dirty="0"/>
          </a:p>
          <a:p>
            <a:pPr marL="114300" indent="0" algn="just">
              <a:lnSpc>
                <a:spcPct val="120000"/>
              </a:lnSpc>
              <a:buNone/>
            </a:pPr>
            <a:r>
              <a:rPr lang="mk-MK" sz="6400" dirty="0"/>
              <a:t>Навлажнете ги очите</a:t>
            </a:r>
            <a:endParaRPr lang="en-US" sz="6400" dirty="0"/>
          </a:p>
          <a:p>
            <a:pPr marL="114300" indent="0" algn="just">
              <a:lnSpc>
                <a:spcPct val="120000"/>
              </a:lnSpc>
              <a:buNone/>
            </a:pPr>
            <a:r>
              <a:rPr lang="mk-MK" sz="6400" dirty="0"/>
              <a:t>Ако вашите очи се суви, тоа предизвикува умор, кој директно влијае на гледањето.</a:t>
            </a:r>
            <a:endParaRPr lang="en-US" sz="6400" dirty="0"/>
          </a:p>
          <a:p>
            <a:pPr marL="114300" indent="0" algn="just">
              <a:lnSpc>
                <a:spcPct val="120000"/>
              </a:lnSpc>
              <a:buNone/>
            </a:pPr>
            <a:r>
              <a:rPr lang="mk-MK" sz="6400" dirty="0"/>
              <a:t>Земете визуелна пауза на секој 30 минути</a:t>
            </a:r>
            <a:endParaRPr lang="en-US" sz="6400" dirty="0"/>
          </a:p>
          <a:p>
            <a:pPr marL="114300" indent="0" algn="just">
              <a:lnSpc>
                <a:spcPct val="120000"/>
              </a:lnSpc>
              <a:buNone/>
            </a:pPr>
            <a:r>
              <a:rPr lang="mk-MK" sz="6400" dirty="0"/>
              <a:t>Ако гледате многу телевизија или често сте пред екранот на компјутерот, одморајте ги вашите очи! На секои 30 минути тргнете го погледот од екранот, погледнете во далечен објект, па надесно и лево без да ја движите главата. Повторете ја вежбата 10 пати, а потоа трепнете со очите 3 до 4 пати, отворајќи ги многу широко за да го стимулирате производството на солзи. Погрижете се растојанието помеѓу очите и екранот да биде најмалку 40 см и никогаш не гледајте во екран во темница.</a:t>
            </a:r>
            <a:endParaRPr lang="en-US" sz="6400" dirty="0"/>
          </a:p>
          <a:p>
            <a:pPr marL="114300" indent="0" algn="just">
              <a:lnSpc>
                <a:spcPct val="120000"/>
              </a:lnSpc>
              <a:buNone/>
            </a:pPr>
            <a:r>
              <a:rPr lang="mk-MK" sz="6400" dirty="0"/>
              <a:t>Јадете боровинки!</a:t>
            </a:r>
            <a:endParaRPr lang="en-US" sz="6400" dirty="0"/>
          </a:p>
          <a:p>
            <a:pPr marL="114300" indent="0" algn="just">
              <a:lnSpc>
                <a:spcPct val="120000"/>
              </a:lnSpc>
              <a:buNone/>
            </a:pPr>
            <a:r>
              <a:rPr lang="mk-MK" sz="6400" dirty="0"/>
              <a:t>За време на Втората светска војна, пилотите на кралското воздухопловство откриле дека боровинките го подобрува ноќниот вид. Според една француска студија на професорот Гец во 2008 година, неговите главни состојки, антоцијанидите, во комбинација со изобилството со витамин Ц, овозможуваат регенерација на виолетова боја на мрежницата, односно подобра визуелна острина и ефикасен ефект врз уморот на очите.</a:t>
            </a:r>
            <a:endParaRPr lang="en-US" sz="6400" dirty="0"/>
          </a:p>
          <a:p>
            <a:pPr marL="114300" indent="0" algn="just">
              <a:lnSpc>
                <a:spcPct val="120000"/>
              </a:lnSpc>
              <a:buNone/>
            </a:pPr>
            <a:r>
              <a:rPr lang="mk-MK" sz="6400" dirty="0"/>
              <a:t>Заборавете на пушењето цигари</a:t>
            </a:r>
            <a:endParaRPr lang="en-US" sz="6400" dirty="0"/>
          </a:p>
          <a:p>
            <a:pPr marL="114300" indent="0" algn="just">
              <a:lnSpc>
                <a:spcPct val="120000"/>
              </a:lnSpc>
              <a:buNone/>
            </a:pPr>
            <a:r>
              <a:rPr lang="mk-MK" sz="6400" dirty="0"/>
              <a:t>Пушењето е многу лошо за вашето здравје, а особено за вашите очи. Прво, чадот од тутун ги иритира очите. Второ, хемикалиите, апсорбирани од белите дробови, се носат во крвотокот до очите. Ова доведува до зголемување на слободните радикали во леќата на окото и го забрзува неговото стареење, со што се фаворизира појава на состојби, како што е катаракта.</a:t>
            </a:r>
            <a:endParaRPr lang="en-US" sz="6400" dirty="0"/>
          </a:p>
        </p:txBody>
      </p:sp>
      <p:sp>
        <p:nvSpPr>
          <p:cNvPr id="4"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60" name="Google Shape;260;g107ccff1036_0_128"/>
          <p:cNvSpPr txBox="1">
            <a:spLocks noGrp="1"/>
          </p:cNvSpPr>
          <p:nvPr>
            <p:ph type="body" idx="1"/>
          </p:nvPr>
        </p:nvSpPr>
        <p:spPr>
          <a:xfrm>
            <a:off x="810490" y="920462"/>
            <a:ext cx="10515600" cy="5360266"/>
          </a:xfrm>
          <a:prstGeom prst="rect">
            <a:avLst/>
          </a:prstGeom>
        </p:spPr>
        <p:txBody>
          <a:bodyPr spcFirstLastPara="1" wrap="square" lIns="91425" tIns="45700" rIns="91425" bIns="45700" anchor="t" anchorCtr="0">
            <a:normAutofit/>
          </a:bodyPr>
          <a:lstStyle/>
          <a:p>
            <a:pPr marL="0" indent="0" algn="just">
              <a:lnSpc>
                <a:spcPct val="115000"/>
              </a:lnSpc>
              <a:buSzPts val="1100"/>
              <a:buNone/>
            </a:pPr>
            <a:r>
              <a:rPr lang="fr-FR" sz="1800" b="1" dirty="0">
                <a:solidFill>
                  <a:schemeClr val="accent6"/>
                </a:solidFill>
              </a:rPr>
              <a:t>4.4 </a:t>
            </a:r>
            <a:r>
              <a:rPr lang="mk-MK" sz="1800" b="1" dirty="0">
                <a:solidFill>
                  <a:schemeClr val="accent6"/>
                </a:solidFill>
              </a:rPr>
              <a:t>Дали знаевте? Бебињата не можат да гледаат во утробата!</a:t>
            </a:r>
            <a:endParaRPr lang="en-US" sz="1800" b="1" dirty="0">
              <a:solidFill>
                <a:schemeClr val="accent6"/>
              </a:solidFill>
            </a:endParaRPr>
          </a:p>
          <a:p>
            <a:pPr marL="0" lvl="0" indent="0" algn="just" rtl="0">
              <a:lnSpc>
                <a:spcPct val="115000"/>
              </a:lnSpc>
              <a:spcBef>
                <a:spcPts val="1000"/>
              </a:spcBef>
              <a:spcAft>
                <a:spcPts val="0"/>
              </a:spcAft>
              <a:buClr>
                <a:schemeClr val="dk1"/>
              </a:buClr>
              <a:buSzPts val="1100"/>
              <a:buFont typeface="Arial"/>
              <a:buNone/>
            </a:pPr>
            <a:endParaRPr lang="fr-FR" sz="1100" b="1" dirty="0" smtClean="0"/>
          </a:p>
          <a:p>
            <a:pPr marL="114300" indent="0" algn="just">
              <a:lnSpc>
                <a:spcPct val="100000"/>
              </a:lnSpc>
              <a:buNone/>
            </a:pPr>
            <a:r>
              <a:rPr lang="mk-MK" sz="1600" b="1" dirty="0">
                <a:latin typeface="Calibri" panose="020F0502020204030204" pitchFamily="34" charset="0"/>
                <a:cs typeface="Calibri" panose="020F0502020204030204" pitchFamily="34" charset="0"/>
              </a:rPr>
              <a:t>Видот е последното сетило кое се развива кај фетусот.</a:t>
            </a:r>
            <a:r>
              <a:rPr lang="mk-MK" sz="1600" dirty="0">
                <a:latin typeface="Calibri" panose="020F0502020204030204" pitchFamily="34" charset="0"/>
                <a:cs typeface="Calibri" panose="020F0502020204030204" pitchFamily="34" charset="0"/>
              </a:rPr>
              <a:t> Очните капаци остануваат споени до 24-та недела од бременоста. Само тогаш мрежницата и оптичкиот нерв се развиваат во поголема мера. Околу 7-ми месец од бременоста, бебето може да разликува сенки и нијанси на светлина. На пример, реагира ако силна светлина е насочена кон стомакот на мајката. Оваа реакција значи дека  визуелен систем на бебето е чувствителен на светлина. Сепак, неговиот вид веројатно нема да се развие понатаму во темнината на утробата, бидејќи добива мала стимулација.</a:t>
            </a:r>
            <a:endParaRPr lang="en-US" sz="1600" dirty="0">
              <a:latin typeface="Calibri" panose="020F0502020204030204" pitchFamily="34" charset="0"/>
              <a:cs typeface="Calibri" panose="020F0502020204030204" pitchFamily="34" charset="0"/>
            </a:endParaRPr>
          </a:p>
          <a:p>
            <a:pPr marL="114300" indent="0" algn="just">
              <a:lnSpc>
                <a:spcPct val="100000"/>
              </a:lnSpc>
              <a:buNone/>
            </a:pPr>
            <a:r>
              <a:rPr lang="mk-MK" sz="1600" dirty="0">
                <a:latin typeface="Calibri" panose="020F0502020204030204" pitchFamily="34" charset="0"/>
                <a:cs typeface="Calibri" panose="020F0502020204030204" pitchFamily="34" charset="0"/>
              </a:rPr>
              <a:t>Визуелниот систем главно се активира по раѓањето. </a:t>
            </a:r>
            <a:r>
              <a:rPr lang="mk-MK" sz="1600" b="1" dirty="0">
                <a:latin typeface="Calibri" panose="020F0502020204030204" pitchFamily="34" charset="0"/>
                <a:cs typeface="Calibri" panose="020F0502020204030204" pitchFamily="34" charset="0"/>
              </a:rPr>
              <a:t>Новороденото бебе може да гледа предмети оддалечени околу 75 см, но тие ќе изгледаат нејасни. Сепак, тие можат многу добро да гледаат на растојание од 20 до 30 см.</a:t>
            </a:r>
            <a:r>
              <a:rPr lang="mk-MK" sz="1600" dirty="0">
                <a:latin typeface="Calibri" panose="020F0502020204030204" pitchFamily="34" charset="0"/>
                <a:cs typeface="Calibri" panose="020F0502020204030204" pitchFamily="34" charset="0"/>
              </a:rPr>
              <a:t> Новороденче старо еден ден претпочита да гледа во предмети што се движат и е особено чувствително на движењата што ги создаваат луѓето. Исто така, повеќе го привлекуваат човечките лица отколку предметите. На околу 4-5 месечна возраст почнува да се одвива координација на разбирањето на видот, итн. Тоа значи дека бебето постепено ја разбира својата околина и го прилагодува своето однесување.</a:t>
            </a:r>
            <a:endParaRPr lang="en-US" sz="1600" dirty="0">
              <a:latin typeface="Calibri" panose="020F0502020204030204" pitchFamily="34" charset="0"/>
              <a:cs typeface="Calibri" panose="020F0502020204030204" pitchFamily="34" charset="0"/>
            </a:endParaRPr>
          </a:p>
          <a:p>
            <a:pPr marL="114300" indent="0" algn="just">
              <a:lnSpc>
                <a:spcPct val="100000"/>
              </a:lnSpc>
              <a:buNone/>
            </a:pPr>
            <a:r>
              <a:rPr lang="mk-MK" sz="1600" dirty="0">
                <a:latin typeface="Calibri" panose="020F0502020204030204" pitchFamily="34" charset="0"/>
                <a:cs typeface="Calibri" panose="020F0502020204030204" pitchFamily="34" charset="0"/>
              </a:rPr>
              <a:t>Новороденчето исто така има </a:t>
            </a:r>
            <a:r>
              <a:rPr lang="mk-MK" sz="1600" b="1" dirty="0">
                <a:latin typeface="Calibri" panose="020F0502020204030204" pitchFamily="34" charset="0"/>
                <a:cs typeface="Calibri" panose="020F0502020204030204" pitchFamily="34" charset="0"/>
              </a:rPr>
              <a:t>потешкотии со боите</a:t>
            </a:r>
            <a:r>
              <a:rPr lang="mk-MK" sz="1600" dirty="0">
                <a:latin typeface="Calibri" panose="020F0502020204030204" pitchFamily="34" charset="0"/>
                <a:cs typeface="Calibri" panose="020F0502020204030204" pitchFamily="34" charset="0"/>
              </a:rPr>
              <a:t>: при раѓањето, новороденчето прави разлика помеѓу нијанси на осветленост и нијанса (светло и темно). Тие исто така можат да разликуваат црвена, жолта и зелена, но само ако овие бои не се подеднакво светли и имаат добар контраст.</a:t>
            </a:r>
            <a:endParaRPr lang="en-US" sz="1600" dirty="0">
              <a:latin typeface="Calibri" panose="020F0502020204030204" pitchFamily="34" charset="0"/>
              <a:cs typeface="Calibri" panose="020F0502020204030204" pitchFamily="34" charset="0"/>
            </a:endParaRPr>
          </a:p>
        </p:txBody>
      </p:sp>
      <p:sp>
        <p:nvSpPr>
          <p:cNvPr id="4"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107ccff1036_0_13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0"/>
            <a:r>
              <a:rPr lang="en-US" sz="2800" b="1" dirty="0" smtClean="0">
                <a:solidFill>
                  <a:schemeClr val="accent6"/>
                </a:solidFill>
              </a:rPr>
              <a:t>5. </a:t>
            </a:r>
            <a:r>
              <a:rPr lang="mk-MK" sz="2800" b="1" dirty="0" smtClean="0">
                <a:solidFill>
                  <a:schemeClr val="accent6"/>
                </a:solidFill>
              </a:rPr>
              <a:t>ДРАЗБА </a:t>
            </a:r>
            <a:r>
              <a:rPr lang="mk-MK" sz="2800" b="1" dirty="0">
                <a:solidFill>
                  <a:schemeClr val="accent6"/>
                </a:solidFill>
              </a:rPr>
              <a:t>ВОСПРИЕМЕНА ПРЕКУ ВКУС</a:t>
            </a:r>
            <a:endParaRPr lang="en-US" sz="2800" dirty="0">
              <a:solidFill>
                <a:schemeClr val="accent6"/>
              </a:solidFill>
            </a:endParaRPr>
          </a:p>
        </p:txBody>
      </p:sp>
      <p:sp>
        <p:nvSpPr>
          <p:cNvPr id="4"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g107ccff1036_0_140"/>
          <p:cNvSpPr txBox="1">
            <a:spLocks noGrp="1"/>
          </p:cNvSpPr>
          <p:nvPr>
            <p:ph type="body" idx="1"/>
          </p:nvPr>
        </p:nvSpPr>
        <p:spPr>
          <a:xfrm>
            <a:off x="838200" y="1520825"/>
            <a:ext cx="10515600" cy="3706957"/>
          </a:xfrm>
          <a:prstGeom prst="rect">
            <a:avLst/>
          </a:prstGeom>
        </p:spPr>
        <p:txBody>
          <a:bodyPr spcFirstLastPara="1" wrap="square" lIns="91425" tIns="45700" rIns="91425" bIns="45700" anchor="t" anchorCtr="0">
            <a:normAutofit lnSpcReduction="10000"/>
          </a:bodyPr>
          <a:lstStyle/>
          <a:p>
            <a:pPr marL="571500" lvl="1" indent="0">
              <a:buNone/>
            </a:pPr>
            <a:r>
              <a:rPr lang="fr-FR" sz="1800" b="1" dirty="0" smtClean="0">
                <a:solidFill>
                  <a:schemeClr val="accent6"/>
                </a:solidFill>
              </a:rPr>
              <a:t>5.1 </a:t>
            </a:r>
            <a:r>
              <a:rPr lang="mk-MK" sz="1800" b="1" dirty="0" smtClean="0">
                <a:solidFill>
                  <a:schemeClr val="accent6"/>
                </a:solidFill>
              </a:rPr>
              <a:t>Што </a:t>
            </a:r>
            <a:r>
              <a:rPr lang="mk-MK" sz="1800" b="1" dirty="0">
                <a:solidFill>
                  <a:schemeClr val="accent6"/>
                </a:solidFill>
              </a:rPr>
              <a:t>претставува?</a:t>
            </a:r>
            <a:endParaRPr lang="en-US" sz="1800" dirty="0">
              <a:solidFill>
                <a:schemeClr val="accent6"/>
              </a:solidFill>
            </a:endParaRPr>
          </a:p>
          <a:p>
            <a:pPr marL="114300" indent="0" algn="just">
              <a:lnSpc>
                <a:spcPct val="100000"/>
              </a:lnSpc>
              <a:buNone/>
            </a:pPr>
            <a:endParaRPr lang="en-US" sz="1400" b="1" dirty="0">
              <a:solidFill>
                <a:srgbClr val="00B050"/>
              </a:solidFill>
            </a:endParaRPr>
          </a:p>
          <a:p>
            <a:pPr marL="114300" indent="0" algn="just">
              <a:lnSpc>
                <a:spcPct val="100000"/>
              </a:lnSpc>
              <a:buNone/>
            </a:pPr>
            <a:r>
              <a:rPr lang="mk-MK" sz="1900" dirty="0" smtClean="0"/>
              <a:t>Вкусот </a:t>
            </a:r>
            <a:r>
              <a:rPr lang="mk-MK" sz="1900" dirty="0"/>
              <a:t>е посебно </a:t>
            </a:r>
            <a:r>
              <a:rPr lang="mk-MK" sz="1900" dirty="0" smtClean="0"/>
              <a:t>сетило. </a:t>
            </a:r>
            <a:r>
              <a:rPr lang="mk-MK" sz="1900" dirty="0"/>
              <a:t>Тоа е </a:t>
            </a:r>
            <a:r>
              <a:rPr lang="mk-MK" sz="1900" dirty="0" smtClean="0"/>
              <a:t>сетило </a:t>
            </a:r>
            <a:r>
              <a:rPr lang="mk-MK" sz="1900" dirty="0"/>
              <a:t>кое овозможува непосредна перцепција на вкусот на јазикот. Но, впечатокот што го остава оваа перцепција, која се нарекува вкус, е всушност резултат на комбинација на мирис, вкус и допир. Интеракцијата на овие три сетила е она што не тера да сакаме или </a:t>
            </a:r>
            <a:r>
              <a:rPr lang="mk-MK" sz="1900" dirty="0" smtClean="0"/>
              <a:t>мразиме, </a:t>
            </a:r>
            <a:r>
              <a:rPr lang="mk-MK" sz="1900" dirty="0"/>
              <a:t>мирис или храна.</a:t>
            </a:r>
            <a:endParaRPr lang="en-US" sz="1900" dirty="0"/>
          </a:p>
          <a:p>
            <a:pPr marL="0" lvl="0" indent="-1270" algn="just">
              <a:lnSpc>
                <a:spcPct val="100000"/>
              </a:lnSpc>
              <a:spcAft>
                <a:spcPts val="1000"/>
              </a:spcAft>
              <a:buSzPts val="1100"/>
              <a:buNone/>
            </a:pPr>
            <a:r>
              <a:rPr lang="mk-MK" sz="1900" dirty="0" smtClean="0"/>
              <a:t>Сетилото за вкус </a:t>
            </a:r>
            <a:r>
              <a:rPr lang="mk-MK" sz="1900" dirty="0"/>
              <a:t>се влошува со возраста. И со добра причина: сетилните клетки имаат животен век од само 10 дена, но тие постојано се обновуваат. Меѓутоа, како што одминува времето, клетките побавно се обновуваат. Совет: одлично искористете ги свежите билки за да ги зачините вашите јадења. На овој начин, можете да ги користите другите ваши сетила, како што е сетилото за мирис, за да уживате во прекрасно искуство на вкус дури и во старост. </a:t>
            </a:r>
            <a:endParaRPr sz="1900" dirty="0"/>
          </a:p>
        </p:txBody>
      </p:sp>
      <p:sp>
        <p:nvSpPr>
          <p:cNvPr id="4"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Google Shape;281;g107ccff1036_0_14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1" indent="0" algn="just" rtl="0">
              <a:lnSpc>
                <a:spcPct val="115000"/>
              </a:lnSpc>
              <a:spcBef>
                <a:spcPts val="0"/>
              </a:spcBef>
              <a:spcAft>
                <a:spcPts val="0"/>
              </a:spcAft>
              <a:buClr>
                <a:srgbClr val="00B050"/>
              </a:buClr>
              <a:buSzPts val="1400"/>
              <a:buNone/>
            </a:pPr>
            <a:r>
              <a:rPr lang="mk-MK" sz="1800" b="1" dirty="0" smtClean="0">
                <a:solidFill>
                  <a:srgbClr val="00B050"/>
                </a:solidFill>
              </a:rPr>
              <a:t>5.2 Пример</a:t>
            </a:r>
          </a:p>
          <a:p>
            <a:pPr marL="0" lvl="1" indent="0" algn="just" rtl="0">
              <a:lnSpc>
                <a:spcPct val="115000"/>
              </a:lnSpc>
              <a:spcBef>
                <a:spcPts val="0"/>
              </a:spcBef>
              <a:spcAft>
                <a:spcPts val="0"/>
              </a:spcAft>
              <a:buClr>
                <a:srgbClr val="00B050"/>
              </a:buClr>
              <a:buSzPts val="1400"/>
              <a:buNone/>
            </a:pPr>
            <a:endParaRPr sz="1800" b="1" dirty="0">
              <a:solidFill>
                <a:srgbClr val="00B050"/>
              </a:solidFill>
            </a:endParaRPr>
          </a:p>
          <a:p>
            <a:pPr marL="114300" indent="0" algn="just">
              <a:buNone/>
            </a:pPr>
            <a:r>
              <a:rPr lang="mk-MK" sz="1600" dirty="0"/>
              <a:t>Јазикот може да разликува пет основни вкусови: слатко, солено, кисело, горчливо и умами. Последново е поттикнато од присуството на глутамат, кој се наоѓа во храната богата со протеини, како што е месото, а се користи и во готвењето за подобрување на вкусот. Се вели дека </a:t>
            </a:r>
            <a:r>
              <a:rPr lang="mk-MK" sz="1600" dirty="0" smtClean="0"/>
              <a:t>умами (вид на вкус) </a:t>
            </a:r>
            <a:r>
              <a:rPr lang="mk-MK" sz="1600" dirty="0"/>
              <a:t>прави храната да има вкус на месо. Разновидноста на перцепциите за вкус е поврзана со бројот на можни комбинации на овие пет основни вкусови. На пример, врелиот сок од лимон измешан со шеќер дава слатко-кисел вкус.</a:t>
            </a:r>
            <a:endParaRPr lang="en-US" sz="1600" dirty="0"/>
          </a:p>
        </p:txBody>
      </p:sp>
      <p:sp>
        <p:nvSpPr>
          <p:cNvPr id="4"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Google Shape;288;g107ccff1036_0_152"/>
          <p:cNvSpPr txBox="1">
            <a:spLocks noGrp="1"/>
          </p:cNvSpPr>
          <p:nvPr>
            <p:ph type="body" idx="1"/>
          </p:nvPr>
        </p:nvSpPr>
        <p:spPr>
          <a:xfrm>
            <a:off x="838200" y="1040533"/>
            <a:ext cx="10515600" cy="4778375"/>
          </a:xfrm>
          <a:prstGeom prst="rect">
            <a:avLst/>
          </a:prstGeom>
        </p:spPr>
        <p:txBody>
          <a:bodyPr spcFirstLastPara="1" wrap="square" lIns="91425" tIns="45700" rIns="91425" bIns="45700" anchor="t" anchorCtr="0">
            <a:noAutofit/>
          </a:bodyPr>
          <a:lstStyle/>
          <a:p>
            <a:pPr marL="571500" lvl="1" indent="0">
              <a:buNone/>
            </a:pPr>
            <a:r>
              <a:rPr lang="mk-MK" sz="1800" b="1" dirty="0" smtClean="0">
                <a:solidFill>
                  <a:schemeClr val="accent6"/>
                </a:solidFill>
              </a:rPr>
              <a:t>5.3 Како </a:t>
            </a:r>
            <a:r>
              <a:rPr lang="mk-MK" sz="1800" b="1" dirty="0">
                <a:solidFill>
                  <a:schemeClr val="accent6"/>
                </a:solidFill>
              </a:rPr>
              <a:t>да ја тренирате перцепцијата преку дразби за вкус</a:t>
            </a:r>
            <a:r>
              <a:rPr lang="mk-MK" sz="1800" b="1" dirty="0" smtClean="0">
                <a:solidFill>
                  <a:schemeClr val="accent6"/>
                </a:solidFill>
              </a:rPr>
              <a:t>?</a:t>
            </a:r>
          </a:p>
          <a:p>
            <a:pPr marL="571500" lvl="1" indent="0">
              <a:buNone/>
            </a:pPr>
            <a:endParaRPr lang="en-US" sz="1800" dirty="0">
              <a:solidFill>
                <a:schemeClr val="accent6"/>
              </a:solidFill>
            </a:endParaRPr>
          </a:p>
          <a:p>
            <a:pPr marL="114300" indent="0" algn="just">
              <a:lnSpc>
                <a:spcPct val="100000"/>
              </a:lnSpc>
              <a:buNone/>
            </a:pPr>
            <a:r>
              <a:rPr lang="mk-MK" sz="1600" b="1" dirty="0"/>
              <a:t>Како најдобро да се восприемаат органолептичките својства на храната</a:t>
            </a:r>
            <a:endParaRPr lang="en-US" sz="1600" dirty="0"/>
          </a:p>
          <a:p>
            <a:pPr marL="114300" indent="0" algn="just">
              <a:lnSpc>
                <a:spcPct val="100000"/>
              </a:lnSpc>
              <a:buNone/>
            </a:pPr>
            <a:r>
              <a:rPr lang="mk-MK" sz="1600" dirty="0"/>
              <a:t>Ако сакате да го знаете вистинскиот вкус на она што го јадете или пиете, запомнете го овој основен совет: џвакајте редовно и долго пред голтање (барем онолку пати колку што е подобро да </a:t>
            </a:r>
            <a:r>
              <a:rPr lang="mk-MK" sz="1600" dirty="0" smtClean="0"/>
              <a:t>го завртите јазикот </a:t>
            </a:r>
            <a:r>
              <a:rPr lang="mk-MK" sz="1600" dirty="0"/>
              <a:t>во устата пред да зборувате, седум !) Ќе добиете: </a:t>
            </a:r>
            <a:endParaRPr lang="en-US" sz="1600" dirty="0"/>
          </a:p>
          <a:p>
            <a:pPr lvl="0" algn="just">
              <a:lnSpc>
                <a:spcPct val="100000"/>
              </a:lnSpc>
            </a:pPr>
            <a:r>
              <a:rPr lang="mk-MK" sz="1600" dirty="0"/>
              <a:t>Обилно </a:t>
            </a:r>
            <a:r>
              <a:rPr lang="mk-MK" sz="1600" dirty="0" smtClean="0"/>
              <a:t>создавање </a:t>
            </a:r>
            <a:r>
              <a:rPr lang="mk-MK" sz="1600" dirty="0"/>
              <a:t>на плунка, која го олеснува и активира варењето. </a:t>
            </a:r>
            <a:endParaRPr lang="en-US" sz="1600" dirty="0"/>
          </a:p>
          <a:p>
            <a:pPr lvl="0" algn="just">
              <a:lnSpc>
                <a:spcPct val="100000"/>
              </a:lnSpc>
            </a:pPr>
            <a:r>
              <a:rPr lang="mk-MK" sz="1600" dirty="0"/>
              <a:t>Максимален вкус. </a:t>
            </a:r>
            <a:endParaRPr lang="en-US" sz="1600" dirty="0"/>
          </a:p>
          <a:p>
            <a:pPr lvl="0" algn="just">
              <a:lnSpc>
                <a:spcPct val="100000"/>
              </a:lnSpc>
            </a:pPr>
            <a:r>
              <a:rPr lang="mk-MK" sz="1600" dirty="0"/>
              <a:t>Здрави заби и непца, ако ги миете </a:t>
            </a:r>
            <a:r>
              <a:rPr lang="mk-MK" sz="1600" dirty="0" smtClean="0"/>
              <a:t>забите </a:t>
            </a:r>
            <a:r>
              <a:rPr lang="mk-MK" sz="1600" dirty="0"/>
              <a:t>и непцата два или три пати на ден.</a:t>
            </a:r>
            <a:endParaRPr lang="en-US" sz="1600" dirty="0"/>
          </a:p>
          <a:p>
            <a:pPr marL="114300" indent="0" algn="just">
              <a:lnSpc>
                <a:spcPct val="100000"/>
              </a:lnSpc>
              <a:buNone/>
            </a:pPr>
            <a:r>
              <a:rPr lang="mk-MK" sz="1600" b="1" dirty="0"/>
              <a:t>Научете го вашето сетило за мирис и вашата меморија да го обноват вкусот</a:t>
            </a:r>
            <a:endParaRPr lang="en-US" sz="1600" dirty="0"/>
          </a:p>
          <a:p>
            <a:pPr marL="114300" indent="0" algn="just">
              <a:lnSpc>
                <a:spcPct val="100000"/>
              </a:lnSpc>
              <a:buNone/>
            </a:pPr>
            <a:r>
              <a:rPr lang="mk-MK" sz="1600" dirty="0"/>
              <a:t>Плус, некои пациенти со Ковид-19 доживеале ненадејно губење на мирис и вкус. Ако овие ефекти не се повлечат во рок од пет до десет дена спонтано, може да потрае многу подолго. Благодарение на нашата меморија и на мирисот, можеме да ја тренираме нашата перцепција за дразби за вкус. Запомнете една работа што некогаш сте ја пробале (храна, пијалак или друго) секој ден или пред оброк за да ги споредите вкусовите.</a:t>
            </a:r>
            <a:endParaRPr lang="en-US" sz="1600" dirty="0"/>
          </a:p>
        </p:txBody>
      </p:sp>
      <p:sp>
        <p:nvSpPr>
          <p:cNvPr id="4"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5" name="Google Shape;295;g107ccff1036_0_158"/>
          <p:cNvSpPr txBox="1">
            <a:spLocks noGrp="1"/>
          </p:cNvSpPr>
          <p:nvPr>
            <p:ph type="body" idx="1"/>
          </p:nvPr>
        </p:nvSpPr>
        <p:spPr>
          <a:xfrm>
            <a:off x="838200" y="1151371"/>
            <a:ext cx="10515600" cy="4351200"/>
          </a:xfrm>
          <a:prstGeom prst="rect">
            <a:avLst/>
          </a:prstGeom>
        </p:spPr>
        <p:txBody>
          <a:bodyPr spcFirstLastPara="1" wrap="square" lIns="91425" tIns="45700" rIns="91425" bIns="45700" anchor="t" anchorCtr="0">
            <a:noAutofit/>
          </a:bodyPr>
          <a:lstStyle/>
          <a:p>
            <a:pPr marL="571500" lvl="1" indent="0">
              <a:buNone/>
            </a:pPr>
            <a:r>
              <a:rPr lang="mk-MK" sz="1800" b="1" dirty="0" smtClean="0">
                <a:solidFill>
                  <a:schemeClr val="accent6"/>
                </a:solidFill>
              </a:rPr>
              <a:t>5.4 Дали </a:t>
            </a:r>
            <a:r>
              <a:rPr lang="mk-MK" sz="1800" b="1" dirty="0">
                <a:solidFill>
                  <a:schemeClr val="accent6"/>
                </a:solidFill>
              </a:rPr>
              <a:t>знаевте? Без мирис, нема </a:t>
            </a:r>
            <a:r>
              <a:rPr lang="mk-MK" sz="1800" b="1" dirty="0" smtClean="0">
                <a:solidFill>
                  <a:schemeClr val="accent6"/>
                </a:solidFill>
              </a:rPr>
              <a:t>вкус</a:t>
            </a:r>
          </a:p>
          <a:p>
            <a:pPr marL="571500" lvl="1" indent="0">
              <a:buNone/>
            </a:pPr>
            <a:endParaRPr lang="en-US" sz="1800" dirty="0">
              <a:solidFill>
                <a:schemeClr val="accent6"/>
              </a:solidFill>
            </a:endParaRPr>
          </a:p>
          <a:p>
            <a:pPr marL="114300" indent="0" algn="just">
              <a:buNone/>
            </a:pPr>
            <a:r>
              <a:rPr lang="mk-MK" sz="1600" dirty="0"/>
              <a:t>Сензорните </a:t>
            </a:r>
            <a:r>
              <a:rPr lang="mk-MK" sz="1600" dirty="0" smtClean="0"/>
              <a:t>циклуси </a:t>
            </a:r>
            <a:r>
              <a:rPr lang="mk-MK" sz="1600" dirty="0"/>
              <a:t>се меѓусебно поврзани. Сите сме доживеале дека во бучна толпа, подобро слушаме говорник ако можеме да го видиме; и, исто така, дека </a:t>
            </a:r>
            <a:r>
              <a:rPr lang="mk-MK" sz="1600" b="1" dirty="0"/>
              <a:t>сетилото за мирис е силно поврзано со сетилото за вкус</a:t>
            </a:r>
            <a:r>
              <a:rPr lang="mk-MK" sz="1600" dirty="0"/>
              <a:t>. Кога треба да земете лек со лош вкус, вашиот прв инстинкт? Проголтајте го додека го држите носот. Препознавањето на храната се врши преку комбинација на вкус, мирис, текстура и можеби температура. Ова се прави преку три хемиски сетила:</a:t>
            </a:r>
            <a:endParaRPr lang="en-US" sz="1600" dirty="0"/>
          </a:p>
          <a:p>
            <a:pPr marL="114300" lvl="0" indent="0" algn="just">
              <a:buNone/>
            </a:pPr>
            <a:r>
              <a:rPr lang="mk-MK" sz="1600" b="1" dirty="0"/>
              <a:t>Мирис</a:t>
            </a:r>
            <a:r>
              <a:rPr lang="mk-MK" sz="1600" dirty="0"/>
              <a:t>: ова е најпрефинето чувство за препознавање на испарливи хемиски супстанци - мириси. Може да разликува многу голем број од нив, речиси бесконечен за луѓето со најизострени мириси. </a:t>
            </a:r>
            <a:endParaRPr lang="en-US" sz="1600" dirty="0"/>
          </a:p>
          <a:p>
            <a:pPr marL="114300" lvl="0" indent="0" algn="just">
              <a:buNone/>
            </a:pPr>
            <a:r>
              <a:rPr lang="mk-MK" sz="1600" b="1" dirty="0" smtClean="0"/>
              <a:t>Вкус</a:t>
            </a:r>
            <a:r>
              <a:rPr lang="mk-MK" sz="1600" dirty="0" smtClean="0"/>
              <a:t>: </a:t>
            </a:r>
            <a:r>
              <a:rPr lang="mk-MK" sz="1600" dirty="0"/>
              <a:t>може да открие сладост, соленост, киселост, горчина и глутамат (или умами, аминокиселина присутна во голем број намирници и која игра фундаментална улога во вкусот на сирењата, школките и чорбите од месо). </a:t>
            </a:r>
            <a:endParaRPr lang="en-US" sz="1600" dirty="0"/>
          </a:p>
          <a:p>
            <a:pPr marL="114300" lvl="0" indent="0" algn="just">
              <a:buNone/>
            </a:pPr>
            <a:r>
              <a:rPr lang="mk-MK" sz="1600" b="1" dirty="0"/>
              <a:t>Тригеминално сетило</a:t>
            </a:r>
            <a:r>
              <a:rPr lang="mk-MK" sz="1600" dirty="0"/>
              <a:t>: ова ни овозможува да ја декодираме конзистентноста (или текстурата) на супстанцијата и да согледаме што е свежо (како нане), жешко и зачинето (како чили).</a:t>
            </a:r>
            <a:endParaRPr lang="en-US" sz="1600" dirty="0"/>
          </a:p>
          <a:p>
            <a:pPr marL="114300" indent="0" algn="just">
              <a:buNone/>
            </a:pPr>
            <a:r>
              <a:rPr lang="mk-MK" sz="1600" dirty="0"/>
              <a:t>Повеќето хемиски информации што го сочинуваат вкусот доаѓаат од мирисот, а не од вкусот. Така, мирисот стигнува до мозокот, особено преку носот (се оди нагоре низ носот преку устата), кога јадеме.</a:t>
            </a:r>
            <a:endParaRPr lang="en-US" sz="1600" dirty="0"/>
          </a:p>
        </p:txBody>
      </p:sp>
      <p:sp>
        <p:nvSpPr>
          <p:cNvPr id="4"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107ccff1036_0_164"/>
          <p:cNvSpPr txBox="1">
            <a:spLocks noGrp="1"/>
          </p:cNvSpPr>
          <p:nvPr>
            <p:ph type="title"/>
          </p:nvPr>
        </p:nvSpPr>
        <p:spPr>
          <a:xfrm>
            <a:off x="856673" y="559088"/>
            <a:ext cx="10515600" cy="1325700"/>
          </a:xfrm>
          <a:prstGeom prst="rect">
            <a:avLst/>
          </a:prstGeom>
        </p:spPr>
        <p:txBody>
          <a:bodyPr spcFirstLastPara="1" wrap="square" lIns="91425" tIns="45700" rIns="91425" bIns="45700" anchor="ctr" anchorCtr="0">
            <a:normAutofit/>
          </a:bodyPr>
          <a:lstStyle/>
          <a:p>
            <a:pPr lvl="0"/>
            <a:r>
              <a:rPr lang="mk-MK" sz="2800" b="1" dirty="0" smtClean="0">
                <a:solidFill>
                  <a:schemeClr val="accent6"/>
                </a:solidFill>
              </a:rPr>
              <a:t>6. ДРАЗБИ </a:t>
            </a:r>
            <a:r>
              <a:rPr lang="mk-MK" sz="2800" b="1" dirty="0">
                <a:solidFill>
                  <a:schemeClr val="accent6"/>
                </a:solidFill>
              </a:rPr>
              <a:t>ВОСПРИЕМЕНИ ПРЕКУ МИРИС</a:t>
            </a:r>
            <a:endParaRPr lang="en-US" sz="2800" dirty="0">
              <a:solidFill>
                <a:schemeClr val="accent6"/>
              </a:solidFill>
            </a:endParaRPr>
          </a:p>
        </p:txBody>
      </p:sp>
      <p:sp>
        <p:nvSpPr>
          <p:cNvPr id="4"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3" descr="Doctors doing medical research on human brain and testing blood samples. Free Vector"/>
          <p:cNvPicPr preferRelativeResize="0"/>
          <p:nvPr/>
        </p:nvPicPr>
        <p:blipFill rotWithShape="1">
          <a:blip r:embed="rId3">
            <a:alphaModFix/>
          </a:blip>
          <a:srcRect l="8001" t="6021" r="9336" b="5203"/>
          <a:stretch/>
        </p:blipFill>
        <p:spPr>
          <a:xfrm>
            <a:off x="501048" y="3909949"/>
            <a:ext cx="4084026" cy="2921625"/>
          </a:xfrm>
          <a:prstGeom prst="rect">
            <a:avLst/>
          </a:prstGeom>
          <a:noFill/>
          <a:ln>
            <a:noFill/>
          </a:ln>
        </p:spPr>
      </p:pic>
      <p:pic>
        <p:nvPicPr>
          <p:cNvPr id="107" name="Google Shape;107;p3"/>
          <p:cNvPicPr preferRelativeResize="0"/>
          <p:nvPr/>
        </p:nvPicPr>
        <p:blipFill rotWithShape="1">
          <a:blip r:embed="rId4">
            <a:alphaModFix/>
          </a:blip>
          <a:srcRect l="26347" t="4802" r="-1"/>
          <a:stretch/>
        </p:blipFill>
        <p:spPr>
          <a:xfrm>
            <a:off x="10124421" y="6246798"/>
            <a:ext cx="2067576" cy="584775"/>
          </a:xfrm>
          <a:prstGeom prst="rect">
            <a:avLst/>
          </a:prstGeom>
          <a:noFill/>
          <a:ln>
            <a:noFill/>
          </a:ln>
        </p:spPr>
      </p:pic>
      <p:sp>
        <p:nvSpPr>
          <p:cNvPr id="108" name="Google Shape;108;p3"/>
          <p:cNvSpPr txBox="1"/>
          <p:nvPr/>
        </p:nvSpPr>
        <p:spPr>
          <a:xfrm>
            <a:off x="3455374" y="312214"/>
            <a:ext cx="519830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mk-MK" sz="3200" b="1" i="0" u="none" strike="noStrike" cap="none" dirty="0" smtClean="0">
                <a:solidFill>
                  <a:schemeClr val="dk1"/>
                </a:solidFill>
                <a:latin typeface="Calibri"/>
                <a:ea typeface="Calibri"/>
                <a:cs typeface="Calibri"/>
                <a:sym typeface="Calibri"/>
              </a:rPr>
              <a:t>Опис и цели</a:t>
            </a:r>
            <a:endParaRPr sz="3200" b="1" i="0" u="none" strike="noStrike" cap="none" dirty="0">
              <a:solidFill>
                <a:schemeClr val="dk1"/>
              </a:solidFill>
              <a:latin typeface="Calibri"/>
              <a:ea typeface="Calibri"/>
              <a:cs typeface="Calibri"/>
              <a:sym typeface="Calibri"/>
            </a:endParaRPr>
          </a:p>
        </p:txBody>
      </p:sp>
      <p:sp>
        <p:nvSpPr>
          <p:cNvPr id="109" name="Google Shape;109;p3"/>
          <p:cNvSpPr txBox="1"/>
          <p:nvPr/>
        </p:nvSpPr>
        <p:spPr>
          <a:xfrm>
            <a:off x="391875" y="1287600"/>
            <a:ext cx="11325300" cy="2616060"/>
          </a:xfrm>
          <a:prstGeom prst="rect">
            <a:avLst/>
          </a:prstGeom>
          <a:noFill/>
          <a:ln>
            <a:noFill/>
          </a:ln>
        </p:spPr>
        <p:txBody>
          <a:bodyPr spcFirstLastPara="1" wrap="square" lIns="91425" tIns="45700" rIns="91425" bIns="45700" anchor="t" anchorCtr="0">
            <a:spAutoFit/>
          </a:bodyPr>
          <a:lstStyle/>
          <a:p>
            <a:r>
              <a:rPr lang="en-GB" sz="1800" i="1" dirty="0">
                <a:latin typeface="Calibri" panose="020F0502020204030204" pitchFamily="34" charset="0"/>
                <a:cs typeface="Calibri" panose="020F0502020204030204" pitchFamily="34" charset="0"/>
              </a:rPr>
              <a:t>"</a:t>
            </a:r>
            <a:r>
              <a:rPr lang="mk-MK" sz="1800" i="1" dirty="0">
                <a:latin typeface="Calibri" panose="020F0502020204030204" pitchFamily="34" charset="0"/>
                <a:cs typeface="Calibri" panose="020F0502020204030204" pitchFamily="34" charset="0"/>
              </a:rPr>
              <a:t>Проблемот кај луѓето е во тоа што тие го гледаат универзумот преку </a:t>
            </a:r>
            <a:r>
              <a:rPr lang="mk-MK" sz="1800" i="1" dirty="0" smtClean="0">
                <a:latin typeface="Calibri" panose="020F0502020204030204" pitchFamily="34" charset="0"/>
                <a:cs typeface="Calibri" panose="020F0502020204030204" pitchFamily="34" charset="0"/>
              </a:rPr>
              <a:t>нивните </a:t>
            </a:r>
            <a:r>
              <a:rPr lang="mk-MK" sz="1800" i="1" dirty="0">
                <a:latin typeface="Calibri" panose="020F0502020204030204" pitchFamily="34" charset="0"/>
                <a:cs typeface="Calibri" panose="020F0502020204030204" pitchFamily="34" charset="0"/>
              </a:rPr>
              <a:t>идеи, наместо преку нивните очи</a:t>
            </a:r>
            <a:r>
              <a:rPr lang="en-GB" sz="1800" i="1" dirty="0">
                <a:latin typeface="Calibri" panose="020F0502020204030204" pitchFamily="34" charset="0"/>
                <a:cs typeface="Calibri" panose="020F0502020204030204" pitchFamily="34" charset="0"/>
              </a:rPr>
              <a:t>"</a:t>
            </a:r>
            <a:endParaRPr lang="en-US" sz="1800" dirty="0">
              <a:latin typeface="Calibri" panose="020F0502020204030204" pitchFamily="34" charset="0"/>
              <a:cs typeface="Calibri" panose="020F0502020204030204" pitchFamily="34" charset="0"/>
            </a:endParaRPr>
          </a:p>
          <a:p>
            <a:pPr algn="r"/>
            <a:r>
              <a:rPr lang="mk-MK" sz="1800" i="1" dirty="0">
                <a:latin typeface="Calibri" panose="020F0502020204030204" pitchFamily="34" charset="0"/>
                <a:cs typeface="Calibri" panose="020F0502020204030204" pitchFamily="34" charset="0"/>
              </a:rPr>
              <a:t>Борис </a:t>
            </a:r>
            <a:r>
              <a:rPr lang="mk-MK" sz="1800" i="1" dirty="0" smtClean="0">
                <a:latin typeface="Calibri" panose="020F0502020204030204" pitchFamily="34" charset="0"/>
                <a:cs typeface="Calibri" panose="020F0502020204030204" pitchFamily="34" charset="0"/>
              </a:rPr>
              <a:t>Цирулник</a:t>
            </a:r>
            <a:endParaRPr sz="2400" i="1" dirty="0">
              <a:solidFill>
                <a:schemeClr val="dk1"/>
              </a:solidFill>
              <a:latin typeface="Calibri" panose="020F0502020204030204" pitchFamily="34" charset="0"/>
              <a:ea typeface="Calibri"/>
              <a:cs typeface="Calibri" panose="020F0502020204030204" pitchFamily="34" charset="0"/>
              <a:sym typeface="Calibri"/>
            </a:endParaRPr>
          </a:p>
          <a:p>
            <a:endParaRPr lang="en-US" dirty="0" smtClean="0"/>
          </a:p>
          <a:p>
            <a:pPr algn="just"/>
            <a:r>
              <a:rPr lang="mk-MK" sz="1600" dirty="0" smtClean="0">
                <a:latin typeface="Calibri" panose="020F0502020204030204" pitchFamily="34" charset="0"/>
                <a:cs typeface="Calibri" panose="020F0502020204030204" pitchFamily="34" charset="0"/>
              </a:rPr>
              <a:t>Перцепцијата </a:t>
            </a:r>
            <a:r>
              <a:rPr lang="mk-MK" sz="1600" dirty="0">
                <a:latin typeface="Calibri" panose="020F0502020204030204" pitchFamily="34" charset="0"/>
                <a:cs typeface="Calibri" panose="020F0502020204030204" pitchFamily="34" charset="0"/>
              </a:rPr>
              <a:t>се дефинира како одговор на личноста на надворешна стимулација, наречена стимул. Слухот, мирисот, видот, вкусот, допирот се петте сетила вклучени во когнитивните стимули. Сетилните органи ги трансформираат сетилните дразби како што се звуците, мирисите и светлината во електрични/хемиски нервни сигнали кои потоа може да се интерпретираат од мозокот.</a:t>
            </a:r>
            <a:endParaRPr lang="en-US" sz="1600" dirty="0">
              <a:latin typeface="Calibri" panose="020F0502020204030204" pitchFamily="34" charset="0"/>
              <a:cs typeface="Calibri" panose="020F0502020204030204" pitchFamily="34" charset="0"/>
            </a:endParaRPr>
          </a:p>
          <a:p>
            <a:pPr algn="just"/>
            <a:r>
              <a:rPr lang="mk-MK" sz="1600" dirty="0">
                <a:latin typeface="Calibri" panose="020F0502020204030204" pitchFamily="34" charset="0"/>
                <a:cs typeface="Calibri" panose="020F0502020204030204" pitchFamily="34" charset="0"/>
              </a:rPr>
              <a:t>Овој модул за обука ќе ве воведе во светот на перцепцијата на 5-те сетила на човечкото тело, објаснувајќи ги различните форми на стимули кои постојат и презентирајќи конкретни случаи каде вашата перцепција е ставена на тест.</a:t>
            </a:r>
            <a:endParaRPr sz="2800" i="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10" name="Google Shape;110;p3"/>
          <p:cNvSpPr txBox="1"/>
          <p:nvPr/>
        </p:nvSpPr>
        <p:spPr>
          <a:xfrm>
            <a:off x="5094375" y="4264200"/>
            <a:ext cx="6622800" cy="1969730"/>
          </a:xfrm>
          <a:prstGeom prst="rect">
            <a:avLst/>
          </a:prstGeom>
          <a:noFill/>
          <a:ln>
            <a:noFill/>
          </a:ln>
        </p:spPr>
        <p:txBody>
          <a:bodyPr spcFirstLastPara="1" wrap="square" lIns="91425" tIns="45700" rIns="91425" bIns="45700" anchor="t" anchorCtr="0">
            <a:spAutoFit/>
          </a:bodyPr>
          <a:lstStyle/>
          <a:p>
            <a:r>
              <a:rPr lang="en-GB" sz="1800" dirty="0" err="1">
                <a:latin typeface="Calibri" panose="020F0502020204030204" pitchFamily="34" charset="0"/>
                <a:cs typeface="Calibri" panose="020F0502020204030204" pitchFamily="34" charset="0"/>
              </a:rPr>
              <a:t>На</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крајот</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од</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овој</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модул</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ќе</a:t>
            </a:r>
            <a:r>
              <a:rPr lang="mk-MK" sz="1800" dirty="0">
                <a:latin typeface="Calibri" panose="020F0502020204030204" pitchFamily="34" charset="0"/>
                <a:cs typeface="Calibri" panose="020F0502020204030204" pitchFamily="34" charset="0"/>
              </a:rPr>
              <a:t>:</a:t>
            </a:r>
            <a:endParaRPr lang="en-US" sz="1800" dirty="0">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a:p>
            <a:pPr marL="285750" lvl="0" indent="-285750">
              <a:buFont typeface="Arial" panose="020B0604020202020204" pitchFamily="34" charset="0"/>
              <a:buChar char="•"/>
            </a:pPr>
            <a:r>
              <a:rPr lang="mk-MK" dirty="0" smtClean="0">
                <a:latin typeface="Calibri" panose="020F0502020204030204" pitchFamily="34" charset="0"/>
                <a:cs typeface="Calibri" panose="020F0502020204030204" pitchFamily="34" charset="0"/>
              </a:rPr>
              <a:t>Доз</a:t>
            </a:r>
            <a:r>
              <a:rPr lang="en-GB" dirty="0" err="1" smtClean="0">
                <a:latin typeface="Calibri" panose="020F0502020204030204" pitchFamily="34" charset="0"/>
                <a:cs typeface="Calibri" panose="020F0502020204030204" pitchFamily="34" charset="0"/>
              </a:rPr>
              <a:t>наете</a:t>
            </a:r>
            <a:r>
              <a:rPr lang="en-GB" dirty="0" smtClean="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за</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различните</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типови</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на</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когнитивни</a:t>
            </a:r>
            <a:r>
              <a:rPr lang="en-GB" dirty="0">
                <a:latin typeface="Calibri" panose="020F0502020204030204" pitchFamily="34" charset="0"/>
                <a:cs typeface="Calibri" panose="020F0502020204030204" pitchFamily="34" charset="0"/>
              </a:rPr>
              <a:t> </a:t>
            </a:r>
            <a:r>
              <a:rPr lang="mk-MK" dirty="0" smtClean="0">
                <a:latin typeface="Calibri" panose="020F0502020204030204" pitchFamily="34" charset="0"/>
                <a:cs typeface="Calibri" panose="020F0502020204030204" pitchFamily="34" charset="0"/>
              </a:rPr>
              <a:t>дразби</a:t>
            </a:r>
            <a:endParaRPr lang="en-US"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GB" dirty="0" err="1">
                <a:latin typeface="Calibri" panose="020F0502020204030204" pitchFamily="34" charset="0"/>
                <a:cs typeface="Calibri" panose="020F0502020204030204" pitchFamily="34" charset="0"/>
              </a:rPr>
              <a:t>Разберете</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како</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функционира</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секој</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тип</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на</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когнитивни</a:t>
            </a:r>
            <a:r>
              <a:rPr lang="en-GB" dirty="0">
                <a:latin typeface="Calibri" panose="020F0502020204030204" pitchFamily="34" charset="0"/>
                <a:cs typeface="Calibri" panose="020F0502020204030204" pitchFamily="34" charset="0"/>
              </a:rPr>
              <a:t> </a:t>
            </a:r>
            <a:r>
              <a:rPr lang="mk-MK" dirty="0" smtClean="0">
                <a:latin typeface="Calibri" panose="020F0502020204030204" pitchFamily="34" charset="0"/>
                <a:cs typeface="Calibri" panose="020F0502020204030204" pitchFamily="34" charset="0"/>
              </a:rPr>
              <a:t>дразби</a:t>
            </a:r>
            <a:r>
              <a:rPr lang="en-GB" dirty="0" smtClean="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со</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вашата</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перцепција</a:t>
            </a:r>
            <a:endParaRPr lang="en-US"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mk-MK" dirty="0" smtClean="0">
                <a:latin typeface="Calibri" panose="020F0502020204030204" pitchFamily="34" charset="0"/>
                <a:cs typeface="Calibri" panose="020F0502020204030204" pitchFamily="34" charset="0"/>
              </a:rPr>
              <a:t>Дознаете за</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вештачки</a:t>
            </a:r>
            <a:r>
              <a:rPr lang="en-GB" dirty="0" smtClean="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дразби</a:t>
            </a:r>
            <a:r>
              <a:rPr lang="en-GB" dirty="0">
                <a:latin typeface="Calibri" panose="020F0502020204030204" pitchFamily="34" charset="0"/>
                <a:cs typeface="Calibri" panose="020F0502020204030204" pitchFamily="34" charset="0"/>
              </a:rPr>
              <a:t> и </a:t>
            </a:r>
            <a:r>
              <a:rPr lang="en-GB" dirty="0" err="1">
                <a:latin typeface="Calibri" panose="020F0502020204030204" pitchFamily="34" charset="0"/>
                <a:cs typeface="Calibri" panose="020F0502020204030204" pitchFamily="34" charset="0"/>
              </a:rPr>
              <a:t>нивното</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влијание</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врз</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вашата</a:t>
            </a:r>
            <a:r>
              <a:rPr lang="en-GB" dirty="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перцепција</a:t>
            </a:r>
            <a:endParaRPr lang="en-US"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mk-MK" dirty="0" smtClean="0">
                <a:latin typeface="Calibri" panose="020F0502020204030204" pitchFamily="34" charset="0"/>
                <a:cs typeface="Calibri" panose="020F0502020204030204" pitchFamily="34" charset="0"/>
              </a:rPr>
              <a:t>Дознаете </a:t>
            </a:r>
            <a:r>
              <a:rPr lang="en-GB" dirty="0" err="1" smtClean="0">
                <a:latin typeface="Calibri" panose="020F0502020204030204" pitchFamily="34" charset="0"/>
                <a:cs typeface="Calibri" panose="020F0502020204030204" pitchFamily="34" charset="0"/>
              </a:rPr>
              <a:t>неколку</a:t>
            </a:r>
            <a:r>
              <a:rPr lang="en-GB" dirty="0" smtClean="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совети</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за</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тренирање</a:t>
            </a:r>
            <a:r>
              <a:rPr lang="en-GB" dirty="0">
                <a:latin typeface="Calibri" panose="020F0502020204030204" pitchFamily="34" charset="0"/>
                <a:cs typeface="Calibri" panose="020F0502020204030204" pitchFamily="34" charset="0"/>
              </a:rPr>
              <a:t> и </a:t>
            </a:r>
            <a:r>
              <a:rPr lang="en-GB" dirty="0" err="1">
                <a:latin typeface="Calibri" panose="020F0502020204030204" pitchFamily="34" charset="0"/>
                <a:cs typeface="Calibri" panose="020F0502020204030204" pitchFamily="34" charset="0"/>
              </a:rPr>
              <a:t>зајакнување</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на</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вашата</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перцепција</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за</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когнитивните</a:t>
            </a:r>
            <a:r>
              <a:rPr lang="en-GB" dirty="0">
                <a:latin typeface="Calibri" panose="020F0502020204030204" pitchFamily="34" charset="0"/>
                <a:cs typeface="Calibri" panose="020F0502020204030204" pitchFamily="34" charset="0"/>
              </a:rPr>
              <a:t> </a:t>
            </a:r>
            <a:r>
              <a:rPr lang="mk-MK" dirty="0" smtClean="0">
                <a:latin typeface="Calibri" panose="020F0502020204030204" pitchFamily="34" charset="0"/>
                <a:cs typeface="Calibri" panose="020F0502020204030204" pitchFamily="34" charset="0"/>
              </a:rPr>
              <a:t>дразби</a:t>
            </a:r>
            <a:endParaRPr sz="2000"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111" name="Google Shape;111;p3"/>
          <p:cNvPicPr preferRelativeResize="0"/>
          <p:nvPr/>
        </p:nvPicPr>
        <p:blipFill>
          <a:blip r:embed="rId5">
            <a:alphaModFix/>
          </a:blip>
          <a:stretch>
            <a:fillRect/>
          </a:stretch>
        </p:blipFill>
        <p:spPr>
          <a:xfrm>
            <a:off x="0" y="0"/>
            <a:ext cx="853450" cy="8534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9" name="Google Shape;309;g107ccff1036_0_170"/>
          <p:cNvSpPr txBox="1">
            <a:spLocks noGrp="1"/>
          </p:cNvSpPr>
          <p:nvPr>
            <p:ph type="body" idx="1"/>
          </p:nvPr>
        </p:nvSpPr>
        <p:spPr>
          <a:xfrm>
            <a:off x="838200" y="1437698"/>
            <a:ext cx="10515600" cy="4351200"/>
          </a:xfrm>
          <a:prstGeom prst="rect">
            <a:avLst/>
          </a:prstGeom>
        </p:spPr>
        <p:txBody>
          <a:bodyPr spcFirstLastPara="1" wrap="square" lIns="91425" tIns="45700" rIns="91425" bIns="45700" anchor="t" anchorCtr="0">
            <a:normAutofit/>
          </a:bodyPr>
          <a:lstStyle/>
          <a:p>
            <a:pPr marL="0" indent="0" algn="just">
              <a:lnSpc>
                <a:spcPct val="115000"/>
              </a:lnSpc>
              <a:spcAft>
                <a:spcPts val="1000"/>
              </a:spcAft>
              <a:buSzPts val="1100"/>
              <a:buNone/>
            </a:pPr>
            <a:r>
              <a:rPr lang="mk-MK" sz="1800" b="1" dirty="0" smtClean="0">
                <a:solidFill>
                  <a:schemeClr val="accent6"/>
                </a:solidFill>
              </a:rPr>
              <a:t>6.1 Што </a:t>
            </a:r>
            <a:r>
              <a:rPr lang="mk-MK" sz="1800" b="1" dirty="0">
                <a:solidFill>
                  <a:schemeClr val="accent6"/>
                </a:solidFill>
              </a:rPr>
              <a:t>претставува?</a:t>
            </a:r>
            <a:endParaRPr lang="en-US" sz="1800" dirty="0">
              <a:solidFill>
                <a:schemeClr val="accent6"/>
              </a:solidFill>
            </a:endParaRPr>
          </a:p>
          <a:p>
            <a:pPr marL="114300" indent="0" algn="just">
              <a:buNone/>
            </a:pPr>
            <a:r>
              <a:rPr lang="mk-MK" sz="1600" dirty="0"/>
              <a:t>Кожата, органот на допир, е опремена со специфични сензори кои реагираат на притисок, или на вибрации, или на температури или на болни сигнали. Кога ја допираме површината на кожата, испраќаме електрични сигнали до задниот дел на нашиот череп и тоа ќе го стимулира невробихејвиоралниот систем. Ова е корисно за нашето здравје.</a:t>
            </a:r>
            <a:endParaRPr lang="en-US" sz="1600" dirty="0"/>
          </a:p>
        </p:txBody>
      </p:sp>
      <p:sp>
        <p:nvSpPr>
          <p:cNvPr id="4"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6" name="Google Shape;316;g107ccff1036_0_17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1" indent="0" algn="just" rtl="0">
              <a:lnSpc>
                <a:spcPct val="115000"/>
              </a:lnSpc>
              <a:spcBef>
                <a:spcPts val="0"/>
              </a:spcBef>
              <a:spcAft>
                <a:spcPts val="0"/>
              </a:spcAft>
              <a:buClr>
                <a:srgbClr val="00B050"/>
              </a:buClr>
              <a:buSzPts val="1400"/>
              <a:buNone/>
            </a:pPr>
            <a:r>
              <a:rPr lang="mk-MK" sz="1800" b="1" dirty="0">
                <a:solidFill>
                  <a:schemeClr val="accent6"/>
                </a:solidFill>
              </a:rPr>
              <a:t>6.2 </a:t>
            </a:r>
            <a:r>
              <a:rPr lang="mk-MK" sz="1800" b="1" dirty="0" smtClean="0">
                <a:solidFill>
                  <a:schemeClr val="accent6"/>
                </a:solidFill>
              </a:rPr>
              <a:t>Пример, допирот </a:t>
            </a:r>
            <a:r>
              <a:rPr lang="mk-MK" sz="1800" b="1" dirty="0">
                <a:solidFill>
                  <a:schemeClr val="accent6"/>
                </a:solidFill>
              </a:rPr>
              <a:t>е важен за бебињата</a:t>
            </a:r>
            <a:r>
              <a:rPr lang="mk-MK" sz="1800" b="1" dirty="0" smtClean="0">
                <a:solidFill>
                  <a:schemeClr val="accent6"/>
                </a:solidFill>
              </a:rPr>
              <a:t>!</a:t>
            </a:r>
          </a:p>
          <a:p>
            <a:pPr marL="0" lvl="1" indent="0" algn="just" rtl="0">
              <a:lnSpc>
                <a:spcPct val="115000"/>
              </a:lnSpc>
              <a:spcBef>
                <a:spcPts val="0"/>
              </a:spcBef>
              <a:spcAft>
                <a:spcPts val="0"/>
              </a:spcAft>
              <a:buClr>
                <a:srgbClr val="00B050"/>
              </a:buClr>
              <a:buSzPts val="1400"/>
              <a:buNone/>
            </a:pPr>
            <a:endParaRPr sz="1800" b="1" dirty="0">
              <a:solidFill>
                <a:schemeClr val="accent6"/>
              </a:solidFill>
            </a:endParaRPr>
          </a:p>
          <a:p>
            <a:pPr marL="114300" indent="0" algn="just">
              <a:buNone/>
            </a:pPr>
            <a:r>
              <a:rPr lang="mk-MK" sz="1600" dirty="0" smtClean="0"/>
              <a:t>Сетилото</a:t>
            </a:r>
            <a:r>
              <a:rPr lang="mk-MK" sz="1600" dirty="0" smtClean="0"/>
              <a:t> </a:t>
            </a:r>
            <a:r>
              <a:rPr lang="mk-MK" sz="1600" dirty="0"/>
              <a:t>за допир, кое во голема мера е омилено во раното детство, се користи се помалку како што старееме. Премногу </a:t>
            </a:r>
            <a:r>
              <a:rPr lang="mk-MK" sz="1600" dirty="0" smtClean="0"/>
              <a:t>очигледно</a:t>
            </a:r>
            <a:r>
              <a:rPr lang="mk-MK" sz="1600" dirty="0" smtClean="0"/>
              <a:t>, </a:t>
            </a:r>
            <a:r>
              <a:rPr lang="mk-MK" sz="1600" dirty="0"/>
              <a:t>поттикнувајќи ја сексуалноста </a:t>
            </a:r>
            <a:r>
              <a:rPr lang="mk-MK" sz="1600" dirty="0" smtClean="0"/>
              <a:t>премногу </a:t>
            </a:r>
            <a:r>
              <a:rPr lang="mk-MK" sz="1600" dirty="0"/>
              <a:t>директно, тоа е исто така </a:t>
            </a:r>
            <a:r>
              <a:rPr lang="mk-MK" sz="1600" dirty="0" smtClean="0"/>
              <a:t>причина </a:t>
            </a:r>
            <a:r>
              <a:rPr lang="mk-MK" sz="1600" dirty="0" smtClean="0"/>
              <a:t>за помалку допирање</a:t>
            </a:r>
            <a:r>
              <a:rPr lang="mk-MK" sz="1600" dirty="0" smtClean="0"/>
              <a:t>, </a:t>
            </a:r>
            <a:r>
              <a:rPr lang="mk-MK" sz="1600" dirty="0"/>
              <a:t>се разбира несвесно. А сепак, допирањето на бебето во првите неколку месеци од неговиот живот, на пример, галењето е исто толку витално како и хранењето. Без него, бебето не се развива, му се заканува смрт.</a:t>
            </a:r>
            <a:endParaRPr lang="en-US" sz="1600" dirty="0"/>
          </a:p>
          <a:p>
            <a:pPr marL="114300" indent="0" algn="just">
              <a:buNone/>
            </a:pPr>
            <a:r>
              <a:rPr lang="mk-MK" sz="1600" dirty="0"/>
              <a:t>Не само што физичкото присуство на неговите родители го смирува, туку и го стимулира неговиот имунолошки и хормонален систем. Ова позитивно влијае на неговиот раст и нивото на хормонот за приврзаност, а истовремено го намалува нивото на хормонот за стрес. </a:t>
            </a:r>
            <a:endParaRPr lang="en-US" sz="1600" dirty="0"/>
          </a:p>
          <a:p>
            <a:pPr marL="114300" indent="0" algn="just">
              <a:buNone/>
            </a:pPr>
            <a:r>
              <a:rPr lang="mk-MK" sz="1600" dirty="0"/>
              <a:t>Студиите ги покажаа позитивните ефекти од контактот кожа со кожа (исто така наречен метод на кенгур) врз предвремено родените бебиња за време на нивниот престој во болница. Откриено е дека имале помалку инфекции, добиле на тежина, имале постабилен кардиореспираторен ритам и подобар сон. Тие исто така полесно го поднеле преминот кон доење и ја напуштиле болницата, во просек една недела порано од другите бебиња. </a:t>
            </a:r>
            <a:endParaRPr lang="en-US" sz="1600" dirty="0"/>
          </a:p>
          <a:p>
            <a:pPr marL="114300" indent="0" algn="just">
              <a:buNone/>
            </a:pPr>
            <a:r>
              <a:rPr lang="mk-MK" sz="1600" dirty="0"/>
              <a:t>Масажата е исто така корисна за развојот и благосостојбата на детето. Сепак, важно е да се следат основните техники и да се слушаат сигналите на бебето за удобност или непријатност.</a:t>
            </a:r>
            <a:endParaRPr lang="en-US" sz="1600" dirty="0"/>
          </a:p>
        </p:txBody>
      </p:sp>
      <p:pic>
        <p:nvPicPr>
          <p:cNvPr id="317" name="Google Shape;317;g107ccff1036_0_176" descr="Personne Touchant La Main De Bébé"/>
          <p:cNvPicPr preferRelativeResize="0"/>
          <p:nvPr/>
        </p:nvPicPr>
        <p:blipFill>
          <a:blip r:embed="rId3">
            <a:alphaModFix/>
          </a:blip>
          <a:stretch>
            <a:fillRect/>
          </a:stretch>
        </p:blipFill>
        <p:spPr>
          <a:xfrm>
            <a:off x="8785412" y="494434"/>
            <a:ext cx="2305050" cy="1562100"/>
          </a:xfrm>
          <a:prstGeom prst="rect">
            <a:avLst/>
          </a:prstGeom>
          <a:noFill/>
          <a:ln>
            <a:noFill/>
          </a:ln>
        </p:spPr>
      </p:pic>
      <p:sp>
        <p:nvSpPr>
          <p:cNvPr id="5"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Google Shape;324;g107ccff1036_0_184"/>
          <p:cNvSpPr txBox="1">
            <a:spLocks noGrp="1"/>
          </p:cNvSpPr>
          <p:nvPr>
            <p:ph type="body" idx="1"/>
          </p:nvPr>
        </p:nvSpPr>
        <p:spPr>
          <a:xfrm>
            <a:off x="819727" y="1169843"/>
            <a:ext cx="10515600" cy="4351200"/>
          </a:xfrm>
          <a:prstGeom prst="rect">
            <a:avLst/>
          </a:prstGeom>
        </p:spPr>
        <p:txBody>
          <a:bodyPr spcFirstLastPara="1" wrap="square" lIns="91425" tIns="45700" rIns="91425" bIns="45700" anchor="t" anchorCtr="0">
            <a:noAutofit/>
          </a:bodyPr>
          <a:lstStyle/>
          <a:p>
            <a:pPr marL="571500" lvl="1" indent="0">
              <a:buNone/>
            </a:pPr>
            <a:r>
              <a:rPr lang="mk-MK" sz="1800" b="1" dirty="0" smtClean="0">
                <a:solidFill>
                  <a:schemeClr val="accent6"/>
                </a:solidFill>
              </a:rPr>
              <a:t>6.3 Како </a:t>
            </a:r>
            <a:r>
              <a:rPr lang="mk-MK" sz="1800" b="1" dirty="0">
                <a:solidFill>
                  <a:schemeClr val="accent6"/>
                </a:solidFill>
              </a:rPr>
              <a:t>да ја тренирате својата перцепција преку дразби за допир</a:t>
            </a:r>
            <a:r>
              <a:rPr lang="mk-MK" sz="1800" b="1" dirty="0" smtClean="0">
                <a:solidFill>
                  <a:schemeClr val="accent6"/>
                </a:solidFill>
              </a:rPr>
              <a:t>?</a:t>
            </a:r>
          </a:p>
          <a:p>
            <a:pPr marL="571500" lvl="1" indent="0">
              <a:buNone/>
            </a:pPr>
            <a:endParaRPr lang="en-US" sz="1800" dirty="0">
              <a:solidFill>
                <a:schemeClr val="accent6"/>
              </a:solidFill>
            </a:endParaRPr>
          </a:p>
          <a:p>
            <a:pPr marL="114300" indent="0" algn="just">
              <a:buNone/>
            </a:pPr>
            <a:r>
              <a:rPr lang="mk-MK" sz="1600" dirty="0"/>
              <a:t>За возрасните, откриено е дека допирањето, дури и на неколку секунди, може да ја намали анксиозноста. Едноставниот чин на допирање ќе помогне да се остане фокусиран во стресни ситуации! Чувството на движење на кожата го смирува нервниот систем. Дури е откриено дека лесното допирање во близина на рана ја намалува болката преку неговото аналгетско дејство! Тоа го правиме интуитивно: кога ќе го удриме лактот, нашата рака инстинктивно ќе го масира!</a:t>
            </a:r>
            <a:endParaRPr lang="en-US" sz="1600" dirty="0"/>
          </a:p>
          <a:p>
            <a:pPr lvl="0" algn="just"/>
            <a:r>
              <a:rPr lang="mk-MK" sz="1600" dirty="0"/>
              <a:t>Користете меки, мазни, груби ткаенини итн. за да експериментирате со различни текстури. </a:t>
            </a:r>
            <a:endParaRPr lang="en-US" sz="1600" dirty="0"/>
          </a:p>
          <a:p>
            <a:pPr lvl="0" algn="just"/>
            <a:r>
              <a:rPr lang="mk-MK" sz="1600" dirty="0"/>
              <a:t>Сликање со прст со боја, пудинг, шлаг и сл.</a:t>
            </a:r>
            <a:endParaRPr lang="en-US" sz="1600" dirty="0"/>
          </a:p>
          <a:p>
            <a:pPr lvl="0" algn="just"/>
            <a:r>
              <a:rPr lang="mk-MK" sz="1600" dirty="0"/>
              <a:t>Експериментирање со топли и ладни сензации.</a:t>
            </a:r>
            <a:endParaRPr lang="en-US" sz="1600" dirty="0"/>
          </a:p>
          <a:p>
            <a:pPr lvl="0" algn="just"/>
            <a:r>
              <a:rPr lang="mk-MK" sz="1600" dirty="0"/>
              <a:t>Масирање, масирање; давање и примање прегратки.</a:t>
            </a:r>
            <a:endParaRPr lang="en-US" sz="1600" dirty="0"/>
          </a:p>
          <a:p>
            <a:pPr lvl="0" algn="just"/>
            <a:r>
              <a:rPr lang="mk-MK" sz="1600" dirty="0"/>
              <a:t>Допирање на различни начини: со стапала, со усни, со затворени очи.</a:t>
            </a:r>
            <a:endParaRPr lang="en-US" sz="1600" dirty="0"/>
          </a:p>
        </p:txBody>
      </p:sp>
      <p:sp>
        <p:nvSpPr>
          <p:cNvPr id="4"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1" name="Google Shape;331;g107ccff1036_0_190"/>
          <p:cNvSpPr txBox="1">
            <a:spLocks noGrp="1"/>
          </p:cNvSpPr>
          <p:nvPr>
            <p:ph type="body" idx="1"/>
          </p:nvPr>
        </p:nvSpPr>
        <p:spPr>
          <a:xfrm>
            <a:off x="838200" y="1409988"/>
            <a:ext cx="10515600" cy="2607830"/>
          </a:xfrm>
          <a:prstGeom prst="rect">
            <a:avLst/>
          </a:prstGeom>
        </p:spPr>
        <p:txBody>
          <a:bodyPr spcFirstLastPara="1" wrap="square" lIns="91425" tIns="45700" rIns="91425" bIns="45700" anchor="t" anchorCtr="0">
            <a:noAutofit/>
          </a:bodyPr>
          <a:lstStyle/>
          <a:p>
            <a:pPr marL="571500" lvl="1" indent="0">
              <a:buNone/>
            </a:pPr>
            <a:r>
              <a:rPr lang="en-US" sz="1800" b="1" dirty="0" smtClean="0">
                <a:solidFill>
                  <a:schemeClr val="accent6"/>
                </a:solidFill>
              </a:rPr>
              <a:t>6.4 </a:t>
            </a:r>
            <a:r>
              <a:rPr lang="mk-MK" sz="1800" b="1" dirty="0" smtClean="0">
                <a:solidFill>
                  <a:schemeClr val="accent6"/>
                </a:solidFill>
              </a:rPr>
              <a:t>Дали </a:t>
            </a:r>
            <a:r>
              <a:rPr lang="mk-MK" sz="1800" b="1" dirty="0">
                <a:solidFill>
                  <a:schemeClr val="accent6"/>
                </a:solidFill>
              </a:rPr>
              <a:t>знаевте</a:t>
            </a:r>
            <a:r>
              <a:rPr lang="mk-MK" sz="1800" b="1" dirty="0" smtClean="0">
                <a:solidFill>
                  <a:schemeClr val="accent6"/>
                </a:solidFill>
              </a:rPr>
              <a:t>?</a:t>
            </a:r>
            <a:endParaRPr lang="en-US" sz="1800" b="1" dirty="0" smtClean="0">
              <a:solidFill>
                <a:schemeClr val="accent6"/>
              </a:solidFill>
            </a:endParaRPr>
          </a:p>
          <a:p>
            <a:pPr marL="571500" lvl="1" indent="0">
              <a:buNone/>
            </a:pPr>
            <a:endParaRPr lang="en-US" sz="1600" dirty="0">
              <a:solidFill>
                <a:schemeClr val="accent6"/>
              </a:solidFill>
            </a:endParaRPr>
          </a:p>
          <a:p>
            <a:pPr marL="114300" indent="0" algn="just">
              <a:buNone/>
            </a:pPr>
            <a:r>
              <a:rPr lang="mk-MK" sz="1600" dirty="0"/>
              <a:t>Можно е да имате изменето тактилно чувство. Тактилните халуцинации се опишани како чувство на студ, жешко, пецкање, пецкање под кожата, чешање, рој, од кои субјектот се обидува да се ослободи со гребење на кожата (лезии на хронично чешање). На пример, тие може да доведат до тоа пациентот да ја чеша раката додека не искрвари (синдром Екбом).</a:t>
            </a:r>
            <a:endParaRPr lang="en-US" sz="1600" dirty="0"/>
          </a:p>
          <a:p>
            <a:pPr marL="114300" indent="0" algn="just">
              <a:buNone/>
            </a:pPr>
            <a:r>
              <a:rPr lang="mk-MK" sz="1600" dirty="0"/>
              <a:t>Ова се однесува на тоа кога некое лице ќе открие дека е засегнато, кога всушност не е. Една од најчестите поплаки е чувството на паразити како лазат по кожата. Ова може да биде поврзано со злоупотреба на </a:t>
            </a:r>
            <a:r>
              <a:rPr lang="mk-MK" sz="1600" dirty="0" smtClean="0"/>
              <a:t>супстанц</a:t>
            </a:r>
            <a:r>
              <a:rPr lang="mk-MK" sz="1600" dirty="0"/>
              <a:t>и</a:t>
            </a:r>
            <a:r>
              <a:rPr lang="mk-MK" sz="1600" dirty="0" smtClean="0"/>
              <a:t> </a:t>
            </a:r>
            <a:r>
              <a:rPr lang="mk-MK" sz="1600" dirty="0"/>
              <a:t>како што се кокаин или амфетамин.</a:t>
            </a:r>
            <a:endParaRPr lang="en-US" sz="1600" dirty="0"/>
          </a:p>
        </p:txBody>
      </p:sp>
      <p:sp>
        <p:nvSpPr>
          <p:cNvPr id="4"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107ccff1036_0_19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0"/>
            <a:r>
              <a:rPr lang="fr-FR" sz="2800" b="1" dirty="0" smtClean="0">
                <a:solidFill>
                  <a:schemeClr val="accent6"/>
                </a:solidFill>
                <a:latin typeface="Calibri" panose="020F0502020204030204" pitchFamily="34" charset="0"/>
                <a:cs typeface="Calibri" panose="020F0502020204030204" pitchFamily="34" charset="0"/>
              </a:rPr>
              <a:t>7. </a:t>
            </a:r>
            <a:r>
              <a:rPr lang="mk-MK" sz="2800" b="1" dirty="0" smtClean="0">
                <a:solidFill>
                  <a:schemeClr val="accent6"/>
                </a:solidFill>
                <a:latin typeface="Calibri" panose="020F0502020204030204" pitchFamily="34" charset="0"/>
                <a:cs typeface="Calibri" panose="020F0502020204030204" pitchFamily="34" charset="0"/>
              </a:rPr>
              <a:t>СУБЛИМАЛНИ ДРАЗБИ</a:t>
            </a:r>
            <a:endParaRPr lang="en-US" sz="2800" dirty="0">
              <a:solidFill>
                <a:schemeClr val="accent6"/>
              </a:solidFill>
              <a:latin typeface="Calibri" panose="020F0502020204030204" pitchFamily="34" charset="0"/>
              <a:cs typeface="Calibri" panose="020F0502020204030204" pitchFamily="34" charset="0"/>
            </a:endParaRPr>
          </a:p>
        </p:txBody>
      </p:sp>
      <p:sp>
        <p:nvSpPr>
          <p:cNvPr id="338" name="Google Shape;338;g107ccff1036_0_196"/>
          <p:cNvSpPr txBox="1">
            <a:spLocks noGrp="1"/>
          </p:cNvSpPr>
          <p:nvPr>
            <p:ph type="body" idx="1"/>
          </p:nvPr>
        </p:nvSpPr>
        <p:spPr>
          <a:xfrm>
            <a:off x="616527" y="2141535"/>
            <a:ext cx="10515600" cy="4351200"/>
          </a:xfrm>
          <a:prstGeom prst="rect">
            <a:avLst/>
          </a:prstGeom>
        </p:spPr>
        <p:txBody>
          <a:bodyPr spcFirstLastPara="1" wrap="square" lIns="91425" tIns="45700" rIns="91425" bIns="45700" anchor="t" anchorCtr="0">
            <a:noAutofit/>
          </a:bodyPr>
          <a:lstStyle/>
          <a:p>
            <a:pPr marL="114300" indent="0" algn="just">
              <a:buNone/>
            </a:pPr>
            <a:r>
              <a:rPr lang="mk-MK" sz="1600" dirty="0"/>
              <a:t>Сублиминалната перцепција се јавува кога субјектот вели дека тој или таа не </a:t>
            </a:r>
            <a:r>
              <a:rPr lang="mk-MK" sz="1600" dirty="0" smtClean="0"/>
              <a:t>ја </a:t>
            </a:r>
            <a:r>
              <a:rPr lang="mk-MK" sz="1600" dirty="0" smtClean="0"/>
              <a:t>восприемила или </a:t>
            </a:r>
            <a:r>
              <a:rPr lang="mk-MK" sz="1600" dirty="0" smtClean="0"/>
              <a:t>идентификувала дразбата, </a:t>
            </a:r>
            <a:r>
              <a:rPr lang="mk-MK" sz="1600" dirty="0"/>
              <a:t>но дека </a:t>
            </a:r>
            <a:r>
              <a:rPr lang="mk-MK" sz="1600" dirty="0" smtClean="0"/>
              <a:t>истата дразба го </a:t>
            </a:r>
            <a:r>
              <a:rPr lang="mk-MK" sz="1600" dirty="0"/>
              <a:t>модифицира неговото или нејзиното однесување. Познато е дека мозокот може да ги согледа, па дури и да биде под влијание на настаните што остануваат несвесни за умот. Кога возите автомобил, на пример, перцепирате многу информации за кои не сте свесни, но кои се клучни за возење. </a:t>
            </a:r>
            <a:endParaRPr lang="en-US" sz="1600" dirty="0"/>
          </a:p>
          <a:p>
            <a:pPr marL="114300" indent="0" algn="just">
              <a:buNone/>
            </a:pPr>
            <a:r>
              <a:rPr lang="mk-MK" sz="1600" dirty="0"/>
              <a:t>Овој поим за „сублиминална перцепција“ често се користи во маркетингот и трговијата, бидејќи несвесното перцепирање на слики или звуци го менува нашето однесување. Во 1958 година се појави контроверзија која предизвика бурни реакции. Огласувач тврдеше дека сублиминарното прикажување на слоганите Јади пуканки и пиј кока-кола за време на филмските проекции во кино значително го зголемило купувањето на овие производи. Психолозите го повториле експериментот, но повторно безуспешно. Во 1962 година, огласувачот ја признал измамата, која била извршена за комерцијални цели. И покрај признанието за измамата, оваа приказна остави трага кај многу луѓе, кои погрешно ја поврзуваат несвесната перцепција со манипулација. Сублиминалната перцепција може да се активира со визуелни (слики) или бучни дразби (звук).</a:t>
            </a:r>
            <a:endParaRPr lang="en-US" sz="1600" dirty="0"/>
          </a:p>
        </p:txBody>
      </p:sp>
      <p:pic>
        <p:nvPicPr>
          <p:cNvPr id="339" name="Google Shape;339;g107ccff1036_0_196" descr="Photos gratuites de à l'intérieur, adulte, aller au cinéma"/>
          <p:cNvPicPr preferRelativeResize="0"/>
          <p:nvPr/>
        </p:nvPicPr>
        <p:blipFill>
          <a:blip r:embed="rId3">
            <a:alphaModFix/>
          </a:blip>
          <a:stretch>
            <a:fillRect/>
          </a:stretch>
        </p:blipFill>
        <p:spPr>
          <a:xfrm>
            <a:off x="9239250" y="731835"/>
            <a:ext cx="2114550" cy="1409700"/>
          </a:xfrm>
          <a:prstGeom prst="rect">
            <a:avLst/>
          </a:prstGeom>
          <a:noFill/>
          <a:ln>
            <a:noFill/>
          </a:ln>
        </p:spPr>
      </p:pic>
      <p:sp>
        <p:nvSpPr>
          <p:cNvPr id="5"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107ccff1036_0_20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0"/>
            <a:r>
              <a:rPr lang="en-US" sz="2800" b="1" dirty="0" smtClean="0">
                <a:solidFill>
                  <a:schemeClr val="accent6"/>
                </a:solidFill>
                <a:latin typeface="Calibri" panose="020F0502020204030204" pitchFamily="34" charset="0"/>
                <a:cs typeface="Calibri" panose="020F0502020204030204" pitchFamily="34" charset="0"/>
              </a:rPr>
              <a:t>8. </a:t>
            </a:r>
            <a:r>
              <a:rPr lang="mk-MK" sz="2800" b="1" dirty="0" smtClean="0">
                <a:solidFill>
                  <a:schemeClr val="accent6"/>
                </a:solidFill>
                <a:latin typeface="Calibri" panose="020F0502020204030204" pitchFamily="34" charset="0"/>
                <a:cs typeface="Calibri" panose="020F0502020204030204" pitchFamily="34" charset="0"/>
              </a:rPr>
              <a:t>ПЕРЦЕПЦИЈА </a:t>
            </a:r>
            <a:r>
              <a:rPr lang="mk-MK" sz="2800" b="1" dirty="0">
                <a:solidFill>
                  <a:schemeClr val="accent6"/>
                </a:solidFill>
                <a:latin typeface="Calibri" panose="020F0502020204030204" pitchFamily="34" charset="0"/>
                <a:cs typeface="Calibri" panose="020F0502020204030204" pitchFamily="34" charset="0"/>
              </a:rPr>
              <a:t>НА БОЛКА, ВНАТРЕШНА ДРАЗБА</a:t>
            </a:r>
            <a:endParaRPr lang="en-US" sz="2800" dirty="0">
              <a:solidFill>
                <a:schemeClr val="accent6"/>
              </a:solidFill>
              <a:latin typeface="Calibri" panose="020F0502020204030204" pitchFamily="34" charset="0"/>
              <a:cs typeface="Calibri" panose="020F0502020204030204" pitchFamily="34" charset="0"/>
            </a:endParaRPr>
          </a:p>
        </p:txBody>
      </p:sp>
      <p:sp>
        <p:nvSpPr>
          <p:cNvPr id="346" name="Google Shape;346;g107ccff1036_0_208"/>
          <p:cNvSpPr txBox="1">
            <a:spLocks noGrp="1"/>
          </p:cNvSpPr>
          <p:nvPr>
            <p:ph type="body" idx="1"/>
          </p:nvPr>
        </p:nvSpPr>
        <p:spPr>
          <a:xfrm>
            <a:off x="727363" y="1493115"/>
            <a:ext cx="10515600" cy="4879975"/>
          </a:xfrm>
          <a:prstGeom prst="rect">
            <a:avLst/>
          </a:prstGeom>
        </p:spPr>
        <p:txBody>
          <a:bodyPr spcFirstLastPara="1" wrap="square" lIns="91425" tIns="45700" rIns="91425" bIns="45700" anchor="t" anchorCtr="0">
            <a:noAutofit/>
          </a:bodyPr>
          <a:lstStyle/>
          <a:p>
            <a:pPr marL="114300" indent="0" algn="just">
              <a:lnSpc>
                <a:spcPct val="100000"/>
              </a:lnSpc>
              <a:buNone/>
            </a:pPr>
            <a:r>
              <a:rPr lang="mk-MK" sz="1600" dirty="0"/>
              <a:t>Внатрешната перцепција на нашето тело - наречена "пресретнување" - ни овозможува да ја почувствуваме состојбата на нашето тело. Во фармакологијата се изучува ефектот на активните супстанции врз перцепцијата на дразби. Ова е особено точно за студиите за </a:t>
            </a:r>
            <a:r>
              <a:rPr lang="mk-MK" sz="1600" dirty="0" smtClean="0"/>
              <a:t>болка.</a:t>
            </a:r>
            <a:endParaRPr lang="en-US" sz="1600" dirty="0"/>
          </a:p>
          <a:p>
            <a:pPr marL="114300" indent="0" algn="just">
              <a:lnSpc>
                <a:spcPct val="100000"/>
              </a:lnSpc>
              <a:buNone/>
            </a:pPr>
            <a:r>
              <a:rPr lang="mk-MK" sz="1600" dirty="0" smtClean="0"/>
              <a:t>Болката </a:t>
            </a:r>
            <a:r>
              <a:rPr lang="mk-MK" sz="1600" dirty="0"/>
              <a:t>е комплексен, субјективен феномен кој може различно да се доживее во зависност од поединецот и околината. Болката е условена од два главни фактори: перцепција и чувството. Перцепцијата е сензорен феномен кој се пренесува до мозокот преку невроните во форма на електричен сигнал. Таа варира во зависност од стимулот што го генерира овој електричен сигнал. </a:t>
            </a:r>
            <a:r>
              <a:rPr lang="mk-MK" sz="1600" b="1" dirty="0"/>
              <a:t>Чувството, од друга страна, произлегува од процесот на толкување на овој електричен сигнал од нашиот мозок, кој меѓу другото зависи од здравствената состојба на секој поединец, неговата возраст и околината</a:t>
            </a:r>
            <a:r>
              <a:rPr lang="mk-MK" sz="1600" dirty="0"/>
              <a:t>. Затоа, истата </a:t>
            </a:r>
            <a:r>
              <a:rPr lang="mk-MK" sz="1600" dirty="0" smtClean="0"/>
              <a:t>болка, различни луѓе може </a:t>
            </a:r>
            <a:r>
              <a:rPr lang="mk-MK" sz="1600" dirty="0"/>
              <a:t>различно да ја </a:t>
            </a:r>
            <a:r>
              <a:rPr lang="mk-MK" sz="1600" dirty="0" smtClean="0"/>
              <a:t>почувствуваат.</a:t>
            </a:r>
            <a:endParaRPr lang="en-US" sz="1600" dirty="0"/>
          </a:p>
          <a:p>
            <a:pPr marL="114300" indent="0" algn="just">
              <a:buNone/>
            </a:pPr>
            <a:r>
              <a:rPr lang="mk-MK" sz="1600" dirty="0"/>
              <a:t>Постојат неколку видови на болка во зависност од нивното потекло: </a:t>
            </a:r>
            <a:endParaRPr lang="en-US" sz="1600" dirty="0"/>
          </a:p>
          <a:p>
            <a:pPr lvl="0" algn="just"/>
            <a:r>
              <a:rPr lang="mk-MK" sz="1600" dirty="0"/>
              <a:t>воспалителна болка (болка во зглобовите или болка предизвикана од инфекција) </a:t>
            </a:r>
            <a:endParaRPr lang="en-US" sz="1600" dirty="0"/>
          </a:p>
          <a:p>
            <a:pPr lvl="0" algn="just"/>
            <a:r>
              <a:rPr lang="mk-MK" sz="1600" dirty="0"/>
              <a:t>невропатска болка (поврзана со лезија на нервниот систем)</a:t>
            </a:r>
            <a:endParaRPr lang="en-US" sz="1600" dirty="0"/>
          </a:p>
          <a:p>
            <a:pPr lvl="0" algn="just"/>
            <a:r>
              <a:rPr lang="mk-MK" sz="1600" dirty="0" smtClean="0"/>
              <a:t>комбинирана </a:t>
            </a:r>
            <a:r>
              <a:rPr lang="mk-MK" sz="1600" dirty="0"/>
              <a:t>болка, која ги комбинира двете горенаведени (како лумбосакрална болка или болка по операција) </a:t>
            </a:r>
            <a:endParaRPr lang="en-US" sz="1600" dirty="0"/>
          </a:p>
          <a:p>
            <a:pPr lvl="0" algn="just"/>
            <a:r>
              <a:rPr lang="mk-MK" sz="1600" dirty="0"/>
              <a:t>дисфункционална болка (како на пример при функционални нарушувања на </a:t>
            </a:r>
            <a:r>
              <a:rPr lang="mk-MK" sz="1600" dirty="0" smtClean="0"/>
              <a:t>дигестивен систем), </a:t>
            </a:r>
            <a:r>
              <a:rPr lang="mk-MK" sz="1600" dirty="0"/>
              <a:t>без </a:t>
            </a:r>
            <a:r>
              <a:rPr lang="mk-MK" sz="1600" dirty="0" smtClean="0"/>
              <a:t>повреда</a:t>
            </a:r>
            <a:endParaRPr lang="en-US" sz="1600" dirty="0"/>
          </a:p>
          <a:p>
            <a:pPr marL="114300" indent="0" algn="just">
              <a:buNone/>
            </a:pPr>
            <a:r>
              <a:rPr lang="mk-MK" sz="1600" dirty="0"/>
              <a:t>Оваа болка е предизвикана од надворешни дразби.</a:t>
            </a:r>
            <a:endParaRPr lang="en-US" sz="1600" dirty="0"/>
          </a:p>
        </p:txBody>
      </p:sp>
      <p:sp>
        <p:nvSpPr>
          <p:cNvPr id="6"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107ccff1036_0_21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0"/>
            <a:r>
              <a:rPr lang="en-US" sz="2800" b="1" dirty="0" smtClean="0">
                <a:solidFill>
                  <a:schemeClr val="accent6"/>
                </a:solidFill>
              </a:rPr>
              <a:t>9. </a:t>
            </a:r>
            <a:r>
              <a:rPr lang="mk-MK" sz="2800" b="1" dirty="0" smtClean="0">
                <a:solidFill>
                  <a:schemeClr val="accent6"/>
                </a:solidFill>
              </a:rPr>
              <a:t>ИЛУЗИИ </a:t>
            </a:r>
            <a:r>
              <a:rPr lang="mk-MK" sz="2800" b="1" dirty="0">
                <a:solidFill>
                  <a:schemeClr val="accent6"/>
                </a:solidFill>
              </a:rPr>
              <a:t>И ХАЛУЦИНАЦИИ</a:t>
            </a:r>
            <a:endParaRPr lang="en-US" sz="2800" dirty="0">
              <a:solidFill>
                <a:schemeClr val="accent6"/>
              </a:solidFill>
            </a:endParaRPr>
          </a:p>
        </p:txBody>
      </p:sp>
      <p:sp>
        <p:nvSpPr>
          <p:cNvPr id="355" name="Google Shape;355;g107ccff1036_0_21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mk-MK" sz="1600" b="1" dirty="0" smtClean="0"/>
              <a:t>Илузијата е погрешно толкување на ова што се восприема</a:t>
            </a:r>
            <a:endParaRPr sz="1600" b="1" dirty="0"/>
          </a:p>
          <a:p>
            <a:pPr marL="114300" indent="0" algn="just">
              <a:buNone/>
            </a:pPr>
            <a:r>
              <a:rPr lang="mk-MK" sz="1600" dirty="0"/>
              <a:t>Оптичката илузија на пример е визуелна конструкција која го нарушува </a:t>
            </a:r>
            <a:r>
              <a:rPr lang="mk-MK" sz="1600" dirty="0" smtClean="0"/>
              <a:t>нашиот систем за вид, </a:t>
            </a:r>
            <a:r>
              <a:rPr lang="mk-MK" sz="1600" dirty="0"/>
              <a:t>од очите до мозокот. Тоа е затоа што нашиот мозок постојано ги прилагодува светлосните информации на точка во однос на нејзината околина. Ова се нарекува странична инхибиција. Така, оваа илузија доаѓа од погрешно толкување на информациите.</a:t>
            </a:r>
            <a:endParaRPr lang="en-US" sz="1600" dirty="0"/>
          </a:p>
          <a:p>
            <a:pPr marL="114300" indent="0" algn="just">
              <a:buNone/>
            </a:pPr>
            <a:r>
              <a:rPr lang="mk-MK" sz="1600" b="1" dirty="0"/>
              <a:t>Друг пример: </a:t>
            </a:r>
            <a:r>
              <a:rPr lang="en-GB" sz="1600" b="1" dirty="0"/>
              <a:t>the trompe-l'oeil</a:t>
            </a:r>
            <a:endParaRPr lang="en-US" sz="1600" dirty="0"/>
          </a:p>
          <a:p>
            <a:pPr marL="114300" indent="0" algn="just">
              <a:buNone/>
            </a:pPr>
            <a:r>
              <a:rPr lang="mk-MK" sz="1600" dirty="0"/>
              <a:t>Анаморфози, двојни или скриени слики, оптички игри, невозможни перспективи, нерешливи енигми: уметничките дела понекогаш се како чудесни лаги. Тие предизвикуваат двосмислено задоволство, бидејќи нè прават нивни жртви. Тие нè водат на погрешен пат и нè тераат да се сомневаме во нашите сетила.</a:t>
            </a:r>
            <a:endParaRPr lang="en-US" sz="1600" dirty="0"/>
          </a:p>
        </p:txBody>
      </p:sp>
      <p:pic>
        <p:nvPicPr>
          <p:cNvPr id="356" name="Google Shape;356;g107ccff1036_0_218" descr="Une illusion d"/>
          <p:cNvPicPr preferRelativeResize="0"/>
          <p:nvPr/>
        </p:nvPicPr>
        <p:blipFill>
          <a:blip r:embed="rId3">
            <a:alphaModFix/>
          </a:blip>
          <a:stretch>
            <a:fillRect/>
          </a:stretch>
        </p:blipFill>
        <p:spPr>
          <a:xfrm>
            <a:off x="1018859" y="4851594"/>
            <a:ext cx="3067050" cy="1352550"/>
          </a:xfrm>
          <a:prstGeom prst="rect">
            <a:avLst/>
          </a:prstGeom>
          <a:noFill/>
          <a:ln>
            <a:noFill/>
          </a:ln>
        </p:spPr>
      </p:pic>
      <p:pic>
        <p:nvPicPr>
          <p:cNvPr id="357" name="Google Shape;357;g107ccff1036_0_218" descr="Trompe l&amp;#39;oeil : des réalisations hors du commun • Monsieur Peinture"/>
          <p:cNvPicPr preferRelativeResize="0"/>
          <p:nvPr/>
        </p:nvPicPr>
        <p:blipFill>
          <a:blip r:embed="rId4">
            <a:alphaModFix/>
          </a:blip>
          <a:stretch>
            <a:fillRect/>
          </a:stretch>
        </p:blipFill>
        <p:spPr>
          <a:xfrm>
            <a:off x="9023277" y="4287213"/>
            <a:ext cx="2247900" cy="1885950"/>
          </a:xfrm>
          <a:prstGeom prst="rect">
            <a:avLst/>
          </a:prstGeom>
          <a:noFill/>
          <a:ln>
            <a:noFill/>
          </a:ln>
        </p:spPr>
      </p:pic>
      <p:sp>
        <p:nvSpPr>
          <p:cNvPr id="358" name="Google Shape;358;g107ccff1036_0_218"/>
          <p:cNvSpPr txBox="1"/>
          <p:nvPr/>
        </p:nvSpPr>
        <p:spPr>
          <a:xfrm>
            <a:off x="8647227" y="6204144"/>
            <a:ext cx="3000000" cy="323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FR" sz="900" i="1">
                <a:solidFill>
                  <a:schemeClr val="dk1"/>
                </a:solidFill>
                <a:latin typeface="Calibri"/>
                <a:ea typeface="Calibri"/>
                <a:cs typeface="Calibri"/>
                <a:sym typeface="Calibri"/>
              </a:rPr>
              <a:t>Library in Boulogne-sur-Mer, source: </a:t>
            </a:r>
            <a:r>
              <a:rPr lang="fr-FR" sz="900" i="1" u="sng">
                <a:solidFill>
                  <a:srgbClr val="0000FF"/>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Monsieur Peinture</a:t>
            </a:r>
            <a:endParaRPr/>
          </a:p>
        </p:txBody>
      </p:sp>
      <p:sp>
        <p:nvSpPr>
          <p:cNvPr id="7"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107ccff1036_0_234"/>
          <p:cNvSpPr txBox="1">
            <a:spLocks noGrp="1"/>
          </p:cNvSpPr>
          <p:nvPr>
            <p:ph type="body" idx="1"/>
          </p:nvPr>
        </p:nvSpPr>
        <p:spPr>
          <a:xfrm>
            <a:off x="456641" y="10223"/>
            <a:ext cx="10515600" cy="6847777"/>
          </a:xfrm>
          <a:prstGeom prst="rect">
            <a:avLst/>
          </a:prstGeom>
        </p:spPr>
        <p:txBody>
          <a:bodyPr spcFirstLastPara="1" wrap="square" lIns="91425" tIns="45700" rIns="91425" bIns="45700" anchor="t" anchorCtr="0">
            <a:noAutofit/>
          </a:bodyPr>
          <a:lstStyle/>
          <a:p>
            <a:pPr marL="114300" indent="0">
              <a:buNone/>
            </a:pPr>
            <a:r>
              <a:rPr lang="mk-MK" sz="1200" dirty="0"/>
              <a:t>За да се осигурате дека не сте жртва на илузија, мора: </a:t>
            </a:r>
            <a:endParaRPr lang="en-US" sz="1200" dirty="0"/>
          </a:p>
          <a:p>
            <a:pPr marL="114300" lvl="0" indent="0">
              <a:buNone/>
            </a:pPr>
            <a:r>
              <a:rPr lang="mk-MK" sz="1200" dirty="0"/>
              <a:t>Систематски да ја отфрлате интуицијата, првиот впечаток, очигледното, емоционалното </a:t>
            </a:r>
            <a:endParaRPr lang="en-US" sz="1200" dirty="0"/>
          </a:p>
          <a:p>
            <a:pPr marL="114300" lvl="0" indent="0">
              <a:buNone/>
            </a:pPr>
            <a:r>
              <a:rPr lang="mk-MK" sz="1200" dirty="0"/>
              <a:t>Барајте недоследност преку анализа заснована на познавање на предметот, дополнувајќи го знаењето </a:t>
            </a:r>
            <a:endParaRPr lang="en-US" sz="1200" dirty="0"/>
          </a:p>
          <a:p>
            <a:pPr marL="114300" lvl="0" indent="0">
              <a:buNone/>
            </a:pPr>
            <a:r>
              <a:rPr lang="mk-MK" sz="1200" dirty="0"/>
              <a:t>Променете ја гледната точка, сменете го контекстот, </a:t>
            </a:r>
            <a:r>
              <a:rPr lang="mk-MK" sz="1200" dirty="0" smtClean="0"/>
              <a:t>преформулирајте</a:t>
            </a:r>
            <a:endParaRPr lang="en-US" sz="1200" dirty="0"/>
          </a:p>
          <a:p>
            <a:pPr marL="114300" indent="0">
              <a:buNone/>
            </a:pPr>
            <a:r>
              <a:rPr lang="mk-MK" sz="1200" dirty="0"/>
              <a:t>Може да дознаете повеќе за сентилна илузија и параноја на следниот линк</a:t>
            </a:r>
            <a:r>
              <a:rPr lang="en-GB" sz="1200" dirty="0"/>
              <a:t>: </a:t>
            </a:r>
            <a:r>
              <a:rPr lang="en-GB" sz="1200" u="sng" dirty="0">
                <a:hlinkClick r:id="rId3"/>
              </a:rPr>
              <a:t>https://www.youtube.com/watch?v=wI_E4tuA910</a:t>
            </a:r>
            <a:r>
              <a:rPr lang="en-GB" sz="1200" dirty="0"/>
              <a:t> (“</a:t>
            </a:r>
            <a:r>
              <a:rPr lang="mk-MK" sz="1200" dirty="0"/>
              <a:t>Параноична личност</a:t>
            </a:r>
            <a:r>
              <a:rPr lang="en-GB" sz="1200" dirty="0"/>
              <a:t>-</a:t>
            </a:r>
            <a:r>
              <a:rPr lang="mk-MK" sz="1200" dirty="0"/>
              <a:t>Кога се е сомнително</a:t>
            </a:r>
            <a:r>
              <a:rPr lang="en-GB" sz="1200" dirty="0"/>
              <a:t>”, </a:t>
            </a:r>
            <a:r>
              <a:rPr lang="mk-MK" sz="1200" dirty="0"/>
              <a:t>Др</a:t>
            </a:r>
            <a:r>
              <a:rPr lang="en-GB" sz="1200" dirty="0"/>
              <a:t>. Tracey Marks, </a:t>
            </a:r>
            <a:r>
              <a:rPr lang="mk-MK" sz="1200" dirty="0"/>
              <a:t>на англиски</a:t>
            </a:r>
            <a:r>
              <a:rPr lang="en-GB" sz="1200" dirty="0" smtClean="0"/>
              <a:t>)</a:t>
            </a:r>
            <a:r>
              <a:rPr lang="en-GB" sz="1200" dirty="0"/>
              <a:t> </a:t>
            </a:r>
            <a:endParaRPr lang="en-US" sz="1200" dirty="0"/>
          </a:p>
          <a:p>
            <a:pPr marL="114300" indent="0">
              <a:buNone/>
            </a:pPr>
            <a:r>
              <a:rPr lang="en-GB" sz="1200" b="1" dirty="0" err="1"/>
              <a:t>Халуцинацијата</a:t>
            </a:r>
            <a:r>
              <a:rPr lang="en-GB" sz="1200" b="1" dirty="0"/>
              <a:t> е </a:t>
            </a:r>
            <a:r>
              <a:rPr lang="en-GB" sz="1200" b="1" dirty="0" err="1"/>
              <a:t>перцепција</a:t>
            </a:r>
            <a:r>
              <a:rPr lang="en-GB" sz="1200" b="1" dirty="0"/>
              <a:t> </a:t>
            </a:r>
            <a:r>
              <a:rPr lang="en-GB" sz="1200" b="1" dirty="0" err="1"/>
              <a:t>на</a:t>
            </a:r>
            <a:r>
              <a:rPr lang="en-GB" sz="1200" b="1" dirty="0"/>
              <a:t> </a:t>
            </a:r>
            <a:r>
              <a:rPr lang="en-GB" sz="1200" b="1" dirty="0" err="1"/>
              <a:t>предмет</a:t>
            </a:r>
            <a:r>
              <a:rPr lang="en-GB" sz="1200" b="1" dirty="0"/>
              <a:t> </a:t>
            </a:r>
            <a:r>
              <a:rPr lang="en-GB" sz="1200" b="1" dirty="0" err="1"/>
              <a:t>што</a:t>
            </a:r>
            <a:r>
              <a:rPr lang="en-GB" sz="1200" b="1" dirty="0"/>
              <a:t> </a:t>
            </a:r>
            <a:r>
              <a:rPr lang="en-GB" sz="1200" b="1" dirty="0" err="1"/>
              <a:t>не</a:t>
            </a:r>
            <a:r>
              <a:rPr lang="en-GB" sz="1200" b="1" dirty="0"/>
              <a:t> е </a:t>
            </a:r>
            <a:r>
              <a:rPr lang="en-GB" sz="1200" b="1" dirty="0" err="1"/>
              <a:t>реален</a:t>
            </a:r>
            <a:r>
              <a:rPr lang="en-GB" sz="1200" b="1" dirty="0"/>
              <a:t>.</a:t>
            </a:r>
            <a:endParaRPr lang="en-US" sz="1200" dirty="0"/>
          </a:p>
          <a:p>
            <a:pPr marL="114300" indent="0">
              <a:buNone/>
            </a:pPr>
            <a:r>
              <a:rPr lang="en-GB" sz="1200" dirty="0" err="1"/>
              <a:t>Халуцинацијата</a:t>
            </a:r>
            <a:r>
              <a:rPr lang="en-GB" sz="1200" dirty="0"/>
              <a:t> </a:t>
            </a:r>
            <a:r>
              <a:rPr lang="en-GB" sz="1200" dirty="0" err="1"/>
              <a:t>се</a:t>
            </a:r>
            <a:r>
              <a:rPr lang="en-GB" sz="1200" dirty="0"/>
              <a:t> </a:t>
            </a:r>
            <a:r>
              <a:rPr lang="en-GB" sz="1200" dirty="0" err="1"/>
              <a:t>дефинира</a:t>
            </a:r>
            <a:r>
              <a:rPr lang="en-GB" sz="1200" dirty="0"/>
              <a:t> </a:t>
            </a:r>
            <a:r>
              <a:rPr lang="en-GB" sz="1200" dirty="0" err="1"/>
              <a:t>како</a:t>
            </a:r>
            <a:r>
              <a:rPr lang="en-GB" sz="1200" dirty="0"/>
              <a:t> </a:t>
            </a:r>
            <a:r>
              <a:rPr lang="en-GB" sz="1200" dirty="0" err="1"/>
              <a:t>перцепција</a:t>
            </a:r>
            <a:r>
              <a:rPr lang="en-GB" sz="1200" dirty="0"/>
              <a:t> </a:t>
            </a:r>
            <a:r>
              <a:rPr lang="en-GB" sz="1200" dirty="0" err="1"/>
              <a:t>без</a:t>
            </a:r>
            <a:r>
              <a:rPr lang="en-GB" sz="1200" dirty="0"/>
              <a:t> </a:t>
            </a:r>
            <a:r>
              <a:rPr lang="en-GB" sz="1200" dirty="0" err="1"/>
              <a:t>објект</a:t>
            </a:r>
            <a:r>
              <a:rPr lang="en-GB" sz="1200" dirty="0"/>
              <a:t>, </a:t>
            </a:r>
            <a:r>
              <a:rPr lang="en-GB" sz="1200" dirty="0" err="1"/>
              <a:t>или</a:t>
            </a:r>
            <a:r>
              <a:rPr lang="en-GB" sz="1200" dirty="0"/>
              <a:t> </a:t>
            </a:r>
            <a:r>
              <a:rPr lang="en-GB" sz="1200" dirty="0" err="1"/>
              <a:t>поточно</a:t>
            </a:r>
            <a:r>
              <a:rPr lang="en-GB" sz="1200" dirty="0"/>
              <a:t> </a:t>
            </a:r>
            <a:r>
              <a:rPr lang="en-GB" sz="1200" dirty="0" err="1"/>
              <a:t>без</a:t>
            </a:r>
            <a:r>
              <a:rPr lang="en-GB" sz="1200" dirty="0"/>
              <a:t> </a:t>
            </a:r>
            <a:r>
              <a:rPr lang="en-GB" sz="1200" dirty="0" err="1"/>
              <a:t>предмет</a:t>
            </a:r>
            <a:r>
              <a:rPr lang="en-GB" sz="1200" dirty="0"/>
              <a:t> </a:t>
            </a:r>
            <a:r>
              <a:rPr lang="en-GB" sz="1200" dirty="0" err="1"/>
              <a:t>што</a:t>
            </a:r>
            <a:r>
              <a:rPr lang="en-GB" sz="1200" dirty="0"/>
              <a:t> </a:t>
            </a:r>
            <a:r>
              <a:rPr lang="en-GB" sz="1200" dirty="0" err="1"/>
              <a:t>треба</a:t>
            </a:r>
            <a:r>
              <a:rPr lang="en-GB" sz="1200" dirty="0"/>
              <a:t> </a:t>
            </a:r>
            <a:r>
              <a:rPr lang="en-GB" sz="1200" dirty="0" err="1"/>
              <a:t>да</a:t>
            </a:r>
            <a:r>
              <a:rPr lang="en-GB" sz="1200" dirty="0"/>
              <a:t> </a:t>
            </a:r>
            <a:r>
              <a:rPr lang="en-GB" sz="1200" dirty="0" err="1"/>
              <a:t>се</a:t>
            </a:r>
            <a:r>
              <a:rPr lang="en-GB" sz="1200" dirty="0"/>
              <a:t> </a:t>
            </a:r>
            <a:r>
              <a:rPr lang="en-GB" sz="1200" dirty="0" err="1"/>
              <a:t>воочи</a:t>
            </a:r>
            <a:r>
              <a:rPr lang="en-GB" sz="1200" dirty="0"/>
              <a:t>, </a:t>
            </a:r>
            <a:r>
              <a:rPr lang="en-GB" sz="1200" dirty="0" err="1"/>
              <a:t>на</a:t>
            </a:r>
            <a:r>
              <a:rPr lang="en-GB" sz="1200" dirty="0"/>
              <a:t> </a:t>
            </a:r>
            <a:r>
              <a:rPr lang="en-GB" sz="1200" dirty="0" err="1"/>
              <a:t>која</a:t>
            </a:r>
            <a:r>
              <a:rPr lang="en-GB" sz="1200" dirty="0"/>
              <a:t> </a:t>
            </a:r>
            <a:r>
              <a:rPr lang="en-GB" sz="1200" dirty="0" err="1"/>
              <a:t>субјектот</a:t>
            </a:r>
            <a:r>
              <a:rPr lang="en-GB" sz="1200" dirty="0"/>
              <a:t> </a:t>
            </a:r>
            <a:r>
              <a:rPr lang="en-GB" sz="1200" dirty="0" err="1"/>
              <a:t>се</a:t>
            </a:r>
            <a:r>
              <a:rPr lang="en-GB" sz="1200" dirty="0"/>
              <a:t> </a:t>
            </a:r>
            <a:r>
              <a:rPr lang="en-GB" sz="1200" dirty="0" err="1"/>
              <a:t>придржува</a:t>
            </a:r>
            <a:r>
              <a:rPr lang="en-GB" sz="1200" dirty="0"/>
              <a:t> и </a:t>
            </a:r>
            <a:r>
              <a:rPr lang="en-GB" sz="1200" dirty="0" err="1"/>
              <a:t>реагира</a:t>
            </a:r>
            <a:r>
              <a:rPr lang="en-GB" sz="1200" dirty="0"/>
              <a:t> </a:t>
            </a:r>
            <a:r>
              <a:rPr lang="en-GB" sz="1200" dirty="0" err="1"/>
              <a:t>како</a:t>
            </a:r>
            <a:r>
              <a:rPr lang="en-GB" sz="1200" dirty="0"/>
              <a:t> </a:t>
            </a:r>
            <a:r>
              <a:rPr lang="en-GB" sz="1200" dirty="0" err="1"/>
              <a:t>перцепцијата</a:t>
            </a:r>
            <a:r>
              <a:rPr lang="en-GB" sz="1200" dirty="0"/>
              <a:t> </a:t>
            </a:r>
            <a:r>
              <a:rPr lang="en-GB" sz="1200" dirty="0" err="1"/>
              <a:t>да</a:t>
            </a:r>
            <a:r>
              <a:rPr lang="en-GB" sz="1200" dirty="0"/>
              <a:t> е </a:t>
            </a:r>
            <a:r>
              <a:rPr lang="en-GB" sz="1200" dirty="0" err="1"/>
              <a:t>однадвор</a:t>
            </a:r>
            <a:r>
              <a:rPr lang="en-GB" sz="1200" dirty="0"/>
              <a:t>.</a:t>
            </a:r>
            <a:endParaRPr lang="en-US" sz="1200" dirty="0"/>
          </a:p>
          <a:p>
            <a:pPr marL="114300" indent="0">
              <a:buNone/>
            </a:pPr>
            <a:r>
              <a:rPr lang="en-GB" sz="1200" dirty="0" err="1"/>
              <a:t>Тоа</a:t>
            </a:r>
            <a:r>
              <a:rPr lang="en-GB" sz="1200" dirty="0"/>
              <a:t> </a:t>
            </a:r>
            <a:r>
              <a:rPr lang="en-GB" sz="1200" dirty="0" err="1"/>
              <a:t>не</a:t>
            </a:r>
            <a:r>
              <a:rPr lang="en-GB" sz="1200" dirty="0"/>
              <a:t> е </a:t>
            </a:r>
            <a:r>
              <a:rPr lang="en-GB" sz="1200" dirty="0" err="1"/>
              <a:t>искривена</a:t>
            </a:r>
            <a:r>
              <a:rPr lang="en-GB" sz="1200" dirty="0"/>
              <a:t> </a:t>
            </a:r>
            <a:r>
              <a:rPr lang="en-GB" sz="1200" dirty="0" err="1"/>
              <a:t>перцепција</a:t>
            </a:r>
            <a:r>
              <a:rPr lang="en-GB" sz="1200" dirty="0"/>
              <a:t> </a:t>
            </a:r>
            <a:r>
              <a:rPr lang="en-GB" sz="1200" dirty="0" err="1"/>
              <a:t>на</a:t>
            </a:r>
            <a:r>
              <a:rPr lang="en-GB" sz="1200" dirty="0"/>
              <a:t> </a:t>
            </a:r>
            <a:r>
              <a:rPr lang="en-GB" sz="1200" dirty="0" err="1"/>
              <a:t>реален</a:t>
            </a:r>
            <a:r>
              <a:rPr lang="en-GB" sz="1200" dirty="0"/>
              <a:t> </a:t>
            </a:r>
            <a:r>
              <a:rPr lang="en-GB" sz="1200" dirty="0" err="1"/>
              <a:t>предмет</a:t>
            </a:r>
            <a:r>
              <a:rPr lang="en-GB" sz="1200" dirty="0"/>
              <a:t> (</a:t>
            </a:r>
            <a:r>
              <a:rPr lang="en-GB" sz="1200" dirty="0" err="1"/>
              <a:t>илузија</a:t>
            </a:r>
            <a:r>
              <a:rPr lang="en-GB" sz="1200" dirty="0"/>
              <a:t>), </a:t>
            </a:r>
            <a:r>
              <a:rPr lang="en-GB" sz="1200" dirty="0" err="1"/>
              <a:t>ниту</a:t>
            </a:r>
            <a:r>
              <a:rPr lang="en-GB" sz="1200" dirty="0"/>
              <a:t> </a:t>
            </a:r>
            <a:r>
              <a:rPr lang="en-GB" sz="1200" dirty="0" err="1"/>
              <a:t>заблуда</a:t>
            </a:r>
            <a:r>
              <a:rPr lang="en-GB" sz="1200" dirty="0"/>
              <a:t> </a:t>
            </a:r>
            <a:r>
              <a:rPr lang="en-GB" sz="1200" dirty="0" err="1"/>
              <a:t>интерпретација</a:t>
            </a:r>
            <a:r>
              <a:rPr lang="en-GB" sz="1200" dirty="0"/>
              <a:t> </a:t>
            </a:r>
            <a:r>
              <a:rPr lang="en-GB" sz="1200" dirty="0" err="1"/>
              <a:t>на</a:t>
            </a:r>
            <a:r>
              <a:rPr lang="en-GB" sz="1200" dirty="0"/>
              <a:t> </a:t>
            </a:r>
            <a:r>
              <a:rPr lang="en-GB" sz="1200" dirty="0" err="1"/>
              <a:t>реален</a:t>
            </a:r>
            <a:r>
              <a:rPr lang="en-GB" sz="1200" dirty="0"/>
              <a:t> </a:t>
            </a:r>
            <a:r>
              <a:rPr lang="en-GB" sz="1200" dirty="0" err="1"/>
              <a:t>објект</a:t>
            </a:r>
            <a:r>
              <a:rPr lang="en-GB" sz="1200" dirty="0" smtClean="0"/>
              <a:t>.</a:t>
            </a:r>
            <a:r>
              <a:rPr lang="en-GB" sz="1200" dirty="0"/>
              <a:t> </a:t>
            </a:r>
            <a:endParaRPr lang="en-US" sz="1200" dirty="0"/>
          </a:p>
          <a:p>
            <a:pPr marL="114300" indent="0">
              <a:buNone/>
            </a:pPr>
            <a:r>
              <a:rPr lang="en-GB" sz="1200" b="1" dirty="0" err="1"/>
              <a:t>Различни</a:t>
            </a:r>
            <a:r>
              <a:rPr lang="en-GB" sz="1200" b="1" dirty="0"/>
              <a:t> </a:t>
            </a:r>
            <a:r>
              <a:rPr lang="en-GB" sz="1200" b="1" dirty="0" err="1"/>
              <a:t>видови</a:t>
            </a:r>
            <a:r>
              <a:rPr lang="en-GB" sz="1200" b="1" dirty="0"/>
              <a:t> </a:t>
            </a:r>
            <a:r>
              <a:rPr lang="en-GB" sz="1200" b="1" dirty="0" err="1"/>
              <a:t>на</a:t>
            </a:r>
            <a:r>
              <a:rPr lang="en-GB" sz="1200" b="1" dirty="0"/>
              <a:t> </a:t>
            </a:r>
            <a:r>
              <a:rPr lang="en-GB" sz="1200" b="1" dirty="0" err="1"/>
              <a:t>халуцинации</a:t>
            </a:r>
            <a:r>
              <a:rPr lang="en-GB" sz="1200" b="1" dirty="0"/>
              <a:t>:</a:t>
            </a:r>
            <a:endParaRPr lang="en-US" sz="1200" dirty="0"/>
          </a:p>
          <a:p>
            <a:pPr marL="114300" lvl="0" indent="0">
              <a:buNone/>
            </a:pPr>
            <a:r>
              <a:rPr lang="en-GB" sz="1200" dirty="0" err="1"/>
              <a:t>Вистинските</a:t>
            </a:r>
            <a:r>
              <a:rPr lang="en-GB" sz="1200" dirty="0"/>
              <a:t> </a:t>
            </a:r>
            <a:r>
              <a:rPr lang="en-GB" sz="1200" dirty="0" err="1"/>
              <a:t>халуцинации</a:t>
            </a:r>
            <a:r>
              <a:rPr lang="en-GB" sz="1200" dirty="0"/>
              <a:t> (</a:t>
            </a:r>
            <a:r>
              <a:rPr lang="mk-MK" sz="1200" dirty="0"/>
              <a:t>или</a:t>
            </a:r>
            <a:r>
              <a:rPr lang="en-GB" sz="1200" dirty="0"/>
              <a:t> </a:t>
            </a:r>
            <a:r>
              <a:rPr lang="en-GB" sz="1200" dirty="0" err="1"/>
              <a:t>психосензорни</a:t>
            </a:r>
            <a:r>
              <a:rPr lang="en-GB" sz="1200" dirty="0"/>
              <a:t> </a:t>
            </a:r>
            <a:r>
              <a:rPr lang="en-GB" sz="1200" dirty="0" err="1"/>
              <a:t>халуцинации</a:t>
            </a:r>
            <a:r>
              <a:rPr lang="en-GB" sz="1200" dirty="0"/>
              <a:t>) </a:t>
            </a:r>
            <a:r>
              <a:rPr lang="en-GB" sz="1200" dirty="0" err="1"/>
              <a:t>комбинираат</a:t>
            </a:r>
            <a:r>
              <a:rPr lang="en-GB" sz="1200" dirty="0"/>
              <a:t> „</a:t>
            </a:r>
            <a:r>
              <a:rPr lang="en-GB" sz="1200" dirty="0" err="1"/>
              <a:t>сензорност</a:t>
            </a:r>
            <a:r>
              <a:rPr lang="en-GB" sz="1200" dirty="0"/>
              <a:t>“ (</a:t>
            </a:r>
            <a:r>
              <a:rPr lang="en-GB" sz="1200" dirty="0" err="1"/>
              <a:t>аудитивна</a:t>
            </a:r>
            <a:r>
              <a:rPr lang="en-GB" sz="1200" dirty="0"/>
              <a:t>, </a:t>
            </a:r>
            <a:r>
              <a:rPr lang="en-GB" sz="1200" dirty="0" err="1"/>
              <a:t>визуелна</a:t>
            </a:r>
            <a:r>
              <a:rPr lang="en-GB" sz="1200" dirty="0"/>
              <a:t>, </a:t>
            </a:r>
            <a:r>
              <a:rPr lang="en-GB" sz="1200" dirty="0" err="1"/>
              <a:t>миризлива</a:t>
            </a:r>
            <a:r>
              <a:rPr lang="en-GB" sz="1200" dirty="0"/>
              <a:t>, </a:t>
            </a:r>
            <a:r>
              <a:rPr lang="en-GB" sz="1200" dirty="0" err="1"/>
              <a:t>тактилна</a:t>
            </a:r>
            <a:r>
              <a:rPr lang="en-GB" sz="1200" dirty="0"/>
              <a:t>, </a:t>
            </a:r>
            <a:r>
              <a:rPr lang="en-GB" sz="1200" dirty="0" err="1"/>
              <a:t>ценестетска</a:t>
            </a:r>
            <a:r>
              <a:rPr lang="en-GB" sz="1200" dirty="0"/>
              <a:t>), </a:t>
            </a:r>
            <a:r>
              <a:rPr lang="en-GB" sz="1200" dirty="0" err="1"/>
              <a:t>просторност</a:t>
            </a:r>
            <a:r>
              <a:rPr lang="en-GB" sz="1200" dirty="0"/>
              <a:t> (</a:t>
            </a:r>
            <a:r>
              <a:rPr lang="en-GB" sz="1200" dirty="0" err="1"/>
              <a:t>халуцинираниот</a:t>
            </a:r>
            <a:r>
              <a:rPr lang="en-GB" sz="1200" dirty="0"/>
              <a:t> </a:t>
            </a:r>
            <a:r>
              <a:rPr lang="en-GB" sz="1200" dirty="0" err="1"/>
              <a:t>предмет</a:t>
            </a:r>
            <a:r>
              <a:rPr lang="en-GB" sz="1200" dirty="0"/>
              <a:t> </a:t>
            </a:r>
            <a:r>
              <a:rPr lang="en-GB" sz="1200" dirty="0" err="1"/>
              <a:t>се</a:t>
            </a:r>
            <a:r>
              <a:rPr lang="en-GB" sz="1200" dirty="0"/>
              <a:t> </a:t>
            </a:r>
            <a:r>
              <a:rPr lang="en-GB" sz="1200" dirty="0" err="1"/>
              <a:t>наоѓа</a:t>
            </a:r>
            <a:r>
              <a:rPr lang="en-GB" sz="1200" dirty="0"/>
              <a:t> </a:t>
            </a:r>
            <a:r>
              <a:rPr lang="en-GB" sz="1200" dirty="0" err="1"/>
              <a:t>надвор</a:t>
            </a:r>
            <a:r>
              <a:rPr lang="en-GB" sz="1200" dirty="0"/>
              <a:t> и </a:t>
            </a:r>
            <a:r>
              <a:rPr lang="en-GB" sz="1200" dirty="0" err="1"/>
              <a:t>на</a:t>
            </a:r>
            <a:r>
              <a:rPr lang="en-GB" sz="1200" dirty="0"/>
              <a:t> </a:t>
            </a:r>
            <a:r>
              <a:rPr lang="en-GB" sz="1200" dirty="0" err="1"/>
              <a:t>одредена</a:t>
            </a:r>
            <a:r>
              <a:rPr lang="en-GB" sz="1200" dirty="0"/>
              <a:t> </a:t>
            </a:r>
            <a:r>
              <a:rPr lang="en-GB" sz="1200" dirty="0" err="1"/>
              <a:t>далечина</a:t>
            </a:r>
            <a:r>
              <a:rPr lang="en-GB" sz="1200" dirty="0"/>
              <a:t>), </a:t>
            </a:r>
            <a:r>
              <a:rPr lang="en-GB" sz="1200" dirty="0" err="1"/>
              <a:t>убедување</a:t>
            </a:r>
            <a:r>
              <a:rPr lang="en-GB" sz="1200" dirty="0"/>
              <a:t> и </a:t>
            </a:r>
            <a:r>
              <a:rPr lang="en-GB" sz="1200" dirty="0" err="1"/>
              <a:t>целосна</a:t>
            </a:r>
            <a:r>
              <a:rPr lang="en-GB" sz="1200" dirty="0"/>
              <a:t> </a:t>
            </a:r>
            <a:r>
              <a:rPr lang="en-GB" sz="1200" dirty="0" err="1"/>
              <a:t>адхезија</a:t>
            </a:r>
            <a:r>
              <a:rPr lang="en-GB" sz="1200" dirty="0"/>
              <a:t> </a:t>
            </a:r>
            <a:r>
              <a:rPr lang="en-GB" sz="1200" dirty="0" err="1"/>
              <a:t>на</a:t>
            </a:r>
            <a:r>
              <a:rPr lang="en-GB" sz="1200" dirty="0"/>
              <a:t> </a:t>
            </a:r>
            <a:r>
              <a:rPr lang="en-GB" sz="1200" dirty="0" err="1"/>
              <a:t>субјектот</a:t>
            </a:r>
            <a:r>
              <a:rPr lang="en-GB" sz="1200" dirty="0"/>
              <a:t> </a:t>
            </a:r>
            <a:r>
              <a:rPr lang="en-GB" sz="1200" dirty="0" err="1"/>
              <a:t>кон</a:t>
            </a:r>
            <a:r>
              <a:rPr lang="en-GB" sz="1200" dirty="0"/>
              <a:t> </a:t>
            </a:r>
            <a:r>
              <a:rPr lang="en-GB" sz="1200" dirty="0" err="1"/>
              <a:t>оваа</a:t>
            </a:r>
            <a:r>
              <a:rPr lang="en-GB" sz="1200" dirty="0"/>
              <a:t> </a:t>
            </a:r>
            <a:r>
              <a:rPr lang="en-GB" sz="1200" dirty="0" err="1"/>
              <a:t>лажна</a:t>
            </a:r>
            <a:r>
              <a:rPr lang="en-GB" sz="1200" dirty="0"/>
              <a:t> </a:t>
            </a:r>
            <a:r>
              <a:rPr lang="en-GB" sz="1200" dirty="0" err="1"/>
              <a:t>перцепција</a:t>
            </a:r>
            <a:r>
              <a:rPr lang="en-GB" sz="1200" dirty="0"/>
              <a:t>. </a:t>
            </a:r>
            <a:r>
              <a:rPr lang="en-GB" sz="1200" dirty="0" err="1"/>
              <a:t>Овие</a:t>
            </a:r>
            <a:r>
              <a:rPr lang="en-GB" sz="1200" dirty="0"/>
              <a:t> </a:t>
            </a:r>
            <a:r>
              <a:rPr lang="en-GB" sz="1200" dirty="0" err="1"/>
              <a:t>халуцинации</a:t>
            </a:r>
            <a:r>
              <a:rPr lang="en-GB" sz="1200" dirty="0"/>
              <a:t> </a:t>
            </a:r>
            <a:r>
              <a:rPr lang="en-GB" sz="1200" dirty="0" err="1"/>
              <a:t>можат</a:t>
            </a:r>
            <a:r>
              <a:rPr lang="en-GB" sz="1200" dirty="0"/>
              <a:t> </a:t>
            </a:r>
            <a:r>
              <a:rPr lang="en-GB" sz="1200" dirty="0" err="1"/>
              <a:t>да</a:t>
            </a:r>
            <a:r>
              <a:rPr lang="en-GB" sz="1200" dirty="0"/>
              <a:t> </a:t>
            </a:r>
            <a:r>
              <a:rPr lang="en-GB" sz="1200" dirty="0" err="1"/>
              <a:t>бидат</a:t>
            </a:r>
            <a:r>
              <a:rPr lang="en-GB" sz="1200" dirty="0"/>
              <a:t> </a:t>
            </a:r>
            <a:r>
              <a:rPr lang="en-GB" sz="1200" dirty="0" err="1"/>
              <a:t>едноставни</a:t>
            </a:r>
            <a:r>
              <a:rPr lang="en-GB" sz="1200" dirty="0"/>
              <a:t> (</a:t>
            </a:r>
            <a:r>
              <a:rPr lang="en-GB" sz="1200" dirty="0" err="1"/>
              <a:t>звук</a:t>
            </a:r>
            <a:r>
              <a:rPr lang="en-GB" sz="1200" dirty="0"/>
              <a:t>, </a:t>
            </a:r>
            <a:r>
              <a:rPr lang="en-GB" sz="1200" dirty="0" err="1"/>
              <a:t>бучава</a:t>
            </a:r>
            <a:r>
              <a:rPr lang="en-GB" sz="1200" dirty="0"/>
              <a:t>, </a:t>
            </a:r>
            <a:r>
              <a:rPr lang="en-GB" sz="1200" dirty="0" err="1"/>
              <a:t>светлина</a:t>
            </a:r>
            <a:r>
              <a:rPr lang="en-GB" sz="1200" dirty="0"/>
              <a:t>) </a:t>
            </a:r>
            <a:r>
              <a:rPr lang="en-GB" sz="1200" dirty="0" err="1"/>
              <a:t>или</a:t>
            </a:r>
            <a:r>
              <a:rPr lang="en-GB" sz="1200" dirty="0"/>
              <a:t> </a:t>
            </a:r>
            <a:r>
              <a:rPr lang="en-GB" sz="1200" dirty="0" err="1"/>
              <a:t>елаборирани</a:t>
            </a:r>
            <a:r>
              <a:rPr lang="en-GB" sz="1200" dirty="0"/>
              <a:t> (</a:t>
            </a:r>
            <a:r>
              <a:rPr lang="en-GB" sz="1200" dirty="0" err="1"/>
              <a:t>разговор</a:t>
            </a:r>
            <a:r>
              <a:rPr lang="en-GB" sz="1200" dirty="0"/>
              <a:t>).</a:t>
            </a:r>
            <a:endParaRPr lang="en-US" sz="1200" dirty="0"/>
          </a:p>
          <a:p>
            <a:pPr marL="114300" lvl="0" indent="0">
              <a:buNone/>
            </a:pPr>
            <a:r>
              <a:rPr lang="en-GB" sz="1200" dirty="0" err="1"/>
              <a:t>Психичките</a:t>
            </a:r>
            <a:r>
              <a:rPr lang="en-GB" sz="1200" dirty="0"/>
              <a:t> </a:t>
            </a:r>
            <a:r>
              <a:rPr lang="en-GB" sz="1200" dirty="0" err="1"/>
              <a:t>халуцинации</a:t>
            </a:r>
            <a:r>
              <a:rPr lang="en-GB" sz="1200" dirty="0"/>
              <a:t> </a:t>
            </a:r>
            <a:r>
              <a:rPr lang="en-GB" sz="1200" dirty="0" err="1"/>
              <a:t>се</a:t>
            </a:r>
            <a:r>
              <a:rPr lang="en-GB" sz="1200" dirty="0"/>
              <a:t> </a:t>
            </a:r>
            <a:r>
              <a:rPr lang="en-GB" sz="1200" dirty="0" err="1"/>
              <a:t>сметаат</a:t>
            </a:r>
            <a:r>
              <a:rPr lang="en-GB" sz="1200" dirty="0"/>
              <a:t> </a:t>
            </a:r>
            <a:r>
              <a:rPr lang="en-GB" sz="1200" dirty="0" err="1"/>
              <a:t>за</a:t>
            </a:r>
            <a:r>
              <a:rPr lang="en-GB" sz="1200" dirty="0"/>
              <a:t> </a:t>
            </a:r>
            <a:r>
              <a:rPr lang="en-GB" sz="1200" dirty="0" err="1"/>
              <a:t>лажни</a:t>
            </a:r>
            <a:r>
              <a:rPr lang="en-GB" sz="1200" dirty="0"/>
              <a:t> </a:t>
            </a:r>
            <a:r>
              <a:rPr lang="en-GB" sz="1200" dirty="0" err="1"/>
              <a:t>халуцинации</a:t>
            </a:r>
            <a:r>
              <a:rPr lang="en-GB" sz="1200" dirty="0"/>
              <a:t> </a:t>
            </a:r>
            <a:r>
              <a:rPr lang="en-GB" sz="1200" dirty="0" err="1"/>
              <a:t>бидејќи</a:t>
            </a:r>
            <a:r>
              <a:rPr lang="en-GB" sz="1200" dirty="0"/>
              <a:t> </a:t>
            </a:r>
            <a:r>
              <a:rPr lang="en-GB" sz="1200" dirty="0" err="1"/>
              <a:t>субјектот</a:t>
            </a:r>
            <a:r>
              <a:rPr lang="en-GB" sz="1200" dirty="0"/>
              <a:t> </a:t>
            </a:r>
            <a:r>
              <a:rPr lang="en-GB" sz="1200" dirty="0" err="1"/>
              <a:t>не</a:t>
            </a:r>
            <a:r>
              <a:rPr lang="en-GB" sz="1200" dirty="0"/>
              <a:t> </a:t>
            </a:r>
            <a:r>
              <a:rPr lang="en-GB" sz="1200" dirty="0" err="1"/>
              <a:t>ги</a:t>
            </a:r>
            <a:r>
              <a:rPr lang="en-GB" sz="1200" dirty="0"/>
              <a:t> </a:t>
            </a:r>
            <a:r>
              <a:rPr lang="en-GB" sz="1200" dirty="0" err="1"/>
              <a:t>доживува</a:t>
            </a:r>
            <a:r>
              <a:rPr lang="en-GB" sz="1200" dirty="0"/>
              <a:t> </a:t>
            </a:r>
            <a:r>
              <a:rPr lang="en-GB" sz="1200" dirty="0" err="1"/>
              <a:t>како</a:t>
            </a:r>
            <a:r>
              <a:rPr lang="en-GB" sz="1200" dirty="0"/>
              <a:t> </a:t>
            </a:r>
            <a:r>
              <a:rPr lang="en-GB" sz="1200" dirty="0" err="1"/>
              <a:t>лична</a:t>
            </a:r>
            <a:r>
              <a:rPr lang="en-GB" sz="1200" dirty="0"/>
              <a:t> </a:t>
            </a:r>
            <a:r>
              <a:rPr lang="en-GB" sz="1200" dirty="0" err="1"/>
              <a:t>перцепција</a:t>
            </a:r>
            <a:r>
              <a:rPr lang="en-GB" sz="1200" dirty="0"/>
              <a:t>, </a:t>
            </a:r>
            <a:r>
              <a:rPr lang="en-GB" sz="1200" dirty="0" err="1"/>
              <a:t>туку</a:t>
            </a:r>
            <a:r>
              <a:rPr lang="en-GB" sz="1200" dirty="0"/>
              <a:t> </a:t>
            </a:r>
            <a:r>
              <a:rPr lang="en-GB" sz="1200" dirty="0" err="1"/>
              <a:t>како</a:t>
            </a:r>
            <a:r>
              <a:rPr lang="en-GB" sz="1200" dirty="0"/>
              <a:t> </a:t>
            </a:r>
            <a:r>
              <a:rPr lang="en-GB" sz="1200" dirty="0" err="1"/>
              <a:t>упад</a:t>
            </a:r>
            <a:r>
              <a:rPr lang="en-GB" sz="1200" dirty="0"/>
              <a:t> </a:t>
            </a:r>
            <a:r>
              <a:rPr lang="en-GB" sz="1200" dirty="0" err="1"/>
              <a:t>на</a:t>
            </a:r>
            <a:r>
              <a:rPr lang="en-GB" sz="1200" dirty="0"/>
              <a:t> </a:t>
            </a:r>
            <a:r>
              <a:rPr lang="en-GB" sz="1200" dirty="0" err="1"/>
              <a:t>надворешниот</a:t>
            </a:r>
            <a:r>
              <a:rPr lang="en-GB" sz="1200" dirty="0"/>
              <a:t> </a:t>
            </a:r>
            <a:r>
              <a:rPr lang="en-GB" sz="1200" dirty="0" err="1"/>
              <a:t>свет</a:t>
            </a:r>
            <a:r>
              <a:rPr lang="en-GB" sz="1200" dirty="0"/>
              <a:t> </a:t>
            </a:r>
            <a:r>
              <a:rPr lang="en-GB" sz="1200" dirty="0" err="1"/>
              <a:t>во</a:t>
            </a:r>
            <a:r>
              <a:rPr lang="en-GB" sz="1200" dirty="0"/>
              <a:t> </a:t>
            </a:r>
            <a:r>
              <a:rPr lang="en-GB" sz="1200" dirty="0" err="1"/>
              <a:t>неговиот</a:t>
            </a:r>
            <a:r>
              <a:rPr lang="en-GB" sz="1200" dirty="0"/>
              <a:t> </a:t>
            </a:r>
            <a:r>
              <a:rPr lang="en-GB" sz="1200" dirty="0" err="1"/>
              <a:t>или</a:t>
            </a:r>
            <a:r>
              <a:rPr lang="en-GB" sz="1200" dirty="0"/>
              <a:t> </a:t>
            </a:r>
            <a:r>
              <a:rPr lang="en-GB" sz="1200" dirty="0" err="1"/>
              <a:t>нејзиниот</a:t>
            </a:r>
            <a:r>
              <a:rPr lang="en-GB" sz="1200" dirty="0"/>
              <a:t> </a:t>
            </a:r>
            <a:r>
              <a:rPr lang="en-GB" sz="1200" dirty="0" err="1"/>
              <a:t>сопствен</a:t>
            </a:r>
            <a:r>
              <a:rPr lang="en-GB" sz="1200" dirty="0"/>
              <a:t> </a:t>
            </a:r>
            <a:r>
              <a:rPr lang="en-GB" sz="1200" dirty="0" err="1"/>
              <a:t>психички</a:t>
            </a:r>
            <a:r>
              <a:rPr lang="en-GB" sz="1200" dirty="0"/>
              <a:t> </a:t>
            </a:r>
            <a:r>
              <a:rPr lang="en-GB" sz="1200" dirty="0" err="1"/>
              <a:t>живот</a:t>
            </a:r>
            <a:r>
              <a:rPr lang="en-GB" sz="1200" dirty="0"/>
              <a:t>: „</a:t>
            </a:r>
            <a:r>
              <a:rPr lang="en-GB" sz="1200" dirty="0" err="1"/>
              <a:t>Другиот</a:t>
            </a:r>
            <a:r>
              <a:rPr lang="en-GB" sz="1200" dirty="0"/>
              <a:t>“ </a:t>
            </a:r>
            <a:r>
              <a:rPr lang="en-GB" sz="1200" dirty="0" err="1"/>
              <a:t>навлегол</a:t>
            </a:r>
            <a:r>
              <a:rPr lang="en-GB" sz="1200" dirty="0"/>
              <a:t> </a:t>
            </a:r>
            <a:r>
              <a:rPr lang="en-GB" sz="1200" dirty="0" err="1"/>
              <a:t>во</a:t>
            </a:r>
            <a:r>
              <a:rPr lang="en-GB" sz="1200" dirty="0"/>
              <a:t> </a:t>
            </a:r>
            <a:r>
              <a:rPr lang="en-GB" sz="1200" dirty="0" err="1"/>
              <a:t>неговата</a:t>
            </a:r>
            <a:r>
              <a:rPr lang="en-GB" sz="1200" dirty="0"/>
              <a:t> </a:t>
            </a:r>
            <a:r>
              <a:rPr lang="en-GB" sz="1200" dirty="0" err="1"/>
              <a:t>или</a:t>
            </a:r>
            <a:r>
              <a:rPr lang="en-GB" sz="1200" dirty="0"/>
              <a:t> </a:t>
            </a:r>
            <a:r>
              <a:rPr lang="en-GB" sz="1200" dirty="0" err="1"/>
              <a:t>нејзината</a:t>
            </a:r>
            <a:r>
              <a:rPr lang="en-GB" sz="1200" dirty="0"/>
              <a:t> </a:t>
            </a:r>
            <a:r>
              <a:rPr lang="en-GB" sz="1200" dirty="0" err="1"/>
              <a:t>свест</a:t>
            </a:r>
            <a:r>
              <a:rPr lang="en-GB" sz="1200" dirty="0"/>
              <a:t> и </a:t>
            </a:r>
            <a:r>
              <a:rPr lang="en-GB" sz="1200" dirty="0" err="1"/>
              <a:t>наметнал</a:t>
            </a:r>
            <a:r>
              <a:rPr lang="en-GB" sz="1200" dirty="0"/>
              <a:t> </a:t>
            </a:r>
            <a:r>
              <a:rPr lang="en-GB" sz="1200" dirty="0" err="1"/>
              <a:t>слики</a:t>
            </a:r>
            <a:r>
              <a:rPr lang="en-GB" sz="1200" dirty="0"/>
              <a:t> и </a:t>
            </a:r>
            <a:r>
              <a:rPr lang="en-GB" sz="1200" dirty="0" err="1"/>
              <a:t>мисли</a:t>
            </a:r>
            <a:r>
              <a:rPr lang="en-GB" sz="1200" dirty="0"/>
              <a:t>. </a:t>
            </a:r>
            <a:r>
              <a:rPr lang="en-GB" sz="1200" dirty="0" smtClean="0"/>
              <a:t>.</a:t>
            </a:r>
            <a:r>
              <a:rPr lang="en-GB" sz="1200" dirty="0"/>
              <a:t> </a:t>
            </a:r>
            <a:endParaRPr lang="en-US" sz="1200" dirty="0"/>
          </a:p>
          <a:p>
            <a:pPr marL="114300" indent="0">
              <a:buNone/>
            </a:pPr>
            <a:r>
              <a:rPr lang="mk-MK" sz="1200" dirty="0"/>
              <a:t>Веќе зборувавме за тактилни халуцинации, но и постојат:</a:t>
            </a:r>
            <a:endParaRPr lang="en-US" sz="1200" dirty="0"/>
          </a:p>
          <a:p>
            <a:pPr marL="114300" lvl="0" indent="0">
              <a:buNone/>
            </a:pPr>
            <a:r>
              <a:rPr lang="mk-MK" sz="1200" b="1" dirty="0"/>
              <a:t>Аудитивни халуцинации</a:t>
            </a:r>
            <a:r>
              <a:rPr lang="mk-MK" sz="1200" dirty="0"/>
              <a:t> може да бидат едноставни звуци или посложени звуци (стихови, песни, гласови со порака) кои се континуирани и непрестајни. Овие халуцинации често се наоѓаат кај акутни и хронични заблудни психози. </a:t>
            </a:r>
            <a:endParaRPr lang="en-US" sz="1200" dirty="0"/>
          </a:p>
          <a:p>
            <a:pPr marL="114300" lvl="0" indent="0">
              <a:buNone/>
            </a:pPr>
            <a:r>
              <a:rPr lang="mk-MK" sz="1200" b="1" dirty="0"/>
              <a:t>Визуелните халуцинации</a:t>
            </a:r>
            <a:r>
              <a:rPr lang="mk-MK" sz="1200" dirty="0"/>
              <a:t> се привиденија, едноставни (светла, обоени точки) или сложени (ликови, анимирани сцени, животни) со различни големини, пријатни или непријатни. Тие се наоѓаат во акутни состојби на ментална конфузија, хронична халуцинаторна психоза. </a:t>
            </a:r>
            <a:endParaRPr lang="en-US" sz="1200" dirty="0"/>
          </a:p>
          <a:p>
            <a:pPr marL="114300" lvl="0" indent="0">
              <a:buNone/>
            </a:pPr>
            <a:r>
              <a:rPr lang="mk-MK" sz="1200" b="1" dirty="0"/>
              <a:t>Мирисните и вкусните халуцинации</a:t>
            </a:r>
            <a:r>
              <a:rPr lang="mk-MK" sz="1200" dirty="0"/>
              <a:t> може да се поврзат со непријатни мириси (измет) или, обратно, пријатни мириси. Тие често се поврзуваат со други халуцинации, но се помалку прецизни во нивните описи. </a:t>
            </a:r>
            <a:endParaRPr lang="en-US" sz="1200" dirty="0"/>
          </a:p>
          <a:p>
            <a:pPr marL="114300" lvl="0" indent="0">
              <a:buNone/>
            </a:pPr>
            <a:r>
              <a:rPr lang="mk-MK" sz="1200" b="1" dirty="0"/>
              <a:t>Ценестетичките халуцинации</a:t>
            </a:r>
            <a:r>
              <a:rPr lang="mk-MK" sz="1200" dirty="0"/>
              <a:t> се однесуваат на внатрешните сетила. Халуцинираниот субјект има впечаток дека дел или целото негово тело е преобразено или опседнато од надворешна сила која предизвикува сензации</a:t>
            </a:r>
            <a:r>
              <a:rPr lang="mk-MK" sz="1200" dirty="0" smtClean="0"/>
              <a:t>.</a:t>
            </a:r>
            <a:endParaRPr lang="en-US" sz="1200" dirty="0" smtClean="0"/>
          </a:p>
          <a:p>
            <a:pPr marL="114300" indent="0">
              <a:buNone/>
            </a:pPr>
            <a:r>
              <a:rPr lang="mk-MK" sz="1200" dirty="0"/>
              <a:t>Одредени хронични заболувања (епилепсија, деменција), заразни болести (енцефалитис), метаболички заболувања, злоупотреба на алкохол и дрога, нарушувања на спиењето се исто така меѓу болестите со ризик од халуцинации.</a:t>
            </a:r>
            <a:endParaRPr lang="en-US" sz="1200" dirty="0"/>
          </a:p>
          <a:p>
            <a:pPr marL="114300" lvl="0" indent="0">
              <a:buNone/>
            </a:pPr>
            <a:endParaRPr lang="en-US" sz="1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107ccff1036_0_24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0"/>
            <a:r>
              <a:rPr lang="fr-FR" sz="2800" b="1" dirty="0" smtClean="0">
                <a:solidFill>
                  <a:schemeClr val="accent6"/>
                </a:solidFill>
                <a:latin typeface="Calibri" panose="020F0502020204030204" pitchFamily="34" charset="0"/>
                <a:cs typeface="Calibri" panose="020F0502020204030204" pitchFamily="34" charset="0"/>
              </a:rPr>
              <a:t>10. </a:t>
            </a:r>
            <a:r>
              <a:rPr lang="mk-MK" sz="2800" b="1" dirty="0" smtClean="0">
                <a:solidFill>
                  <a:schemeClr val="accent6"/>
                </a:solidFill>
                <a:latin typeface="Calibri" panose="020F0502020204030204" pitchFamily="34" charset="0"/>
                <a:cs typeface="Calibri" panose="020F0502020204030204" pitchFamily="34" charset="0"/>
              </a:rPr>
              <a:t>ЗАКЛУЧОК</a:t>
            </a:r>
            <a:r>
              <a:rPr lang="mk-MK" sz="2800" b="1" dirty="0">
                <a:solidFill>
                  <a:schemeClr val="accent6"/>
                </a:solidFill>
                <a:latin typeface="Calibri" panose="020F0502020204030204" pitchFamily="34" charset="0"/>
                <a:cs typeface="Calibri" panose="020F0502020204030204" pitchFamily="34" charset="0"/>
              </a:rPr>
              <a:t>: Времето, исто </a:t>
            </a:r>
            <a:r>
              <a:rPr lang="mk-MK" sz="2800" b="1" dirty="0" smtClean="0">
                <a:solidFill>
                  <a:schemeClr val="accent6"/>
                </a:solidFill>
                <a:latin typeface="Calibri" panose="020F0502020204030204" pitchFamily="34" charset="0"/>
                <a:cs typeface="Calibri" panose="020F0502020204030204" pitchFamily="34" charset="0"/>
              </a:rPr>
              <a:t>така е </a:t>
            </a:r>
            <a:r>
              <a:rPr lang="mk-MK" sz="2800" b="1" dirty="0">
                <a:solidFill>
                  <a:schemeClr val="accent6"/>
                </a:solidFill>
                <a:latin typeface="Calibri" panose="020F0502020204030204" pitchFamily="34" charset="0"/>
                <a:cs typeface="Calibri" panose="020F0502020204030204" pitchFamily="34" charset="0"/>
              </a:rPr>
              <a:t>дразба</a:t>
            </a:r>
            <a:endParaRPr lang="en-US" sz="2800" dirty="0">
              <a:solidFill>
                <a:schemeClr val="accent6"/>
              </a:solidFill>
              <a:latin typeface="Calibri" panose="020F0502020204030204" pitchFamily="34" charset="0"/>
              <a:cs typeface="Calibri" panose="020F0502020204030204" pitchFamily="34" charset="0"/>
            </a:endParaRPr>
          </a:p>
        </p:txBody>
      </p:sp>
      <p:sp>
        <p:nvSpPr>
          <p:cNvPr id="373" name="Google Shape;373;g107ccff1036_0_24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114300" indent="0" algn="just">
              <a:buNone/>
            </a:pPr>
            <a:r>
              <a:rPr lang="mk-MK" sz="1600" dirty="0"/>
              <a:t>„Човекот живее во промени. Пред да знае дека самиот се менува, тој е гледач на универзална трансформација. Ноќите </a:t>
            </a:r>
            <a:r>
              <a:rPr lang="mk-MK" sz="1600" dirty="0" smtClean="0"/>
              <a:t>се проследени со </a:t>
            </a:r>
            <a:r>
              <a:rPr lang="mk-MK" sz="1600" dirty="0"/>
              <a:t>денови, доброто време </a:t>
            </a:r>
            <a:r>
              <a:rPr lang="mk-MK" sz="1600" dirty="0" smtClean="0"/>
              <a:t>е проследено со лошо, после зимите следат </a:t>
            </a:r>
            <a:r>
              <a:rPr lang="mk-MK" sz="1600" dirty="0"/>
              <a:t>летата. Животните се раѓаат и умираат; ништо не го спречува текот на реката и ерозијата на карпата. Сè е водено од промените, вклучително и човекот. Неговиот биолошки, психолошки и социјален живот се </a:t>
            </a:r>
            <a:r>
              <a:rPr lang="mk-MK" sz="1600" dirty="0" smtClean="0"/>
              <a:t>менува. </a:t>
            </a:r>
            <a:r>
              <a:rPr lang="mk-MK" sz="1600" dirty="0"/>
              <a:t>Но, за разлика од другите суштества, човекот </a:t>
            </a:r>
            <a:r>
              <a:rPr lang="mk-MK" sz="1600" dirty="0" smtClean="0"/>
              <a:t>знае </a:t>
            </a:r>
            <a:r>
              <a:rPr lang="mk-MK" sz="1600" dirty="0"/>
              <a:t>дека живее </a:t>
            </a:r>
            <a:r>
              <a:rPr lang="mk-MK" sz="1600" dirty="0" smtClean="0"/>
              <a:t>со промени</a:t>
            </a:r>
            <a:r>
              <a:rPr lang="mk-MK" sz="1600" dirty="0"/>
              <a:t>. Тој може </a:t>
            </a:r>
            <a:r>
              <a:rPr lang="mk-MK" sz="1600" dirty="0" smtClean="0"/>
              <a:t>да ги реконструира </a:t>
            </a:r>
            <a:r>
              <a:rPr lang="mk-MK" sz="1600" dirty="0"/>
              <a:t>со меморија и да ги открие </a:t>
            </a:r>
            <a:r>
              <a:rPr lang="mk-MK" sz="1600" dirty="0" smtClean="0"/>
              <a:t>законите на промените </a:t>
            </a:r>
            <a:r>
              <a:rPr lang="mk-MK" sz="1600" dirty="0"/>
              <a:t>да ги предвиди идните </a:t>
            </a:r>
            <a:r>
              <a:rPr lang="mk-MK" sz="1600" dirty="0" smtClean="0"/>
              <a:t>акции. </a:t>
            </a:r>
            <a:r>
              <a:rPr lang="mk-MK" sz="1600" dirty="0"/>
              <a:t>Така, тој многу рано учи да </a:t>
            </a:r>
            <a:r>
              <a:rPr lang="mk-MK" sz="1600" dirty="0" smtClean="0"/>
              <a:t>ги користи промените наместо </a:t>
            </a:r>
            <a:r>
              <a:rPr lang="mk-MK" sz="1600" dirty="0"/>
              <a:t>само да </a:t>
            </a:r>
            <a:r>
              <a:rPr lang="mk-MK" sz="1600" dirty="0" smtClean="0"/>
              <a:t>ги доживува. Искуството со промените, </a:t>
            </a:r>
            <a:r>
              <a:rPr lang="mk-MK" sz="1600" dirty="0"/>
              <a:t>од кои некои се периодични, други не, </a:t>
            </a:r>
            <a:r>
              <a:rPr lang="mk-MK" sz="1600" dirty="0" smtClean="0"/>
              <a:t>континуирани </a:t>
            </a:r>
            <a:r>
              <a:rPr lang="mk-MK" sz="1600" dirty="0"/>
              <a:t>и неконтинуирани промени, на испреплетени </a:t>
            </a:r>
            <a:r>
              <a:rPr lang="mk-MK" sz="1600" dirty="0" smtClean="0"/>
              <a:t>обновувања, со </a:t>
            </a:r>
            <a:r>
              <a:rPr lang="mk-MK" sz="1600" dirty="0"/>
              <a:t>релативна трајност, несомнено го објаснуваат раѓањето на идејата за времето.</a:t>
            </a:r>
            <a:endParaRPr lang="en-US" sz="1600" dirty="0"/>
          </a:p>
          <a:p>
            <a:pPr marL="114300" indent="0" algn="just">
              <a:buNone/>
            </a:pPr>
            <a:endParaRPr lang="en-US" sz="1600" dirty="0" smtClean="0"/>
          </a:p>
          <a:p>
            <a:pPr marL="114300" indent="0" algn="r">
              <a:buNone/>
            </a:pPr>
            <a:r>
              <a:rPr lang="mk-MK" sz="1600" dirty="0" smtClean="0"/>
              <a:t>Пол </a:t>
            </a:r>
            <a:r>
              <a:rPr lang="mk-MK" sz="1600" dirty="0"/>
              <a:t>Фрејс, Psychologie du temps (</a:t>
            </a:r>
            <a:r>
              <a:rPr lang="mk-MK" sz="1600" i="1" dirty="0"/>
              <a:t>Психологија на времето</a:t>
            </a:r>
            <a:r>
              <a:rPr lang="mk-MK" sz="1600" dirty="0"/>
              <a:t>), 1966 година</a:t>
            </a:r>
            <a:endParaRPr lang="en-US" sz="1600" dirty="0"/>
          </a:p>
          <a:p>
            <a:pPr marL="0" lvl="0" indent="-635" algn="just" rtl="0">
              <a:lnSpc>
                <a:spcPct val="100000"/>
              </a:lnSpc>
              <a:spcBef>
                <a:spcPts val="0"/>
              </a:spcBef>
              <a:spcAft>
                <a:spcPts val="0"/>
              </a:spcAft>
              <a:buClr>
                <a:schemeClr val="dk1"/>
              </a:buClr>
              <a:buSzPts val="1100"/>
              <a:buFont typeface="Arial"/>
              <a:buNone/>
            </a:pPr>
            <a:endParaRPr sz="1600" dirty="0"/>
          </a:p>
        </p:txBody>
      </p:sp>
      <p:pic>
        <p:nvPicPr>
          <p:cNvPr id="374" name="Google Shape;374;g107ccff1036_0_240" descr="Photos gratuites de ancien, antiquité, architecture"/>
          <p:cNvPicPr preferRelativeResize="0"/>
          <p:nvPr/>
        </p:nvPicPr>
        <p:blipFill>
          <a:blip r:embed="rId3">
            <a:alphaModFix/>
          </a:blip>
          <a:stretch>
            <a:fillRect/>
          </a:stretch>
        </p:blipFill>
        <p:spPr>
          <a:xfrm>
            <a:off x="1075174" y="4245851"/>
            <a:ext cx="2896461" cy="1930974"/>
          </a:xfrm>
          <a:prstGeom prst="rect">
            <a:avLst/>
          </a:prstGeom>
          <a:noFill/>
          <a:ln>
            <a:noFill/>
          </a:ln>
        </p:spPr>
      </p:pic>
      <p:sp>
        <p:nvSpPr>
          <p:cNvPr id="5"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1" name="Google Shape;381;g107ccff1036_0_250"/>
          <p:cNvSpPr txBox="1">
            <a:spLocks noGrp="1"/>
          </p:cNvSpPr>
          <p:nvPr>
            <p:ph type="body" idx="1"/>
          </p:nvPr>
        </p:nvSpPr>
        <p:spPr>
          <a:xfrm>
            <a:off x="782781" y="1659371"/>
            <a:ext cx="10515600" cy="3512993"/>
          </a:xfrm>
          <a:prstGeom prst="rect">
            <a:avLst/>
          </a:prstGeom>
        </p:spPr>
        <p:txBody>
          <a:bodyPr spcFirstLastPara="1" wrap="square" lIns="91425" tIns="45700" rIns="91425" bIns="45700" anchor="t" anchorCtr="0">
            <a:noAutofit/>
          </a:bodyPr>
          <a:lstStyle/>
          <a:p>
            <a:pPr marL="114300" indent="0" algn="just">
              <a:buNone/>
            </a:pPr>
            <a:r>
              <a:rPr lang="mk-MK" sz="1600" dirty="0"/>
              <a:t>Времето, се разбира, не е стимулација што може да се спореди со физичките феномени </a:t>
            </a:r>
            <a:r>
              <a:rPr lang="mk-MK" sz="1600" dirty="0" smtClean="0"/>
              <a:t>како што се звук </a:t>
            </a:r>
            <a:r>
              <a:rPr lang="mk-MK" sz="1600" dirty="0"/>
              <a:t>или </a:t>
            </a:r>
            <a:r>
              <a:rPr lang="mk-MK" sz="1600" dirty="0" smtClean="0"/>
              <a:t>светлина </a:t>
            </a:r>
            <a:r>
              <a:rPr lang="mk-MK" sz="1600" dirty="0"/>
              <a:t>и дека, од друга страна, не постои сетилен орган </a:t>
            </a:r>
            <a:r>
              <a:rPr lang="mk-MK" sz="1600" dirty="0" smtClean="0"/>
              <a:t>што восприема </a:t>
            </a:r>
            <a:r>
              <a:rPr lang="mk-MK" sz="1600" dirty="0"/>
              <a:t>време. Но, ние го </a:t>
            </a:r>
            <a:r>
              <a:rPr lang="mk-MK" sz="1600" dirty="0" smtClean="0"/>
              <a:t>перципираме времето </a:t>
            </a:r>
            <a:r>
              <a:rPr lang="mk-MK" sz="1600" dirty="0"/>
              <a:t>поинаку според нашиот начин на живот и други фактори. Иако проценката </a:t>
            </a:r>
            <a:r>
              <a:rPr lang="mk-MK" sz="1600" dirty="0" smtClean="0"/>
              <a:t>за изминато време </a:t>
            </a:r>
            <a:r>
              <a:rPr lang="mk-MK" sz="1600" dirty="0"/>
              <a:t>може да даде различни резултати за различни поединци, тоа зависи од два </a:t>
            </a:r>
            <a:r>
              <a:rPr lang="mk-MK" sz="1600" dirty="0" smtClean="0"/>
              <a:t>познати </a:t>
            </a:r>
            <a:r>
              <a:rPr lang="mk-MK" sz="1600" dirty="0"/>
              <a:t>принципи кои </a:t>
            </a:r>
            <a:r>
              <a:rPr lang="mk-MK" sz="1600" dirty="0" smtClean="0"/>
              <a:t>се почеток за добра проценка: </a:t>
            </a:r>
            <a:endParaRPr lang="en-US" sz="1600" dirty="0"/>
          </a:p>
          <a:p>
            <a:pPr lvl="0" algn="just">
              <a:buFont typeface="Arial" panose="020B0604020202020204" pitchFamily="34" charset="0"/>
              <a:buChar char="•"/>
            </a:pPr>
            <a:r>
              <a:rPr lang="mk-MK" sz="1600" dirty="0" smtClean="0"/>
              <a:t>Првиот </a:t>
            </a:r>
            <a:r>
              <a:rPr lang="mk-MK" sz="1600" dirty="0"/>
              <a:t>е дека човечкиот мозок е способен за голема објективна прецизност кога станува збор за проценка на времетраењето на некоја појава. </a:t>
            </a:r>
            <a:endParaRPr lang="en-US" sz="1600" dirty="0"/>
          </a:p>
          <a:p>
            <a:pPr lvl="0" algn="just">
              <a:buFont typeface="Arial" panose="020B0604020202020204" pitchFamily="34" charset="0"/>
              <a:buChar char="•"/>
            </a:pPr>
            <a:r>
              <a:rPr lang="mk-MK" sz="1600" dirty="0"/>
              <a:t>Вториот: овој капацитет е кревок. Одлично е ако внимаваме на времето, но тоа избледува штом го занемариме, кога мозокот ќе биде </a:t>
            </a:r>
            <a:r>
              <a:rPr lang="mk-MK" sz="1600" dirty="0" smtClean="0"/>
              <a:t>под дејство на </a:t>
            </a:r>
            <a:r>
              <a:rPr lang="mk-MK" sz="1600" dirty="0"/>
              <a:t>расудување (емоции и сл.) или изменет со возраста</a:t>
            </a:r>
            <a:r>
              <a:rPr lang="mk-MK" sz="1600" dirty="0" smtClean="0"/>
              <a:t>.</a:t>
            </a:r>
            <a:r>
              <a:rPr lang="en-GB" sz="1600" dirty="0"/>
              <a:t> </a:t>
            </a:r>
            <a:endParaRPr lang="en-US" sz="1600" dirty="0"/>
          </a:p>
          <a:p>
            <a:pPr marL="114300" indent="0" algn="just">
              <a:buNone/>
            </a:pPr>
            <a:r>
              <a:rPr lang="mk-MK" sz="1600" dirty="0"/>
              <a:t>Бидете свесни дека времето влијае на перцепцијата на другите дразби, до точка </a:t>
            </a:r>
            <a:r>
              <a:rPr lang="mk-MK" sz="1600" dirty="0" smtClean="0"/>
              <a:t>каде што </a:t>
            </a:r>
            <a:r>
              <a:rPr lang="mk-MK" sz="1600" dirty="0"/>
              <a:t>перцепцијата може да биде дразба</a:t>
            </a:r>
            <a:r>
              <a:rPr lang="mk-MK" sz="1600" dirty="0" smtClean="0"/>
              <a:t>!</a:t>
            </a:r>
            <a:r>
              <a:rPr lang="en-GB" sz="1600" dirty="0"/>
              <a:t> </a:t>
            </a:r>
            <a:endParaRPr lang="en-US" sz="1600" dirty="0"/>
          </a:p>
          <a:p>
            <a:pPr marL="114300" indent="0" algn="just">
              <a:buNone/>
            </a:pPr>
            <a:r>
              <a:rPr lang="mk-MK" sz="1600" dirty="0"/>
              <a:t>Дознајте повеќе за оваа перцепција на време, преку следната емисија од француската култура</a:t>
            </a:r>
            <a:r>
              <a:rPr lang="en-GB" sz="1600" dirty="0"/>
              <a:t>: </a:t>
            </a:r>
            <a:r>
              <a:rPr lang="en-GB" sz="1600" u="sng" dirty="0">
                <a:hlinkClick r:id="rId3"/>
              </a:rPr>
              <a:t>https://www.franceculture.fr/conferences/universite-de-strasbourg/la-perception-du-temps</a:t>
            </a:r>
            <a:endParaRPr sz="1600" dirty="0"/>
          </a:p>
        </p:txBody>
      </p:sp>
      <p:sp>
        <p:nvSpPr>
          <p:cNvPr id="4"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4"/>
          <p:cNvPicPr preferRelativeResize="0"/>
          <p:nvPr/>
        </p:nvPicPr>
        <p:blipFill rotWithShape="1">
          <a:blip r:embed="rId3">
            <a:alphaModFix/>
          </a:blip>
          <a:srcRect l="26347" t="4802" r="-1"/>
          <a:stretch/>
        </p:blipFill>
        <p:spPr>
          <a:xfrm>
            <a:off x="8999220" y="5978128"/>
            <a:ext cx="3017520" cy="853440"/>
          </a:xfrm>
          <a:prstGeom prst="rect">
            <a:avLst/>
          </a:prstGeom>
          <a:noFill/>
          <a:ln>
            <a:noFill/>
          </a:ln>
        </p:spPr>
      </p:pic>
      <p:sp>
        <p:nvSpPr>
          <p:cNvPr id="117" name="Google Shape;117;p4"/>
          <p:cNvSpPr txBox="1"/>
          <p:nvPr/>
        </p:nvSpPr>
        <p:spPr>
          <a:xfrm>
            <a:off x="3375764" y="312214"/>
            <a:ext cx="57744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mk-MK" sz="3200" b="1" dirty="0" smtClean="0">
                <a:solidFill>
                  <a:schemeClr val="dk1"/>
                </a:solidFill>
                <a:latin typeface="Calibri"/>
                <a:ea typeface="Calibri"/>
                <a:cs typeface="Calibri"/>
                <a:sym typeface="Calibri"/>
              </a:rPr>
              <a:t>Речник</a:t>
            </a:r>
            <a:endParaRPr sz="3200" b="1" i="0" u="none" strike="noStrike" cap="none" dirty="0">
              <a:solidFill>
                <a:schemeClr val="dk1"/>
              </a:solidFill>
              <a:latin typeface="Calibri"/>
              <a:ea typeface="Calibri"/>
              <a:cs typeface="Calibri"/>
              <a:sym typeface="Calibri"/>
            </a:endParaRPr>
          </a:p>
        </p:txBody>
      </p:sp>
      <p:graphicFrame>
        <p:nvGraphicFramePr>
          <p:cNvPr id="119" name="Google Shape;119;p4"/>
          <p:cNvGraphicFramePr/>
          <p:nvPr>
            <p:extLst>
              <p:ext uri="{D42A27DB-BD31-4B8C-83A1-F6EECF244321}">
                <p14:modId xmlns:p14="http://schemas.microsoft.com/office/powerpoint/2010/main" val="3581958089"/>
              </p:ext>
            </p:extLst>
          </p:nvPr>
        </p:nvGraphicFramePr>
        <p:xfrm>
          <a:off x="1698931" y="1720002"/>
          <a:ext cx="8809049" cy="4092393"/>
        </p:xfrm>
        <a:graphic>
          <a:graphicData uri="http://schemas.openxmlformats.org/drawingml/2006/table">
            <a:tbl>
              <a:tblPr>
                <a:noFill/>
                <a:tableStyleId>{9A4760A1-454C-43C4-A7EC-51FFDC2A72FB}</a:tableStyleId>
              </a:tblPr>
              <a:tblGrid>
                <a:gridCol w="1511664">
                  <a:extLst>
                    <a:ext uri="{9D8B030D-6E8A-4147-A177-3AD203B41FA5}">
                      <a16:colId xmlns:a16="http://schemas.microsoft.com/office/drawing/2014/main" val="20000"/>
                    </a:ext>
                  </a:extLst>
                </a:gridCol>
                <a:gridCol w="7297385">
                  <a:extLst>
                    <a:ext uri="{9D8B030D-6E8A-4147-A177-3AD203B41FA5}">
                      <a16:colId xmlns:a16="http://schemas.microsoft.com/office/drawing/2014/main" val="20001"/>
                    </a:ext>
                  </a:extLst>
                </a:gridCol>
              </a:tblGrid>
              <a:tr h="491849">
                <a:tc>
                  <a:txBody>
                    <a:bodyPr/>
                    <a:lstStyle/>
                    <a:p>
                      <a:pPr marL="0" marR="0" lvl="0" indent="0" algn="ctr" rtl="0">
                        <a:lnSpc>
                          <a:spcPct val="100000"/>
                        </a:lnSpc>
                        <a:spcBef>
                          <a:spcPts val="0"/>
                        </a:spcBef>
                        <a:spcAft>
                          <a:spcPts val="0"/>
                        </a:spcAft>
                        <a:buClr>
                          <a:srgbClr val="000000"/>
                        </a:buClr>
                        <a:buSzPts val="1700"/>
                        <a:buFont typeface="Arial"/>
                        <a:buNone/>
                      </a:pPr>
                      <a:r>
                        <a:rPr lang="mk-MK" sz="2100" b="1" u="none" strike="noStrike" cap="none" dirty="0" smtClean="0">
                          <a:solidFill>
                            <a:schemeClr val="lt1"/>
                          </a:solidFill>
                        </a:rPr>
                        <a:t>Збор</a:t>
                      </a:r>
                      <a:endParaRPr sz="2100" b="1" u="none" strike="noStrike" cap="none" dirty="0">
                        <a:solidFill>
                          <a:schemeClr val="lt1"/>
                        </a:solidFill>
                      </a:endParaRPr>
                    </a:p>
                  </a:txBody>
                  <a:tcPr marL="84308" marR="84308" marT="84308" marB="84308" anchor="ctr">
                    <a:solidFill>
                      <a:srgbClr val="00B84F"/>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mk-MK" sz="2100" b="1" u="none" strike="noStrike" cap="none" dirty="0" smtClean="0">
                          <a:solidFill>
                            <a:schemeClr val="lt1"/>
                          </a:solidFill>
                        </a:rPr>
                        <a:t>Дефиниција</a:t>
                      </a:r>
                      <a:endParaRPr sz="2100" b="1" u="none" strike="noStrike" cap="none" dirty="0">
                        <a:solidFill>
                          <a:schemeClr val="lt1"/>
                        </a:solidFill>
                      </a:endParaRPr>
                    </a:p>
                  </a:txBody>
                  <a:tcPr marL="84308" marR="84308" marT="84308" marB="84308" anchor="ctr">
                    <a:solidFill>
                      <a:srgbClr val="00B84F"/>
                    </a:solidFill>
                  </a:tcPr>
                </a:tc>
                <a:extLst>
                  <a:ext uri="{0D108BD9-81ED-4DB2-BD59-A6C34878D82A}">
                    <a16:rowId xmlns:a16="http://schemas.microsoft.com/office/drawing/2014/main" val="10000"/>
                  </a:ext>
                </a:extLst>
              </a:tr>
              <a:tr h="646439">
                <a:tc>
                  <a:txBody>
                    <a:bodyPr/>
                    <a:lstStyle/>
                    <a:p>
                      <a:pPr marL="0" marR="0" lvl="0" indent="0" algn="ctr" rtl="0">
                        <a:lnSpc>
                          <a:spcPct val="100000"/>
                        </a:lnSpc>
                        <a:spcBef>
                          <a:spcPts val="0"/>
                        </a:spcBef>
                        <a:spcAft>
                          <a:spcPts val="0"/>
                        </a:spcAft>
                        <a:buClr>
                          <a:srgbClr val="000000"/>
                        </a:buClr>
                        <a:buSzPts val="1400"/>
                        <a:buFont typeface="Arial"/>
                        <a:buNone/>
                      </a:pPr>
                      <a:r>
                        <a:rPr lang="mk-MK" sz="2000" b="1"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Дразба</a:t>
                      </a:r>
                      <a:endParaRPr sz="2800" b="1" u="none" strike="noStrike" cap="none" dirty="0">
                        <a:latin typeface="Calibri" panose="020F0502020204030204" pitchFamily="34" charset="0"/>
                        <a:cs typeface="Calibri" panose="020F0502020204030204" pitchFamily="34" charset="0"/>
                      </a:endParaRPr>
                    </a:p>
                  </a:txBody>
                  <a:tcPr marL="84308" marR="84308" marT="84308" marB="84308"/>
                </a:tc>
                <a:tc>
                  <a:txBody>
                    <a:bodyPr/>
                    <a:lstStyle/>
                    <a:p>
                      <a:pPr marL="0" lvl="0" indent="0" algn="just" rtl="0">
                        <a:spcBef>
                          <a:spcPts val="1200"/>
                        </a:spcBef>
                        <a:spcAft>
                          <a:spcPts val="0"/>
                        </a:spcAft>
                        <a:buNone/>
                      </a:pPr>
                      <a:r>
                        <a:rPr lang="mk-MK" sz="16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Надворешна или внатрешна причина, способна за предизвикување на реакција на реактивен систем или жив организам</a:t>
                      </a:r>
                      <a:endParaRPr sz="2000" u="none" strike="noStrike" cap="none" dirty="0">
                        <a:latin typeface="Calibri" panose="020F0502020204030204" pitchFamily="34" charset="0"/>
                        <a:cs typeface="Calibri" panose="020F0502020204030204" pitchFamily="34" charset="0"/>
                      </a:endParaRPr>
                    </a:p>
                  </a:txBody>
                  <a:tcPr marL="84308" marR="84308" marT="84308" marB="84308"/>
                </a:tc>
                <a:extLst>
                  <a:ext uri="{0D108BD9-81ED-4DB2-BD59-A6C34878D82A}">
                    <a16:rowId xmlns:a16="http://schemas.microsoft.com/office/drawing/2014/main" val="10001"/>
                  </a:ext>
                </a:extLst>
              </a:tr>
              <a:tr h="885351">
                <a:tc>
                  <a:txBody>
                    <a:bodyPr/>
                    <a:lstStyle/>
                    <a:p>
                      <a:pPr marL="0" marR="0" lvl="0" indent="0" algn="ctr" rtl="0">
                        <a:lnSpc>
                          <a:spcPct val="100000"/>
                        </a:lnSpc>
                        <a:spcBef>
                          <a:spcPts val="0"/>
                        </a:spcBef>
                        <a:spcAft>
                          <a:spcPts val="0"/>
                        </a:spcAft>
                        <a:buClr>
                          <a:srgbClr val="000000"/>
                        </a:buClr>
                        <a:buSzPts val="1400"/>
                        <a:buFont typeface="Arial"/>
                        <a:buNone/>
                      </a:pPr>
                      <a:r>
                        <a:rPr lang="mk-MK" sz="1800" b="1"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Когнитивна дразба</a:t>
                      </a:r>
                      <a:endParaRPr sz="2400" b="1" u="none" strike="noStrike" cap="none" dirty="0">
                        <a:latin typeface="Calibri" panose="020F0502020204030204" pitchFamily="34" charset="0"/>
                        <a:cs typeface="Calibri" panose="020F0502020204030204" pitchFamily="34" charset="0"/>
                      </a:endParaRPr>
                    </a:p>
                  </a:txBody>
                  <a:tcPr marL="84308" marR="84308" marT="84308" marB="84308"/>
                </a:tc>
                <a:tc>
                  <a:txBody>
                    <a:bodyPr/>
                    <a:lstStyle/>
                    <a:p>
                      <a:pPr marL="0" lvl="0" indent="0" algn="just" rtl="0">
                        <a:spcBef>
                          <a:spcPts val="0"/>
                        </a:spcBef>
                        <a:spcAft>
                          <a:spcPts val="0"/>
                        </a:spcAft>
                        <a:buNone/>
                      </a:pPr>
                      <a:r>
                        <a:rPr lang="mk-MK" sz="16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Главната цел на когнитивната дразба кај возрасните е да го успори губењето на меморијата, било таа да е визуелна, просторна или слуховна. Во зависност од изведените активности, оваа дразба исто така може да ја подобри способноста на возрасното лице да се концентрира и прилагоди.</a:t>
                      </a:r>
                      <a:endParaRPr sz="2000" u="none" strike="noStrike" cap="none" dirty="0">
                        <a:latin typeface="Calibri" panose="020F0502020204030204" pitchFamily="34" charset="0"/>
                        <a:cs typeface="Calibri" panose="020F0502020204030204" pitchFamily="34" charset="0"/>
                      </a:endParaRPr>
                    </a:p>
                  </a:txBody>
                  <a:tcPr marL="84308" marR="84308" marT="84308" marB="84308"/>
                </a:tc>
                <a:extLst>
                  <a:ext uri="{0D108BD9-81ED-4DB2-BD59-A6C34878D82A}">
                    <a16:rowId xmlns:a16="http://schemas.microsoft.com/office/drawing/2014/main" val="10002"/>
                  </a:ext>
                </a:extLst>
              </a:tr>
              <a:tr h="646439">
                <a:tc>
                  <a:txBody>
                    <a:bodyPr/>
                    <a:lstStyle/>
                    <a:p>
                      <a:pPr marL="0" marR="0" lvl="0" indent="0" algn="ctr" rtl="0">
                        <a:lnSpc>
                          <a:spcPct val="100000"/>
                        </a:lnSpc>
                        <a:spcBef>
                          <a:spcPts val="0"/>
                        </a:spcBef>
                        <a:spcAft>
                          <a:spcPts val="0"/>
                        </a:spcAft>
                        <a:buClr>
                          <a:srgbClr val="000000"/>
                        </a:buClr>
                        <a:buSzPts val="1400"/>
                        <a:buFont typeface="Arial"/>
                        <a:buNone/>
                      </a:pPr>
                      <a:r>
                        <a:rPr lang="mk-MK" sz="1800" b="1"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Перцепција</a:t>
                      </a:r>
                      <a:endParaRPr sz="2400" b="1" u="none" strike="noStrike" cap="none" dirty="0">
                        <a:latin typeface="Calibri" panose="020F0502020204030204" pitchFamily="34" charset="0"/>
                        <a:cs typeface="Calibri" panose="020F0502020204030204" pitchFamily="34" charset="0"/>
                      </a:endParaRPr>
                    </a:p>
                  </a:txBody>
                  <a:tcPr marL="84308" marR="84308" marT="84308" marB="84308"/>
                </a:tc>
                <a:tc>
                  <a:txBody>
                    <a:bodyPr/>
                    <a:lstStyle/>
                    <a:p>
                      <a:pPr marL="0" lvl="0" indent="0" algn="just" rtl="0">
                        <a:spcBef>
                          <a:spcPts val="0"/>
                        </a:spcBef>
                        <a:spcAft>
                          <a:spcPts val="0"/>
                        </a:spcAft>
                        <a:buNone/>
                      </a:pPr>
                      <a:r>
                        <a:rPr lang="mk-MK" sz="16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Исто така се нарекува </a:t>
                      </a:r>
                      <a:r>
                        <a:rPr lang="en-US" sz="1600" b="0" i="1"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gnosis</a:t>
                      </a:r>
                      <a:r>
                        <a:rPr lang="en-US" sz="16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 </a:t>
                      </a:r>
                      <a:r>
                        <a:rPr lang="mk-MK" sz="16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Претставува способност за воочување на предмет преку различни сетила (гледање, слушање, допир) и препознавање на тој предмет.</a:t>
                      </a:r>
                      <a:endParaRPr sz="2000" u="none" strike="noStrike" cap="none" dirty="0">
                        <a:latin typeface="Calibri" panose="020F0502020204030204" pitchFamily="34" charset="0"/>
                        <a:cs typeface="Calibri" panose="020F0502020204030204" pitchFamily="34" charset="0"/>
                      </a:endParaRPr>
                    </a:p>
                  </a:txBody>
                  <a:tcPr marL="84308" marR="84308" marT="84308" marB="84308"/>
                </a:tc>
                <a:extLst>
                  <a:ext uri="{0D108BD9-81ED-4DB2-BD59-A6C34878D82A}">
                    <a16:rowId xmlns:a16="http://schemas.microsoft.com/office/drawing/2014/main" val="10003"/>
                  </a:ext>
                </a:extLst>
              </a:tr>
              <a:tr h="730761">
                <a:tc>
                  <a:txBody>
                    <a:bodyPr/>
                    <a:lstStyle/>
                    <a:p>
                      <a:pPr marL="0" marR="0" lvl="0" indent="0" algn="ctr" rtl="0">
                        <a:lnSpc>
                          <a:spcPct val="100000"/>
                        </a:lnSpc>
                        <a:spcBef>
                          <a:spcPts val="0"/>
                        </a:spcBef>
                        <a:spcAft>
                          <a:spcPts val="0"/>
                        </a:spcAft>
                        <a:buClr>
                          <a:srgbClr val="000000"/>
                        </a:buClr>
                        <a:buSzPts val="1400"/>
                        <a:buFont typeface="Arial"/>
                        <a:buNone/>
                      </a:pPr>
                      <a:r>
                        <a:rPr lang="mk-MK" sz="1800" b="1"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Сублимална дразба</a:t>
                      </a:r>
                      <a:endParaRPr sz="2400" b="1" u="none" strike="noStrike" cap="none" dirty="0">
                        <a:latin typeface="Calibri" panose="020F0502020204030204" pitchFamily="34" charset="0"/>
                        <a:cs typeface="Calibri" panose="020F0502020204030204" pitchFamily="34" charset="0"/>
                      </a:endParaRPr>
                    </a:p>
                  </a:txBody>
                  <a:tcPr marL="84308" marR="84308" marT="84308" marB="84308"/>
                </a:tc>
                <a:tc>
                  <a:txBody>
                    <a:bodyPr/>
                    <a:lstStyle/>
                    <a:p>
                      <a:pPr marL="0" lvl="0" indent="0" algn="just" rtl="0">
                        <a:spcBef>
                          <a:spcPts val="0"/>
                        </a:spcBef>
                        <a:spcAft>
                          <a:spcPts val="1000"/>
                        </a:spcAft>
                        <a:buNone/>
                      </a:pPr>
                      <a:r>
                        <a:rPr lang="mk-MK" sz="16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Сублималната свесност се одвива кога вршителот на дејството кажува дека тој или таа не ја почувствувале или препознале дразбата, но истата таа дразба го менува нивното однесување.</a:t>
                      </a:r>
                      <a:endParaRPr sz="2000" u="none" strike="noStrike" cap="none" dirty="0">
                        <a:latin typeface="Calibri" panose="020F0502020204030204" pitchFamily="34" charset="0"/>
                        <a:cs typeface="Calibri" panose="020F0502020204030204" pitchFamily="34" charset="0"/>
                      </a:endParaRPr>
                    </a:p>
                  </a:txBody>
                  <a:tcPr marL="84308" marR="84308" marT="84308" marB="84308"/>
                </a:tc>
                <a:extLst>
                  <a:ext uri="{0D108BD9-81ED-4DB2-BD59-A6C34878D82A}">
                    <a16:rowId xmlns:a16="http://schemas.microsoft.com/office/drawing/2014/main" val="10004"/>
                  </a:ext>
                </a:extLst>
              </a:tr>
            </a:tbl>
          </a:graphicData>
        </a:graphic>
      </p:graphicFrame>
      <p:pic>
        <p:nvPicPr>
          <p:cNvPr id="120" name="Google Shape;120;p4"/>
          <p:cNvPicPr preferRelativeResize="0"/>
          <p:nvPr/>
        </p:nvPicPr>
        <p:blipFill>
          <a:blip r:embed="rId4">
            <a:alphaModFix/>
          </a:blip>
          <a:stretch>
            <a:fillRect/>
          </a:stretch>
        </p:blipFill>
        <p:spPr>
          <a:xfrm>
            <a:off x="0" y="0"/>
            <a:ext cx="853450" cy="853450"/>
          </a:xfrm>
          <a:prstGeom prst="rect">
            <a:avLst/>
          </a:prstGeom>
          <a:noFill/>
          <a:ln>
            <a:noFill/>
          </a:ln>
        </p:spPr>
      </p:pic>
      <p:sp>
        <p:nvSpPr>
          <p:cNvPr id="7"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107ccff1036_0_25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0"/>
            <a:r>
              <a:rPr lang="mk-MK" sz="3200" b="1" dirty="0">
                <a:solidFill>
                  <a:schemeClr val="accent6"/>
                </a:solidFill>
              </a:rPr>
              <a:t>Заклучок </a:t>
            </a:r>
            <a:r>
              <a:rPr lang="mk-MK" sz="3200" b="1" dirty="0" smtClean="0">
                <a:solidFill>
                  <a:schemeClr val="accent6"/>
                </a:solidFill>
              </a:rPr>
              <a:t>и</a:t>
            </a:r>
            <a:r>
              <a:rPr lang="en-US" sz="3200" b="1" dirty="0" smtClean="0">
                <a:solidFill>
                  <a:schemeClr val="accent6"/>
                </a:solidFill>
              </a:rPr>
              <a:t> </a:t>
            </a:r>
            <a:r>
              <a:rPr lang="mk-MK" sz="3200" b="1" dirty="0" smtClean="0">
                <a:solidFill>
                  <a:schemeClr val="accent6"/>
                </a:solidFill>
              </a:rPr>
              <a:t>клучни </a:t>
            </a:r>
            <a:r>
              <a:rPr lang="mk-MK" sz="3200" b="1" dirty="0">
                <a:solidFill>
                  <a:schemeClr val="accent6"/>
                </a:solidFill>
              </a:rPr>
              <a:t>поими: </a:t>
            </a:r>
            <a:r>
              <a:rPr lang="mk-MK" sz="1600" b="1" dirty="0">
                <a:solidFill>
                  <a:schemeClr val="accent6"/>
                </a:solidFill>
              </a:rPr>
              <a:t>Пополнете го празниот простор!</a:t>
            </a:r>
            <a:endParaRPr sz="1600" b="1" dirty="0">
              <a:solidFill>
                <a:schemeClr val="accent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381998397"/>
              </p:ext>
            </p:extLst>
          </p:nvPr>
        </p:nvGraphicFramePr>
        <p:xfrm>
          <a:off x="609600" y="1454728"/>
          <a:ext cx="10123055" cy="4752110"/>
        </p:xfrm>
        <a:graphic>
          <a:graphicData uri="http://schemas.openxmlformats.org/drawingml/2006/table">
            <a:tbl>
              <a:tblPr bandRow="1">
                <a:tableStyleId>{9A4760A1-454C-43C4-A7EC-51FFDC2A72FB}</a:tableStyleId>
              </a:tblPr>
              <a:tblGrid>
                <a:gridCol w="10123055">
                  <a:extLst>
                    <a:ext uri="{9D8B030D-6E8A-4147-A177-3AD203B41FA5}">
                      <a16:colId xmlns:a16="http://schemas.microsoft.com/office/drawing/2014/main" val="2406674270"/>
                    </a:ext>
                  </a:extLst>
                </a:gridCol>
              </a:tblGrid>
              <a:tr h="4752110">
                <a:tc>
                  <a:txBody>
                    <a:bodyPr/>
                    <a:lstStyle/>
                    <a:p>
                      <a:pPr marL="0" marR="0" indent="-1270">
                        <a:lnSpc>
                          <a:spcPct val="115000"/>
                        </a:lnSpc>
                        <a:spcBef>
                          <a:spcPts val="0"/>
                        </a:spcBef>
                        <a:spcAft>
                          <a:spcPts val="1000"/>
                        </a:spcAft>
                      </a:pPr>
                      <a:r>
                        <a:rPr lang="mk-MK" sz="1000" baseline="0" dirty="0">
                          <a:solidFill>
                            <a:schemeClr val="accent1"/>
                          </a:solidFill>
                          <a:effectLst/>
                        </a:rPr>
                        <a:t> </a:t>
                      </a:r>
                      <a:r>
                        <a:rPr lang="mk-MK" sz="1000" baseline="0" dirty="0" smtClean="0">
                          <a:solidFill>
                            <a:schemeClr val="accent1"/>
                          </a:solidFill>
                          <a:effectLst/>
                        </a:rPr>
                        <a:t>     </a:t>
                      </a:r>
                      <a:r>
                        <a:rPr lang="mk-MK" sz="1000" dirty="0" smtClean="0">
                          <a:solidFill>
                            <a:schemeClr val="accent1"/>
                          </a:solidFill>
                          <a:effectLst/>
                        </a:rPr>
                        <a:t>(одговорите се со сино)</a:t>
                      </a:r>
                      <a:endParaRPr lang="en-US" sz="1000" dirty="0">
                        <a:solidFill>
                          <a:schemeClr val="accent1"/>
                        </a:solidFill>
                        <a:effectLst/>
                      </a:endParaRPr>
                    </a:p>
                    <a:p>
                      <a:pPr marL="342900" marR="0" lvl="0" indent="-342900">
                        <a:lnSpc>
                          <a:spcPct val="115000"/>
                        </a:lnSpc>
                        <a:spcBef>
                          <a:spcPts val="0"/>
                        </a:spcBef>
                        <a:spcAft>
                          <a:spcPts val="0"/>
                        </a:spcAft>
                        <a:buFont typeface="Arial" panose="020B0604020202020204" pitchFamily="34" charset="0"/>
                        <a:buChar char="●"/>
                      </a:pPr>
                      <a:r>
                        <a:rPr lang="mk-MK" sz="1000" dirty="0">
                          <a:effectLst/>
                        </a:rPr>
                        <a:t>Перцепцијата е дефинирана како одговор на надворешен стимул, наречен </a:t>
                      </a:r>
                      <a:r>
                        <a:rPr lang="mk-MK" sz="1000" dirty="0">
                          <a:solidFill>
                            <a:schemeClr val="accent1"/>
                          </a:solidFill>
                          <a:effectLst/>
                        </a:rPr>
                        <a:t>дразба</a:t>
                      </a:r>
                      <a:r>
                        <a:rPr lang="mk-MK" sz="1000" dirty="0">
                          <a:effectLst/>
                        </a:rPr>
                        <a:t>.</a:t>
                      </a:r>
                      <a:endParaRPr lang="en-US" sz="1000" dirty="0">
                        <a:effectLst/>
                      </a:endParaRPr>
                    </a:p>
                    <a:p>
                      <a:pPr marL="342900" marR="0" lvl="0" indent="-342900">
                        <a:lnSpc>
                          <a:spcPct val="115000"/>
                        </a:lnSpc>
                        <a:spcBef>
                          <a:spcPts val="0"/>
                        </a:spcBef>
                        <a:spcAft>
                          <a:spcPts val="0"/>
                        </a:spcAft>
                        <a:buFont typeface="Arial" panose="020B0604020202020204" pitchFamily="34" charset="0"/>
                        <a:buChar char="●"/>
                      </a:pPr>
                      <a:r>
                        <a:rPr lang="mk-MK" sz="1000" dirty="0">
                          <a:solidFill>
                            <a:schemeClr val="accent1"/>
                          </a:solidFill>
                          <a:effectLst/>
                        </a:rPr>
                        <a:t>Слух, мирис, вид, вкус и допир </a:t>
                      </a:r>
                      <a:r>
                        <a:rPr lang="mk-MK" sz="1000" dirty="0">
                          <a:effectLst/>
                        </a:rPr>
                        <a:t>се петте сетила вклучено во когнитивните дразби.</a:t>
                      </a:r>
                      <a:endParaRPr lang="en-US" sz="1000" dirty="0">
                        <a:effectLst/>
                      </a:endParaRPr>
                    </a:p>
                    <a:p>
                      <a:pPr marL="342900" marR="0" lvl="0" indent="-342900">
                        <a:lnSpc>
                          <a:spcPct val="115000"/>
                        </a:lnSpc>
                        <a:spcBef>
                          <a:spcPts val="0"/>
                        </a:spcBef>
                        <a:spcAft>
                          <a:spcPts val="0"/>
                        </a:spcAft>
                        <a:buFont typeface="Arial" panose="020B0604020202020204" pitchFamily="34" charset="0"/>
                        <a:buChar char="●"/>
                      </a:pPr>
                      <a:r>
                        <a:rPr lang="mk-MK" sz="1000" dirty="0">
                          <a:effectLst/>
                        </a:rPr>
                        <a:t>Перцепцијата претставува </a:t>
                      </a:r>
                      <a:r>
                        <a:rPr lang="mk-MK" sz="1000" dirty="0">
                          <a:solidFill>
                            <a:schemeClr val="accent1"/>
                          </a:solidFill>
                          <a:effectLst/>
                        </a:rPr>
                        <a:t>интерпретација</a:t>
                      </a:r>
                      <a:r>
                        <a:rPr lang="mk-MK" sz="1000" dirty="0">
                          <a:effectLst/>
                        </a:rPr>
                        <a:t> на реалноста.</a:t>
                      </a:r>
                      <a:endParaRPr lang="en-US" sz="1000" dirty="0">
                        <a:effectLst/>
                      </a:endParaRPr>
                    </a:p>
                    <a:p>
                      <a:pPr marL="342900" marR="0" lvl="0" indent="-342900">
                        <a:lnSpc>
                          <a:spcPct val="115000"/>
                        </a:lnSpc>
                        <a:spcBef>
                          <a:spcPts val="0"/>
                        </a:spcBef>
                        <a:spcAft>
                          <a:spcPts val="0"/>
                        </a:spcAft>
                        <a:buFont typeface="Arial" panose="020B0604020202020204" pitchFamily="34" charset="0"/>
                        <a:buChar char="●"/>
                      </a:pPr>
                      <a:r>
                        <a:rPr lang="mk-MK" sz="1000" dirty="0">
                          <a:effectLst/>
                        </a:rPr>
                        <a:t>Постојат 3 фази ана восприемање на дразба: </a:t>
                      </a:r>
                      <a:r>
                        <a:rPr lang="mk-MK" sz="1000" dirty="0">
                          <a:solidFill>
                            <a:schemeClr val="accent1"/>
                          </a:solidFill>
                          <a:effectLst/>
                        </a:rPr>
                        <a:t>сетилна, перцептивна и когнитивна</a:t>
                      </a:r>
                      <a:r>
                        <a:rPr lang="mk-MK" sz="1000" dirty="0">
                          <a:effectLst/>
                        </a:rPr>
                        <a:t>.</a:t>
                      </a:r>
                      <a:endParaRPr lang="en-US" sz="1000" dirty="0">
                        <a:effectLst/>
                      </a:endParaRPr>
                    </a:p>
                    <a:p>
                      <a:pPr marL="342900" marR="0" lvl="0" indent="-342900">
                        <a:lnSpc>
                          <a:spcPct val="115000"/>
                        </a:lnSpc>
                        <a:spcBef>
                          <a:spcPts val="0"/>
                        </a:spcBef>
                        <a:spcAft>
                          <a:spcPts val="0"/>
                        </a:spcAft>
                        <a:buFont typeface="Arial" panose="020B0604020202020204" pitchFamily="34" charset="0"/>
                        <a:buChar char="●"/>
                      </a:pPr>
                      <a:r>
                        <a:rPr lang="mk-MK" sz="1000" dirty="0">
                          <a:effectLst/>
                        </a:rPr>
                        <a:t>Во случај на губење на слух поради возраста, малите влакнести клетки во внатрешното уво </a:t>
                      </a:r>
                      <a:r>
                        <a:rPr lang="mk-MK" sz="1000" dirty="0" smtClean="0">
                          <a:effectLst/>
                        </a:rPr>
                        <a:t>се</a:t>
                      </a:r>
                      <a:r>
                        <a:rPr lang="mk-MK" sz="1000" baseline="0" dirty="0" smtClean="0">
                          <a:effectLst/>
                        </a:rPr>
                        <a:t> губат</a:t>
                      </a:r>
                      <a:r>
                        <a:rPr lang="mk-MK" sz="1000" dirty="0" smtClean="0">
                          <a:effectLst/>
                        </a:rPr>
                        <a:t>, </a:t>
                      </a:r>
                      <a:r>
                        <a:rPr lang="mk-MK" sz="1000" dirty="0">
                          <a:effectLst/>
                        </a:rPr>
                        <a:t>што резултира да не можат да се восприемаат </a:t>
                      </a:r>
                      <a:r>
                        <a:rPr lang="mk-MK" sz="1000" dirty="0">
                          <a:solidFill>
                            <a:schemeClr val="accent1"/>
                          </a:solidFill>
                          <a:effectLst/>
                        </a:rPr>
                        <a:t>високи</a:t>
                      </a:r>
                      <a:r>
                        <a:rPr lang="mk-MK" sz="1000" dirty="0">
                          <a:effectLst/>
                        </a:rPr>
                        <a:t> фреквенции.</a:t>
                      </a:r>
                      <a:endParaRPr lang="en-US" sz="1000" dirty="0">
                        <a:effectLst/>
                      </a:endParaRPr>
                    </a:p>
                    <a:p>
                      <a:pPr marL="342900" marR="0" lvl="0" indent="-342900">
                        <a:lnSpc>
                          <a:spcPct val="115000"/>
                        </a:lnSpc>
                        <a:spcBef>
                          <a:spcPts val="0"/>
                        </a:spcBef>
                        <a:spcAft>
                          <a:spcPts val="0"/>
                        </a:spcAft>
                        <a:buFont typeface="Arial" panose="020B0604020202020204" pitchFamily="34" charset="0"/>
                        <a:buChar char="●"/>
                      </a:pPr>
                      <a:r>
                        <a:rPr lang="mk-MK" sz="1000" dirty="0">
                          <a:effectLst/>
                        </a:rPr>
                        <a:t>За да ја </a:t>
                      </a:r>
                      <a:r>
                        <a:rPr lang="mk-MK" sz="1000" dirty="0" smtClean="0">
                          <a:effectLst/>
                        </a:rPr>
                        <a:t>тренирате </a:t>
                      </a:r>
                      <a:r>
                        <a:rPr lang="mk-MK" sz="1000" dirty="0">
                          <a:effectLst/>
                        </a:rPr>
                        <a:t>својата слуховна перцепција, можете да научите </a:t>
                      </a:r>
                      <a:r>
                        <a:rPr lang="mk-MK" sz="1000" dirty="0">
                          <a:solidFill>
                            <a:schemeClr val="accent1"/>
                          </a:solidFill>
                          <a:effectLst/>
                        </a:rPr>
                        <a:t>нов јазик, да медитирате, да вежбате јога</a:t>
                      </a:r>
                      <a:r>
                        <a:rPr lang="mk-MK" sz="1000" dirty="0">
                          <a:effectLst/>
                        </a:rPr>
                        <a:t>.</a:t>
                      </a:r>
                      <a:endParaRPr lang="en-US" sz="1000" dirty="0">
                        <a:effectLst/>
                      </a:endParaRPr>
                    </a:p>
                    <a:p>
                      <a:pPr marL="342900" marR="0" lvl="0" indent="-342900">
                        <a:lnSpc>
                          <a:spcPct val="115000"/>
                        </a:lnSpc>
                        <a:spcBef>
                          <a:spcPts val="0"/>
                        </a:spcBef>
                        <a:spcAft>
                          <a:spcPts val="0"/>
                        </a:spcAft>
                        <a:buFont typeface="Arial" panose="020B0604020202020204" pitchFamily="34" charset="0"/>
                        <a:buChar char="●"/>
                      </a:pPr>
                      <a:r>
                        <a:rPr lang="mk-MK" sz="1000" dirty="0">
                          <a:effectLst/>
                        </a:rPr>
                        <a:t>Понекогаш, помалку сме реактивни на </a:t>
                      </a:r>
                      <a:r>
                        <a:rPr lang="mk-MK" sz="1000" dirty="0">
                          <a:solidFill>
                            <a:schemeClr val="accent1"/>
                          </a:solidFill>
                          <a:effectLst/>
                        </a:rPr>
                        <a:t>внатрешни дразби </a:t>
                      </a:r>
                      <a:r>
                        <a:rPr lang="mk-MK" sz="1000" dirty="0">
                          <a:effectLst/>
                        </a:rPr>
                        <a:t>што го регулираат внесот на храна (чувство на глад или ситост), а повеќе сме реактивни на </a:t>
                      </a:r>
                      <a:r>
                        <a:rPr lang="mk-MK" sz="1000" dirty="0">
                          <a:solidFill>
                            <a:schemeClr val="accent1"/>
                          </a:solidFill>
                          <a:effectLst/>
                        </a:rPr>
                        <a:t>надворешни дразби </a:t>
                      </a:r>
                      <a:r>
                        <a:rPr lang="mk-MK" sz="1000" dirty="0">
                          <a:effectLst/>
                        </a:rPr>
                        <a:t>(поглед на храна, мирис, итн.), што може да резултира до </a:t>
                      </a:r>
                      <a:r>
                        <a:rPr lang="mk-MK" sz="1000" dirty="0" smtClean="0">
                          <a:solidFill>
                            <a:schemeClr val="accent1"/>
                          </a:solidFill>
                          <a:effectLst/>
                        </a:rPr>
                        <a:t>зголемена </a:t>
                      </a:r>
                      <a:r>
                        <a:rPr lang="mk-MK" sz="1000" dirty="0">
                          <a:solidFill>
                            <a:schemeClr val="accent1"/>
                          </a:solidFill>
                          <a:effectLst/>
                        </a:rPr>
                        <a:t>тежина</a:t>
                      </a:r>
                      <a:r>
                        <a:rPr lang="mk-MK" sz="1000" dirty="0">
                          <a:effectLst/>
                        </a:rPr>
                        <a:t>.</a:t>
                      </a:r>
                      <a:endParaRPr lang="en-US" sz="1000" dirty="0">
                        <a:effectLst/>
                      </a:endParaRPr>
                    </a:p>
                    <a:p>
                      <a:pPr marL="342900" marR="0" lvl="0" indent="-342900">
                        <a:lnSpc>
                          <a:spcPct val="115000"/>
                        </a:lnSpc>
                        <a:spcBef>
                          <a:spcPts val="0"/>
                        </a:spcBef>
                        <a:spcAft>
                          <a:spcPts val="0"/>
                        </a:spcAft>
                        <a:buFont typeface="Arial" panose="020B0604020202020204" pitchFamily="34" charset="0"/>
                        <a:buChar char="●"/>
                      </a:pPr>
                      <a:r>
                        <a:rPr lang="mk-MK" sz="1000" dirty="0">
                          <a:effectLst/>
                        </a:rPr>
                        <a:t>Перцепцијата е </a:t>
                      </a:r>
                      <a:r>
                        <a:rPr lang="mk-MK" sz="1000" dirty="0" smtClean="0">
                          <a:effectLst/>
                        </a:rPr>
                        <a:t>проселдена </a:t>
                      </a:r>
                      <a:r>
                        <a:rPr lang="mk-MK" sz="1000" dirty="0">
                          <a:effectLst/>
                        </a:rPr>
                        <a:t>со </a:t>
                      </a:r>
                      <a:r>
                        <a:rPr lang="mk-MK" sz="1000" dirty="0">
                          <a:solidFill>
                            <a:schemeClr val="accent1"/>
                          </a:solidFill>
                          <a:effectLst/>
                        </a:rPr>
                        <a:t>интерпретација</a:t>
                      </a:r>
                      <a:r>
                        <a:rPr lang="mk-MK" sz="1000" dirty="0">
                          <a:effectLst/>
                        </a:rPr>
                        <a:t> на визуелните податоци. Така, во чинот на перцепција, </a:t>
                      </a:r>
                      <a:r>
                        <a:rPr lang="mk-MK" sz="1000" dirty="0">
                          <a:solidFill>
                            <a:schemeClr val="accent1"/>
                          </a:solidFill>
                          <a:effectLst/>
                        </a:rPr>
                        <a:t>знаењето</a:t>
                      </a:r>
                      <a:r>
                        <a:rPr lang="mk-MK" sz="1000" dirty="0">
                          <a:effectLst/>
                        </a:rPr>
                        <a:t> се меша со </a:t>
                      </a:r>
                      <a:r>
                        <a:rPr lang="mk-MK" sz="1000" dirty="0" smtClean="0">
                          <a:effectLst/>
                        </a:rPr>
                        <a:t>чувства.</a:t>
                      </a:r>
                      <a:r>
                        <a:rPr lang="mk-MK" sz="1000" baseline="0" dirty="0" smtClean="0">
                          <a:effectLst/>
                        </a:rPr>
                        <a:t>.</a:t>
                      </a:r>
                      <a:endParaRPr lang="en-US" sz="1000" dirty="0">
                        <a:effectLst/>
                      </a:endParaRPr>
                    </a:p>
                    <a:p>
                      <a:pPr marL="342900" marR="0" lvl="0" indent="-342900">
                        <a:lnSpc>
                          <a:spcPct val="115000"/>
                        </a:lnSpc>
                        <a:spcBef>
                          <a:spcPts val="0"/>
                        </a:spcBef>
                        <a:spcAft>
                          <a:spcPts val="0"/>
                        </a:spcAft>
                        <a:buFont typeface="Arial" panose="020B0604020202020204" pitchFamily="34" charset="0"/>
                        <a:buChar char="●"/>
                      </a:pPr>
                      <a:r>
                        <a:rPr lang="mk-MK" sz="1000" dirty="0">
                          <a:effectLst/>
                        </a:rPr>
                        <a:t>За да ја </a:t>
                      </a:r>
                      <a:r>
                        <a:rPr lang="mk-MK" sz="1000" dirty="0" smtClean="0">
                          <a:effectLst/>
                        </a:rPr>
                        <a:t>тренирате </a:t>
                      </a:r>
                      <a:r>
                        <a:rPr lang="mk-MK" sz="1000" dirty="0">
                          <a:effectLst/>
                        </a:rPr>
                        <a:t>вашата визуелна перцепција, можете да ги </a:t>
                      </a:r>
                      <a:r>
                        <a:rPr lang="mk-MK" sz="1000" dirty="0">
                          <a:solidFill>
                            <a:schemeClr val="accent1"/>
                          </a:solidFill>
                          <a:effectLst/>
                        </a:rPr>
                        <a:t>навлажнете очите, да направите визуелни паузи, да јадете боровинки, да престанете да пушите</a:t>
                      </a:r>
                      <a:r>
                        <a:rPr lang="mk-MK" sz="1000" dirty="0">
                          <a:effectLst/>
                        </a:rPr>
                        <a:t>.</a:t>
                      </a:r>
                      <a:endParaRPr lang="en-US" sz="1000" dirty="0">
                        <a:effectLst/>
                      </a:endParaRPr>
                    </a:p>
                    <a:p>
                      <a:pPr marL="342900" marR="0" lvl="0" indent="-342900">
                        <a:lnSpc>
                          <a:spcPct val="115000"/>
                        </a:lnSpc>
                        <a:spcBef>
                          <a:spcPts val="0"/>
                        </a:spcBef>
                        <a:spcAft>
                          <a:spcPts val="0"/>
                        </a:spcAft>
                        <a:buFont typeface="Arial" panose="020B0604020202020204" pitchFamily="34" charset="0"/>
                        <a:buChar char="●"/>
                      </a:pPr>
                      <a:r>
                        <a:rPr lang="mk-MK" sz="1000" dirty="0">
                          <a:effectLst/>
                        </a:rPr>
                        <a:t>Перцепцијата на вкус во вашата уста, всушност е резултат на комбинација на </a:t>
                      </a:r>
                      <a:r>
                        <a:rPr lang="mk-MK" sz="1000" dirty="0">
                          <a:solidFill>
                            <a:schemeClr val="accent1"/>
                          </a:solidFill>
                          <a:effectLst/>
                        </a:rPr>
                        <a:t>мирис, вкус и допир</a:t>
                      </a:r>
                      <a:r>
                        <a:rPr lang="mk-MK" sz="1000" dirty="0">
                          <a:effectLst/>
                        </a:rPr>
                        <a:t>.</a:t>
                      </a:r>
                      <a:endParaRPr lang="en-US" sz="1000" dirty="0">
                        <a:effectLst/>
                      </a:endParaRPr>
                    </a:p>
                    <a:p>
                      <a:pPr marL="342900" marR="0" lvl="0" indent="-342900">
                        <a:lnSpc>
                          <a:spcPct val="115000"/>
                        </a:lnSpc>
                        <a:spcBef>
                          <a:spcPts val="0"/>
                        </a:spcBef>
                        <a:spcAft>
                          <a:spcPts val="0"/>
                        </a:spcAft>
                        <a:buFont typeface="Arial" panose="020B0604020202020204" pitchFamily="34" charset="0"/>
                        <a:buChar char="●"/>
                      </a:pPr>
                      <a:r>
                        <a:rPr lang="mk-MK" sz="1000" dirty="0">
                          <a:effectLst/>
                        </a:rPr>
                        <a:t>Ако сакате да го знаете вистинскиот вкус на она што го јадете или пиете, запомнете го овој основен совет: </a:t>
                      </a:r>
                      <a:r>
                        <a:rPr lang="mk-MK" sz="1000" dirty="0">
                          <a:solidFill>
                            <a:schemeClr val="accent1"/>
                          </a:solidFill>
                          <a:effectLst/>
                        </a:rPr>
                        <a:t>џвакајте редовно и долго пред да голтате</a:t>
                      </a:r>
                      <a:r>
                        <a:rPr lang="mk-MK" sz="1000" dirty="0">
                          <a:effectLst/>
                        </a:rPr>
                        <a:t>.</a:t>
                      </a:r>
                      <a:endParaRPr lang="en-US" sz="1000" dirty="0">
                        <a:effectLst/>
                      </a:endParaRPr>
                    </a:p>
                    <a:p>
                      <a:pPr marL="342900" marR="0" lvl="0" indent="-342900">
                        <a:lnSpc>
                          <a:spcPct val="115000"/>
                        </a:lnSpc>
                        <a:spcBef>
                          <a:spcPts val="0"/>
                        </a:spcBef>
                        <a:spcAft>
                          <a:spcPts val="0"/>
                        </a:spcAft>
                        <a:buFont typeface="Arial" panose="020B0604020202020204" pitchFamily="34" charset="0"/>
                        <a:buChar char="●"/>
                      </a:pPr>
                      <a:r>
                        <a:rPr lang="mk-MK" sz="1000" dirty="0">
                          <a:effectLst/>
                        </a:rPr>
                        <a:t>Едноставниот чин на допирање може да го олесни </a:t>
                      </a:r>
                      <a:r>
                        <a:rPr lang="mk-MK" sz="1000" dirty="0">
                          <a:solidFill>
                            <a:schemeClr val="accent1"/>
                          </a:solidFill>
                          <a:effectLst/>
                        </a:rPr>
                        <a:t>стресот и анксиозноста </a:t>
                      </a:r>
                      <a:r>
                        <a:rPr lang="mk-MK" sz="1000" dirty="0">
                          <a:effectLst/>
                        </a:rPr>
                        <a:t>и може да ја намали болката.</a:t>
                      </a:r>
                      <a:endParaRPr lang="en-US" sz="1000" dirty="0">
                        <a:effectLst/>
                      </a:endParaRPr>
                    </a:p>
                    <a:p>
                      <a:pPr marL="342900" marR="0" lvl="0" indent="-342900">
                        <a:lnSpc>
                          <a:spcPct val="115000"/>
                        </a:lnSpc>
                        <a:spcBef>
                          <a:spcPts val="0"/>
                        </a:spcBef>
                        <a:spcAft>
                          <a:spcPts val="0"/>
                        </a:spcAft>
                        <a:buFont typeface="Arial" panose="020B0604020202020204" pitchFamily="34" charset="0"/>
                        <a:buChar char="●"/>
                      </a:pPr>
                      <a:r>
                        <a:rPr lang="mk-MK" sz="1000" dirty="0">
                          <a:effectLst/>
                        </a:rPr>
                        <a:t>Нашите пет сетила се силно поврзани и зависни од нашата </a:t>
                      </a:r>
                      <a:r>
                        <a:rPr lang="mk-MK" sz="1000" dirty="0">
                          <a:solidFill>
                            <a:schemeClr val="accent1"/>
                          </a:solidFill>
                          <a:effectLst/>
                        </a:rPr>
                        <a:t>меморија</a:t>
                      </a:r>
                      <a:r>
                        <a:rPr lang="mk-MK" sz="1000" dirty="0">
                          <a:effectLst/>
                        </a:rPr>
                        <a:t>. За да ја тренирате вашата перцепција, мора да ја тренирате вашата </a:t>
                      </a:r>
                      <a:r>
                        <a:rPr lang="mk-MK" sz="1000" dirty="0">
                          <a:solidFill>
                            <a:schemeClr val="accent1"/>
                          </a:solidFill>
                          <a:effectLst/>
                        </a:rPr>
                        <a:t>меморија</a:t>
                      </a:r>
                      <a:r>
                        <a:rPr lang="mk-MK" sz="1000" dirty="0">
                          <a:effectLst/>
                        </a:rPr>
                        <a:t>! </a:t>
                      </a:r>
                      <a:r>
                        <a:rPr lang="mk-MK" sz="1000" dirty="0">
                          <a:effectLst/>
                          <a:highlight>
                            <a:srgbClr val="00FFFF"/>
                          </a:highlight>
                        </a:rPr>
                        <a:t>🡪 </a:t>
                      </a:r>
                      <a:r>
                        <a:rPr lang="mk-MK" sz="1000" dirty="0" smtClean="0">
                          <a:effectLst/>
                          <a:highlight>
                            <a:srgbClr val="00FFFF"/>
                          </a:highlight>
                        </a:rPr>
                        <a:t>Погледнете го </a:t>
                      </a:r>
                      <a:r>
                        <a:rPr lang="mk-MK" sz="1000" dirty="0">
                          <a:effectLst/>
                          <a:highlight>
                            <a:srgbClr val="00FFFF"/>
                          </a:highlight>
                        </a:rPr>
                        <a:t>поврзаниот DISK-модул „Меморија“</a:t>
                      </a:r>
                      <a:endParaRPr lang="en-US" sz="1000" dirty="0">
                        <a:effectLst/>
                      </a:endParaRPr>
                    </a:p>
                    <a:p>
                      <a:pPr marL="342900" marR="0" lvl="0" indent="-342900" algn="just">
                        <a:lnSpc>
                          <a:spcPct val="115000"/>
                        </a:lnSpc>
                        <a:spcBef>
                          <a:spcPts val="0"/>
                        </a:spcBef>
                        <a:spcAft>
                          <a:spcPts val="0"/>
                        </a:spcAft>
                        <a:buFont typeface="Arial" panose="020B0604020202020204" pitchFamily="34" charset="0"/>
                        <a:buChar char="●"/>
                      </a:pPr>
                      <a:r>
                        <a:rPr lang="mk-MK" sz="1000" dirty="0">
                          <a:effectLst/>
                        </a:rPr>
                        <a:t>Сублиминалната перцепција се јавува кога личноста вели дека не </a:t>
                      </a:r>
                      <a:r>
                        <a:rPr lang="mk-MK" sz="1000" dirty="0" smtClean="0">
                          <a:effectLst/>
                        </a:rPr>
                        <a:t>ја</a:t>
                      </a:r>
                      <a:r>
                        <a:rPr lang="mk-MK" sz="1000" baseline="0" dirty="0" smtClean="0">
                          <a:effectLst/>
                        </a:rPr>
                        <a:t> восприемила</a:t>
                      </a:r>
                      <a:r>
                        <a:rPr lang="mk-MK" sz="1000" dirty="0" smtClean="0">
                          <a:effectLst/>
                        </a:rPr>
                        <a:t> </a:t>
                      </a:r>
                      <a:r>
                        <a:rPr lang="mk-MK" sz="1000" dirty="0">
                          <a:effectLst/>
                        </a:rPr>
                        <a:t>или идентификувала дразбата, но дека истата </a:t>
                      </a:r>
                      <a:r>
                        <a:rPr lang="mk-MK" sz="1000" dirty="0">
                          <a:solidFill>
                            <a:schemeClr val="accent1"/>
                          </a:solidFill>
                          <a:effectLst/>
                        </a:rPr>
                        <a:t>дразба</a:t>
                      </a:r>
                      <a:r>
                        <a:rPr lang="mk-MK" sz="1000" dirty="0">
                          <a:effectLst/>
                        </a:rPr>
                        <a:t> го модифицира неговото/нејзиното </a:t>
                      </a:r>
                      <a:r>
                        <a:rPr lang="mk-MK" sz="1000" dirty="0">
                          <a:solidFill>
                            <a:schemeClr val="accent1"/>
                          </a:solidFill>
                          <a:effectLst/>
                        </a:rPr>
                        <a:t>однесување</a:t>
                      </a:r>
                      <a:r>
                        <a:rPr lang="mk-MK" sz="1000" dirty="0">
                          <a:effectLst/>
                        </a:rPr>
                        <a:t>.</a:t>
                      </a:r>
                      <a:endParaRPr lang="en-US" sz="1000" dirty="0">
                        <a:effectLst/>
                      </a:endParaRPr>
                    </a:p>
                    <a:p>
                      <a:pPr marL="342900" marR="0" lvl="0" indent="-342900">
                        <a:lnSpc>
                          <a:spcPct val="115000"/>
                        </a:lnSpc>
                        <a:spcBef>
                          <a:spcPts val="0"/>
                        </a:spcBef>
                        <a:spcAft>
                          <a:spcPts val="0"/>
                        </a:spcAft>
                        <a:buFont typeface="Arial" panose="020B0604020202020204" pitchFamily="34" charset="0"/>
                        <a:buChar char="●"/>
                      </a:pPr>
                      <a:r>
                        <a:rPr lang="mk-MK" sz="1000" dirty="0">
                          <a:effectLst/>
                        </a:rPr>
                        <a:t>Чувството произлегува од процесот на интерпретација на </a:t>
                      </a:r>
                      <a:r>
                        <a:rPr lang="mk-MK" sz="1000" dirty="0">
                          <a:solidFill>
                            <a:schemeClr val="accent1"/>
                          </a:solidFill>
                          <a:effectLst/>
                        </a:rPr>
                        <a:t>електричните сигнали </a:t>
                      </a:r>
                      <a:r>
                        <a:rPr lang="mk-MK" sz="1000" dirty="0">
                          <a:effectLst/>
                        </a:rPr>
                        <a:t>од нашиот мозок, што зависи од </a:t>
                      </a:r>
                      <a:r>
                        <a:rPr lang="mk-MK" sz="1000" dirty="0">
                          <a:solidFill>
                            <a:schemeClr val="accent1"/>
                          </a:solidFill>
                          <a:effectLst/>
                        </a:rPr>
                        <a:t>здравствената состојба </a:t>
                      </a:r>
                      <a:r>
                        <a:rPr lang="mk-MK" sz="1000" dirty="0">
                          <a:effectLst/>
                        </a:rPr>
                        <a:t>на секој поединец, неговата/нејзината </a:t>
                      </a:r>
                      <a:r>
                        <a:rPr lang="mk-MK" sz="1000" dirty="0">
                          <a:solidFill>
                            <a:schemeClr val="accent1"/>
                          </a:solidFill>
                          <a:effectLst/>
                        </a:rPr>
                        <a:t>возраст и околината</a:t>
                      </a:r>
                      <a:r>
                        <a:rPr lang="mk-MK" sz="1000" dirty="0">
                          <a:effectLst/>
                        </a:rPr>
                        <a:t>.</a:t>
                      </a:r>
                      <a:endParaRPr lang="en-US" sz="1000" dirty="0">
                        <a:effectLst/>
                      </a:endParaRPr>
                    </a:p>
                    <a:p>
                      <a:pPr marL="342900" marR="0" lvl="0" indent="-342900" algn="just">
                        <a:lnSpc>
                          <a:spcPct val="115000"/>
                        </a:lnSpc>
                        <a:spcBef>
                          <a:spcPts val="0"/>
                        </a:spcBef>
                        <a:spcAft>
                          <a:spcPts val="0"/>
                        </a:spcAft>
                        <a:buFont typeface="Arial" panose="020B0604020202020204" pitchFamily="34" charset="0"/>
                        <a:buChar char="●"/>
                      </a:pPr>
                      <a:r>
                        <a:rPr lang="mk-MK" sz="1000" dirty="0" smtClean="0">
                          <a:effectLst/>
                        </a:rPr>
                        <a:t>Илузија </a:t>
                      </a:r>
                      <a:r>
                        <a:rPr lang="mk-MK" sz="1000" dirty="0">
                          <a:effectLst/>
                        </a:rPr>
                        <a:t>е </a:t>
                      </a:r>
                      <a:r>
                        <a:rPr lang="mk-MK" sz="1000" dirty="0">
                          <a:solidFill>
                            <a:schemeClr val="accent1"/>
                          </a:solidFill>
                          <a:effectLst/>
                        </a:rPr>
                        <a:t>лажно толкување </a:t>
                      </a:r>
                      <a:r>
                        <a:rPr lang="mk-MK" sz="1000" dirty="0">
                          <a:effectLst/>
                        </a:rPr>
                        <a:t>на она што некој го перцепира. Халуцинацијата е перцепција на предмет што </a:t>
                      </a:r>
                      <a:r>
                        <a:rPr lang="mk-MK" sz="1000" dirty="0">
                          <a:solidFill>
                            <a:schemeClr val="accent1"/>
                          </a:solidFill>
                          <a:effectLst/>
                        </a:rPr>
                        <a:t>не е реален</a:t>
                      </a:r>
                      <a:r>
                        <a:rPr lang="mk-MK" sz="1000" dirty="0">
                          <a:effectLst/>
                        </a:rPr>
                        <a:t>.</a:t>
                      </a:r>
                      <a:endParaRPr lang="en-US" sz="1000" dirty="0">
                        <a:effectLst/>
                      </a:endParaRPr>
                    </a:p>
                    <a:p>
                      <a:pPr marL="342900" marR="0" lvl="0" indent="-342900">
                        <a:lnSpc>
                          <a:spcPct val="115000"/>
                        </a:lnSpc>
                        <a:spcBef>
                          <a:spcPts val="0"/>
                        </a:spcBef>
                        <a:spcAft>
                          <a:spcPts val="1000"/>
                        </a:spcAft>
                        <a:buFont typeface="Arial" panose="020B0604020202020204" pitchFamily="34" charset="0"/>
                        <a:buChar char="●"/>
                      </a:pPr>
                      <a:r>
                        <a:rPr lang="mk-MK" sz="1000" dirty="0">
                          <a:effectLst/>
                        </a:rPr>
                        <a:t>Алцхајмеровата болест е поврзана со </a:t>
                      </a:r>
                      <a:r>
                        <a:rPr lang="mk-MK" sz="1000" dirty="0">
                          <a:solidFill>
                            <a:schemeClr val="accent1"/>
                          </a:solidFill>
                          <a:effectLst/>
                        </a:rPr>
                        <a:t>временската</a:t>
                      </a:r>
                      <a:r>
                        <a:rPr lang="mk-MK" sz="1000" dirty="0">
                          <a:effectLst/>
                        </a:rPr>
                        <a:t> ориентација.</a:t>
                      </a:r>
                      <a:endParaRPr lang="en-US" sz="1000" dirty="0">
                        <a:effectLst/>
                        <a:latin typeface="Noto Sans Symbols"/>
                        <a:ea typeface="Noto Sans Symbols"/>
                        <a:cs typeface="Noto Sans Symbols"/>
                      </a:endParaRPr>
                    </a:p>
                  </a:txBody>
                  <a:tcPr marL="43185" marR="43185" marT="11196" marB="11196"/>
                </a:tc>
                <a:extLst>
                  <a:ext uri="{0D108BD9-81ED-4DB2-BD59-A6C34878D82A}">
                    <a16:rowId xmlns:a16="http://schemas.microsoft.com/office/drawing/2014/main" val="2039737488"/>
                  </a:ext>
                </a:extLst>
              </a:tr>
            </a:tbl>
          </a:graphicData>
        </a:graphic>
      </p:graphicFrame>
      <p:sp>
        <p:nvSpPr>
          <p:cNvPr id="6"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107ccff1036_0_27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mk-MK" dirty="0" smtClean="0"/>
              <a:t>Видео</a:t>
            </a:r>
            <a:endParaRPr dirty="0"/>
          </a:p>
        </p:txBody>
      </p:sp>
      <p:sp>
        <p:nvSpPr>
          <p:cNvPr id="395" name="Google Shape;395;g107ccff1036_0_272"/>
          <p:cNvSpPr txBox="1">
            <a:spLocks noGrp="1"/>
          </p:cNvSpPr>
          <p:nvPr>
            <p:ph type="body" idx="1"/>
          </p:nvPr>
        </p:nvSpPr>
        <p:spPr>
          <a:xfrm>
            <a:off x="838200" y="1690825"/>
            <a:ext cx="10515600" cy="43512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1000"/>
              </a:spcAft>
              <a:buClr>
                <a:schemeClr val="dk1"/>
              </a:buClr>
              <a:buSzPts val="1100"/>
              <a:buFont typeface="Arial"/>
              <a:buNone/>
            </a:pPr>
            <a:r>
              <a:rPr lang="mk-MK" sz="1100" b="1" dirty="0" smtClean="0"/>
              <a:t>Видео (Француски) </a:t>
            </a:r>
            <a:r>
              <a:rPr lang="fr-FR" sz="1100" dirty="0" smtClean="0"/>
              <a:t>INSERM </a:t>
            </a:r>
            <a:r>
              <a:rPr lang="fr-FR" sz="1100" dirty="0"/>
              <a:t>(2016) “Au </a:t>
            </a:r>
            <a:r>
              <a:rPr lang="fr-FR" sz="1100" dirty="0" err="1"/>
              <a:t>coeur</a:t>
            </a:r>
            <a:r>
              <a:rPr lang="fr-FR" sz="1100" dirty="0"/>
              <a:t> des organes : Le fonctionnement du système nerveux” </a:t>
            </a:r>
            <a:r>
              <a:rPr lang="fr-FR" sz="1100" u="sng" dirty="0">
                <a:solidFill>
                  <a:srgbClr val="0000FF"/>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https://youtu.be/rXpIcsg5Vcc</a:t>
            </a:r>
            <a:r>
              <a:rPr lang="fr-FR" sz="1100" dirty="0"/>
              <a:t> </a:t>
            </a:r>
            <a:endParaRPr dirty="0"/>
          </a:p>
        </p:txBody>
      </p:sp>
      <p:pic>
        <p:nvPicPr>
          <p:cNvPr id="396" name="Google Shape;396;g107ccff1036_0_272"/>
          <p:cNvPicPr preferRelativeResize="0"/>
          <p:nvPr/>
        </p:nvPicPr>
        <p:blipFill>
          <a:blip r:embed="rId4">
            <a:alphaModFix/>
          </a:blip>
          <a:stretch>
            <a:fillRect/>
          </a:stretch>
        </p:blipFill>
        <p:spPr>
          <a:xfrm>
            <a:off x="838200" y="2239942"/>
            <a:ext cx="6044709" cy="3896192"/>
          </a:xfrm>
          <a:prstGeom prst="rect">
            <a:avLst/>
          </a:prstGeom>
          <a:noFill/>
          <a:ln>
            <a:noFill/>
          </a:ln>
        </p:spPr>
      </p:pic>
      <p:sp>
        <p:nvSpPr>
          <p:cNvPr id="5"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107ccff1036_0_264"/>
          <p:cNvSpPr txBox="1">
            <a:spLocks noGrp="1"/>
          </p:cNvSpPr>
          <p:nvPr>
            <p:ph type="title"/>
          </p:nvPr>
        </p:nvSpPr>
        <p:spPr>
          <a:xfrm>
            <a:off x="332700" y="-1685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mk-MK" dirty="0" smtClean="0"/>
              <a:t>Ресурси</a:t>
            </a:r>
            <a:endParaRPr dirty="0"/>
          </a:p>
        </p:txBody>
      </p:sp>
      <p:sp>
        <p:nvSpPr>
          <p:cNvPr id="403" name="Google Shape;403;g107ccff1036_0_264"/>
          <p:cNvSpPr txBox="1">
            <a:spLocks noGrp="1"/>
          </p:cNvSpPr>
          <p:nvPr>
            <p:ph type="body" idx="1"/>
          </p:nvPr>
        </p:nvSpPr>
        <p:spPr>
          <a:xfrm>
            <a:off x="332700" y="1157200"/>
            <a:ext cx="6053400" cy="5931300"/>
          </a:xfrm>
          <a:prstGeom prst="rect">
            <a:avLst/>
          </a:prstGeom>
        </p:spPr>
        <p:txBody>
          <a:bodyPr spcFirstLastPara="1" wrap="square" lIns="91425" tIns="45700" rIns="91425" bIns="45700" anchor="t" anchorCtr="0">
            <a:normAutofit fontScale="62500" lnSpcReduction="20000"/>
          </a:bodyPr>
          <a:lstStyle/>
          <a:p>
            <a:pPr marL="0" lvl="0" indent="0" algn="l" rtl="0">
              <a:lnSpc>
                <a:spcPct val="115000"/>
              </a:lnSpc>
              <a:spcBef>
                <a:spcPts val="0"/>
              </a:spcBef>
              <a:spcAft>
                <a:spcPts val="0"/>
              </a:spcAft>
              <a:buNone/>
            </a:pPr>
            <a:r>
              <a:rPr lang="fr-FR" sz="1100" dirty="0"/>
              <a:t>Jean-François DORTIER, “La perception, une lecture du monde”, Grands dossiers n°7, magazine Sciences Humaines, </a:t>
            </a:r>
            <a:r>
              <a:rPr lang="fr-FR" sz="1100" dirty="0" err="1"/>
              <a:t>June</a:t>
            </a:r>
            <a:r>
              <a:rPr lang="fr-FR" sz="1100" dirty="0"/>
              <a:t>/July/August 2007, </a:t>
            </a:r>
            <a:r>
              <a:rPr lang="fr-FR" sz="1100" dirty="0" err="1"/>
              <a:t>link</a:t>
            </a:r>
            <a:r>
              <a:rPr lang="fr-FR" sz="1100" dirty="0"/>
              <a:t>: </a:t>
            </a:r>
            <a:r>
              <a:rPr lang="fr-FR" sz="1100" u="sng" dirty="0">
                <a:solidFill>
                  <a:srgbClr val="0000FF"/>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https://www.scienceshumaines.com/la-perception-une-lecture-du-monde_fr_21020.html</a:t>
            </a:r>
            <a:r>
              <a:rPr lang="fr-FR" sz="1100" dirty="0"/>
              <a:t> </a:t>
            </a:r>
            <a:endParaRPr sz="1100" dirty="0"/>
          </a:p>
          <a:p>
            <a:pPr marL="0" lvl="0" indent="0" algn="l" rtl="0">
              <a:lnSpc>
                <a:spcPct val="115000"/>
              </a:lnSpc>
              <a:spcBef>
                <a:spcPts val="1000"/>
              </a:spcBef>
              <a:spcAft>
                <a:spcPts val="0"/>
              </a:spcAft>
              <a:buNone/>
            </a:pPr>
            <a:r>
              <a:rPr lang="fr-FR" sz="1100" dirty="0"/>
              <a:t>Anne BERNARD-DELORME, Fondation La main à la pâte blog, 15.05.2020, </a:t>
            </a:r>
            <a:r>
              <a:rPr lang="fr-FR" sz="1100" dirty="0" err="1"/>
              <a:t>link</a:t>
            </a:r>
            <a:r>
              <a:rPr lang="fr-FR" sz="1100" dirty="0"/>
              <a:t>: </a:t>
            </a:r>
            <a:r>
              <a:rPr lang="fr-FR" sz="1100" u="sng" dirty="0">
                <a:solidFill>
                  <a:srgbClr val="0000FF"/>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https://synapses-lamap.org/2020/05/15/perception/</a:t>
            </a:r>
            <a:r>
              <a:rPr lang="fr-FR" sz="1100" dirty="0"/>
              <a:t> </a:t>
            </a:r>
            <a:endParaRPr sz="1100" dirty="0"/>
          </a:p>
          <a:p>
            <a:pPr marL="0" lvl="0" indent="0" algn="l" rtl="0">
              <a:lnSpc>
                <a:spcPct val="115000"/>
              </a:lnSpc>
              <a:spcBef>
                <a:spcPts val="1000"/>
              </a:spcBef>
              <a:spcAft>
                <a:spcPts val="0"/>
              </a:spcAft>
              <a:buNone/>
            </a:pPr>
            <a:r>
              <a:rPr lang="fr-FR" sz="1100" dirty="0"/>
              <a:t>Alexandre VIGNEAULT, “Quel animal a le plus de flair?”, La Presse </a:t>
            </a:r>
            <a:r>
              <a:rPr lang="fr-FR" sz="1100" dirty="0" err="1"/>
              <a:t>website</a:t>
            </a:r>
            <a:r>
              <a:rPr lang="fr-FR" sz="1100" dirty="0"/>
              <a:t>, </a:t>
            </a:r>
            <a:r>
              <a:rPr lang="fr-FR" sz="1100" dirty="0" err="1"/>
              <a:t>consulted</a:t>
            </a:r>
            <a:r>
              <a:rPr lang="fr-FR" sz="1100" dirty="0"/>
              <a:t> on 14.12.2021, </a:t>
            </a:r>
            <a:r>
              <a:rPr lang="fr-FR" sz="1100" dirty="0" err="1"/>
              <a:t>link</a:t>
            </a:r>
            <a:r>
              <a:rPr lang="fr-FR" sz="1100" dirty="0"/>
              <a:t>: </a:t>
            </a:r>
            <a:r>
              <a:rPr lang="fr-FR" sz="1100" u="sng" dirty="0">
                <a:solidFill>
                  <a:srgbClr val="0000FF"/>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https://plus.lapresse.ca/screens/a9e290ac-3532-42e6-b6ff-872340309ac6__7C___0.html</a:t>
            </a:r>
            <a:endParaRPr sz="1100" dirty="0"/>
          </a:p>
          <a:p>
            <a:pPr marL="0" lvl="0" indent="0" algn="l" rtl="0">
              <a:lnSpc>
                <a:spcPct val="115000"/>
              </a:lnSpc>
              <a:spcBef>
                <a:spcPts val="1000"/>
              </a:spcBef>
              <a:spcAft>
                <a:spcPts val="0"/>
              </a:spcAft>
              <a:buNone/>
            </a:pPr>
            <a:r>
              <a:rPr lang="fr-FR" sz="1100" dirty="0"/>
              <a:t>Olga BOGDASHINA, “</a:t>
            </a:r>
            <a:r>
              <a:rPr lang="fr-FR" sz="1100" dirty="0" err="1"/>
              <a:t>Sensory</a:t>
            </a:r>
            <a:r>
              <a:rPr lang="fr-FR" sz="1100" dirty="0"/>
              <a:t> </a:t>
            </a:r>
            <a:r>
              <a:rPr lang="fr-FR" sz="1100" dirty="0" err="1"/>
              <a:t>perceptual</a:t>
            </a:r>
            <a:r>
              <a:rPr lang="fr-FR" sz="1100" dirty="0"/>
              <a:t> issues in </a:t>
            </a:r>
            <a:r>
              <a:rPr lang="fr-FR" sz="1100" dirty="0" err="1"/>
              <a:t>autism</a:t>
            </a:r>
            <a:r>
              <a:rPr lang="fr-FR" sz="1100" dirty="0"/>
              <a:t> and Asperger syndrome”, Jessica </a:t>
            </a:r>
            <a:r>
              <a:rPr lang="fr-FR" sz="1100" dirty="0" err="1"/>
              <a:t>Kingley</a:t>
            </a:r>
            <a:r>
              <a:rPr lang="fr-FR" sz="1100" dirty="0"/>
              <a:t> Publisher, 2016, </a:t>
            </a:r>
            <a:r>
              <a:rPr lang="fr-FR" sz="1100" dirty="0" err="1"/>
              <a:t>link</a:t>
            </a:r>
            <a:r>
              <a:rPr lang="fr-FR" sz="1100" dirty="0"/>
              <a:t>: </a:t>
            </a:r>
            <a:r>
              <a:rPr lang="fr-FR" sz="1100" u="sng" dirty="0">
                <a:solidFill>
                  <a:srgbClr val="0000FF"/>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https://comprendrelautisme.com/le-fonctionnement/la-perception-sensorielle/</a:t>
            </a:r>
            <a:endParaRPr sz="1100" dirty="0"/>
          </a:p>
          <a:p>
            <a:pPr marL="0" lvl="0" indent="0" algn="l" rtl="0">
              <a:lnSpc>
                <a:spcPct val="115000"/>
              </a:lnSpc>
              <a:spcBef>
                <a:spcPts val="1000"/>
              </a:spcBef>
              <a:spcAft>
                <a:spcPts val="0"/>
              </a:spcAft>
              <a:buNone/>
            </a:pPr>
            <a:r>
              <a:rPr lang="fr-FR" sz="1100" dirty="0"/>
              <a:t>Ellen WEIGAND, “Sans odeur, pas de goût”, Planète Santé Magazine, last update on 19.07.2012, </a:t>
            </a:r>
            <a:r>
              <a:rPr lang="fr-FR" sz="1100" dirty="0" err="1"/>
              <a:t>link</a:t>
            </a:r>
            <a:r>
              <a:rPr lang="fr-FR" sz="1100" dirty="0"/>
              <a:t>: </a:t>
            </a:r>
            <a:r>
              <a:rPr lang="fr-FR" sz="1100" u="sng" dirty="0">
                <a:solidFill>
                  <a:srgbClr val="0000FF"/>
                </a:solid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https://www.planetesante.ch/Magazine/Sante-au-quotidien/Troubles-de-l-odorat/Sans-odeur-pas-de-gout</a:t>
            </a:r>
            <a:endParaRPr sz="1100" dirty="0"/>
          </a:p>
          <a:p>
            <a:pPr marL="0" lvl="0" indent="0" algn="l" rtl="0">
              <a:lnSpc>
                <a:spcPct val="115000"/>
              </a:lnSpc>
              <a:spcBef>
                <a:spcPts val="1000"/>
              </a:spcBef>
              <a:spcAft>
                <a:spcPts val="0"/>
              </a:spcAft>
              <a:buNone/>
            </a:pPr>
            <a:r>
              <a:rPr lang="fr-FR" sz="1100" dirty="0"/>
              <a:t>Jacqueline ORQUIN as a </a:t>
            </a:r>
            <a:r>
              <a:rPr lang="fr-FR" sz="1100" dirty="0" err="1"/>
              <a:t>reviewer</a:t>
            </a:r>
            <a:r>
              <a:rPr lang="fr-FR" sz="1100" dirty="0"/>
              <a:t>, “Le développement de la vue chez l’enfant”, Naître et grandir </a:t>
            </a:r>
            <a:r>
              <a:rPr lang="fr-FR" sz="1100" dirty="0" err="1"/>
              <a:t>website</a:t>
            </a:r>
            <a:r>
              <a:rPr lang="fr-FR" sz="1100" dirty="0"/>
              <a:t>, last update </a:t>
            </a:r>
            <a:r>
              <a:rPr lang="fr-FR" sz="1100" dirty="0" err="1"/>
              <a:t>October</a:t>
            </a:r>
            <a:r>
              <a:rPr lang="fr-FR" sz="1100" dirty="0"/>
              <a:t> 2017, </a:t>
            </a:r>
            <a:r>
              <a:rPr lang="fr-FR" sz="1100" dirty="0" err="1"/>
              <a:t>link</a:t>
            </a:r>
            <a:r>
              <a:rPr lang="fr-FR" sz="1100" dirty="0"/>
              <a:t>: </a:t>
            </a:r>
            <a:r>
              <a:rPr lang="fr-FR" sz="1100" u="sng" dirty="0">
                <a:solidFill>
                  <a:srgbClr val="0000FF"/>
                </a:solidFil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https://naitreetgrandir.com/fr/etape/0_12_mois/developpement/fiche.aspx?doc=naitre-grandir-developpement-sens-vue</a:t>
            </a:r>
            <a:endParaRPr sz="1100" dirty="0"/>
          </a:p>
          <a:p>
            <a:pPr marL="0" lvl="0" indent="0" algn="l" rtl="0">
              <a:lnSpc>
                <a:spcPct val="115000"/>
              </a:lnSpc>
              <a:spcBef>
                <a:spcPts val="1000"/>
              </a:spcBef>
              <a:spcAft>
                <a:spcPts val="0"/>
              </a:spcAft>
              <a:buNone/>
            </a:pPr>
            <a:r>
              <a:rPr lang="fr-FR" sz="1100" dirty="0"/>
              <a:t>Marie-Céline RAY, “Odorat, qu’est-ce que c’est ?”, </a:t>
            </a:r>
            <a:r>
              <a:rPr lang="fr-FR" sz="1100" dirty="0" err="1"/>
              <a:t>Futura</a:t>
            </a:r>
            <a:r>
              <a:rPr lang="fr-FR" sz="1100" dirty="0"/>
              <a:t> Santé </a:t>
            </a:r>
            <a:r>
              <a:rPr lang="fr-FR" sz="1100" dirty="0" err="1"/>
              <a:t>website</a:t>
            </a:r>
            <a:r>
              <a:rPr lang="fr-FR" sz="1100" dirty="0"/>
              <a:t>, </a:t>
            </a:r>
            <a:r>
              <a:rPr lang="fr-FR" sz="1100" dirty="0" err="1"/>
              <a:t>consulted</a:t>
            </a:r>
            <a:r>
              <a:rPr lang="fr-FR" sz="1100" dirty="0"/>
              <a:t> on 14.12.2021, </a:t>
            </a:r>
            <a:r>
              <a:rPr lang="fr-FR" sz="1100" dirty="0" err="1"/>
              <a:t>link</a:t>
            </a:r>
            <a:r>
              <a:rPr lang="fr-FR" sz="1100" dirty="0"/>
              <a:t>: </a:t>
            </a:r>
            <a:r>
              <a:rPr lang="fr-FR" sz="1100" u="sng" dirty="0">
                <a:solidFill>
                  <a:srgbClr val="0000FF"/>
                </a:solidFil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https://www.futura-sciences.com/sante/definitions/corps-humain-odorat-14735/</a:t>
            </a:r>
            <a:r>
              <a:rPr lang="fr-FR" sz="1100" dirty="0"/>
              <a:t> </a:t>
            </a:r>
            <a:endParaRPr sz="1100" dirty="0"/>
          </a:p>
          <a:p>
            <a:pPr marL="0" lvl="0" indent="0" algn="l" rtl="0">
              <a:lnSpc>
                <a:spcPct val="115000"/>
              </a:lnSpc>
              <a:spcBef>
                <a:spcPts val="1000"/>
              </a:spcBef>
              <a:spcAft>
                <a:spcPts val="0"/>
              </a:spcAft>
              <a:buNone/>
            </a:pPr>
            <a:r>
              <a:rPr lang="fr-FR" sz="1100" dirty="0"/>
              <a:t>Steven LE QUELLENEC, “La dégustation olfactive est-elle une supercherie ?”, </a:t>
            </a:r>
            <a:r>
              <a:rPr lang="fr-FR" sz="1100" dirty="0" err="1"/>
              <a:t>Reussir</a:t>
            </a:r>
            <a:r>
              <a:rPr lang="fr-FR" sz="1100" dirty="0"/>
              <a:t> </a:t>
            </a:r>
            <a:r>
              <a:rPr lang="fr-FR" sz="1100" dirty="0" err="1"/>
              <a:t>website</a:t>
            </a:r>
            <a:r>
              <a:rPr lang="fr-FR" sz="1100" dirty="0"/>
              <a:t>, </a:t>
            </a:r>
            <a:r>
              <a:rPr lang="fr-FR" sz="1100" dirty="0" err="1"/>
              <a:t>Oenologie</a:t>
            </a:r>
            <a:r>
              <a:rPr lang="fr-FR" sz="1100" dirty="0"/>
              <a:t> section, 12.05.2004, </a:t>
            </a:r>
            <a:r>
              <a:rPr lang="fr-FR" sz="1100" dirty="0" err="1"/>
              <a:t>link</a:t>
            </a:r>
            <a:r>
              <a:rPr lang="fr-FR" sz="1100" dirty="0"/>
              <a:t>: </a:t>
            </a:r>
            <a:r>
              <a:rPr lang="fr-FR" sz="1100" u="sng" dirty="0">
                <a:solidFill>
                  <a:srgbClr val="0000FF"/>
                </a:solidFill>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https://www.reussir.fr/vigne/la-degustation-olfactive-est-elle-une-supercherie</a:t>
            </a:r>
            <a:r>
              <a:rPr lang="fr-FR" sz="1100" dirty="0"/>
              <a:t> </a:t>
            </a:r>
            <a:endParaRPr sz="1100" dirty="0"/>
          </a:p>
          <a:p>
            <a:pPr marL="0" lvl="0" indent="0" algn="l" rtl="0">
              <a:lnSpc>
                <a:spcPct val="115000"/>
              </a:lnSpc>
              <a:spcBef>
                <a:spcPts val="1000"/>
              </a:spcBef>
              <a:spcAft>
                <a:spcPts val="0"/>
              </a:spcAft>
              <a:buNone/>
            </a:pPr>
            <a:r>
              <a:rPr lang="fr-FR" sz="1100" dirty="0"/>
              <a:t>Sylvie DROIT-VOLET, “Dossier : perception du temps et illusions temporelles”, </a:t>
            </a:r>
            <a:r>
              <a:rPr lang="fr-FR" sz="1100" dirty="0" err="1"/>
              <a:t>Cerveau&amp;Psycho</a:t>
            </a:r>
            <a:r>
              <a:rPr lang="fr-FR" sz="1100" dirty="0"/>
              <a:t> </a:t>
            </a:r>
            <a:r>
              <a:rPr lang="fr-FR" sz="1100" dirty="0" err="1"/>
              <a:t>website</a:t>
            </a:r>
            <a:r>
              <a:rPr lang="fr-FR" sz="1100" dirty="0"/>
              <a:t>, </a:t>
            </a:r>
            <a:r>
              <a:rPr lang="fr-FR" sz="1100" dirty="0" err="1"/>
              <a:t>Neurobiology</a:t>
            </a:r>
            <a:r>
              <a:rPr lang="fr-FR" sz="1100" dirty="0"/>
              <a:t> section, 01.03.2009, </a:t>
            </a:r>
            <a:r>
              <a:rPr lang="fr-FR" sz="1100" dirty="0" err="1"/>
              <a:t>link</a:t>
            </a:r>
            <a:r>
              <a:rPr lang="fr-FR" sz="1100" dirty="0"/>
              <a:t>: </a:t>
            </a:r>
            <a:r>
              <a:rPr lang="fr-FR" sz="1100" u="sng" dirty="0">
                <a:solidFill>
                  <a:srgbClr val="0000FF"/>
                </a:solidFill>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https://www.cerveauetpsycho.fr/sd/neurobiologie/dossier-perception-du-temps-et-illusions-temporelles-2382.php</a:t>
            </a:r>
            <a:endParaRPr sz="1100" dirty="0"/>
          </a:p>
          <a:p>
            <a:pPr marL="0" lvl="0" indent="0" algn="l" rtl="0">
              <a:lnSpc>
                <a:spcPct val="115000"/>
              </a:lnSpc>
              <a:spcBef>
                <a:spcPts val="1000"/>
              </a:spcBef>
              <a:spcAft>
                <a:spcPts val="0"/>
              </a:spcAft>
              <a:buNone/>
            </a:pPr>
            <a:r>
              <a:rPr lang="fr-FR" sz="1100" dirty="0"/>
              <a:t>François LASSAGNE and Gilles MARCHAND, “La perception du temps varie selon le rythme de la vie”, </a:t>
            </a:r>
            <a:r>
              <a:rPr lang="fr-FR" sz="1100" dirty="0" err="1"/>
              <a:t>Science&amp;Vie</a:t>
            </a:r>
            <a:r>
              <a:rPr lang="fr-FR" sz="1100" dirty="0"/>
              <a:t> </a:t>
            </a:r>
            <a:r>
              <a:rPr lang="fr-FR" sz="1100" dirty="0" err="1"/>
              <a:t>website</a:t>
            </a:r>
            <a:r>
              <a:rPr lang="fr-FR" sz="1100" dirty="0"/>
              <a:t>, 23.12.2019 </a:t>
            </a:r>
            <a:r>
              <a:rPr lang="fr-FR" sz="1100" dirty="0" err="1"/>
              <a:t>latest</a:t>
            </a:r>
            <a:r>
              <a:rPr lang="fr-FR" sz="1100" dirty="0"/>
              <a:t> update 16.05.2019, </a:t>
            </a:r>
            <a:r>
              <a:rPr lang="fr-FR" sz="1100" dirty="0" err="1"/>
              <a:t>link</a:t>
            </a:r>
            <a:r>
              <a:rPr lang="fr-FR" sz="1100" dirty="0"/>
              <a:t>: </a:t>
            </a:r>
            <a:r>
              <a:rPr lang="fr-FR" sz="1100" u="sng" dirty="0">
                <a:solidFill>
                  <a:srgbClr val="0000FF"/>
                </a:solidFill>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https://www.science-et-vie.com/archives/pourquoi-le-temps-passe-de-plus-en-plus-vite-29342</a:t>
            </a:r>
            <a:r>
              <a:rPr lang="fr-FR" sz="1100" dirty="0"/>
              <a:t> </a:t>
            </a:r>
            <a:endParaRPr sz="1100" dirty="0"/>
          </a:p>
          <a:p>
            <a:pPr marL="0" lvl="0" indent="0" algn="l" rtl="0">
              <a:lnSpc>
                <a:spcPct val="115000"/>
              </a:lnSpc>
              <a:spcBef>
                <a:spcPts val="1000"/>
              </a:spcBef>
              <a:spcAft>
                <a:spcPts val="0"/>
              </a:spcAft>
              <a:buClr>
                <a:schemeClr val="dk1"/>
              </a:buClr>
              <a:buSzPct val="100000"/>
              <a:buFont typeface="Arial"/>
              <a:buNone/>
            </a:pPr>
            <a:r>
              <a:rPr lang="fr-FR" sz="1100" dirty="0" err="1"/>
              <a:t>Proserpio</a:t>
            </a:r>
            <a:r>
              <a:rPr lang="fr-FR" sz="1100" dirty="0"/>
              <a:t> C, </a:t>
            </a:r>
            <a:r>
              <a:rPr lang="fr-FR" sz="1100" dirty="0" err="1"/>
              <a:t>Invitti</a:t>
            </a:r>
            <a:r>
              <a:rPr lang="fr-FR" sz="1100" dirty="0"/>
              <a:t> C, </a:t>
            </a:r>
            <a:r>
              <a:rPr lang="fr-FR" sz="1100" dirty="0" err="1"/>
              <a:t>Boesveldt</a:t>
            </a:r>
            <a:r>
              <a:rPr lang="fr-FR" sz="1100" dirty="0"/>
              <a:t> S, </a:t>
            </a:r>
            <a:r>
              <a:rPr lang="fr-FR" sz="1100" i="1" dirty="0"/>
              <a:t>et al.</a:t>
            </a:r>
            <a:r>
              <a:rPr lang="fr-FR" sz="1100" dirty="0"/>
              <a:t> </a:t>
            </a:r>
            <a:r>
              <a:rPr lang="fr-FR" sz="1100" u="sng" dirty="0">
                <a:hlinkClick r:id="rId13"/>
              </a:rPr>
              <a:t>Ambient </a:t>
            </a:r>
            <a:r>
              <a:rPr lang="fr-FR" sz="1100" u="sng" dirty="0" err="1">
                <a:hlinkClick r:id="rId13"/>
              </a:rPr>
              <a:t>Odor</a:t>
            </a:r>
            <a:r>
              <a:rPr lang="fr-FR" sz="1100" u="sng" dirty="0">
                <a:hlinkClick r:id="rId13"/>
              </a:rPr>
              <a:t> </a:t>
            </a:r>
            <a:r>
              <a:rPr lang="fr-FR" sz="1100" u="sng" dirty="0" err="1">
                <a:hlinkClick r:id="rId13"/>
              </a:rPr>
              <a:t>Exposure</a:t>
            </a:r>
            <a:r>
              <a:rPr lang="fr-FR" sz="1100" u="sng" dirty="0">
                <a:hlinkClick r:id="rId13"/>
              </a:rPr>
              <a:t> Affects Food </a:t>
            </a:r>
            <a:r>
              <a:rPr lang="fr-FR" sz="1100" u="sng" dirty="0" err="1">
                <a:hlinkClick r:id="rId13"/>
              </a:rPr>
              <a:t>Intake</a:t>
            </a:r>
            <a:r>
              <a:rPr lang="fr-FR" sz="1100" u="sng" dirty="0">
                <a:hlinkClick r:id="rId13"/>
              </a:rPr>
              <a:t> and </a:t>
            </a:r>
            <a:r>
              <a:rPr lang="fr-FR" sz="1100" u="sng" dirty="0" err="1">
                <a:hlinkClick r:id="rId13"/>
              </a:rPr>
              <a:t>Sensory</a:t>
            </a:r>
            <a:r>
              <a:rPr lang="fr-FR" sz="1100" u="sng" dirty="0">
                <a:hlinkClick r:id="rId13"/>
              </a:rPr>
              <a:t> </a:t>
            </a:r>
            <a:r>
              <a:rPr lang="fr-FR" sz="1100" u="sng" dirty="0" err="1">
                <a:hlinkClick r:id="rId13"/>
              </a:rPr>
              <a:t>Specific</a:t>
            </a:r>
            <a:r>
              <a:rPr lang="fr-FR" sz="1100" u="sng" dirty="0">
                <a:hlinkClick r:id="rId13"/>
              </a:rPr>
              <a:t> </a:t>
            </a:r>
            <a:r>
              <a:rPr lang="fr-FR" sz="1100" u="sng" dirty="0" err="1">
                <a:hlinkClick r:id="rId13"/>
              </a:rPr>
              <a:t>Appetite</a:t>
            </a:r>
            <a:r>
              <a:rPr lang="fr-FR" sz="1100" u="sng" dirty="0">
                <a:hlinkClick r:id="rId13"/>
              </a:rPr>
              <a:t> in Obese </a:t>
            </a:r>
            <a:r>
              <a:rPr lang="fr-FR" sz="1100" u="sng" dirty="0" err="1">
                <a:hlinkClick r:id="rId13"/>
              </a:rPr>
              <a:t>Women</a:t>
            </a:r>
            <a:r>
              <a:rPr lang="fr-FR" sz="1100" dirty="0"/>
              <a:t>. </a:t>
            </a:r>
            <a:r>
              <a:rPr lang="fr-FR" sz="1100" i="1" dirty="0"/>
              <a:t>Front </a:t>
            </a:r>
            <a:r>
              <a:rPr lang="fr-FR" sz="1100" i="1" dirty="0" err="1"/>
              <a:t>Psychol</a:t>
            </a:r>
            <a:r>
              <a:rPr lang="fr-FR" sz="1100" dirty="0"/>
              <a:t> (2019), 10:7; </a:t>
            </a:r>
            <a:r>
              <a:rPr lang="fr-FR" sz="1100" dirty="0" err="1"/>
              <a:t>doi</a:t>
            </a:r>
            <a:r>
              <a:rPr lang="fr-FR" sz="1100" dirty="0"/>
              <a:t>: 10.3389/fpsyg.2019.00007, </a:t>
            </a:r>
            <a:r>
              <a:rPr lang="fr-FR" sz="1100" dirty="0" err="1"/>
              <a:t>link</a:t>
            </a:r>
            <a:r>
              <a:rPr lang="fr-FR" sz="1100" dirty="0"/>
              <a:t>: </a:t>
            </a:r>
            <a:r>
              <a:rPr lang="fr-FR" sz="1100" u="sng" dirty="0">
                <a:solidFill>
                  <a:srgbClr val="0000FF"/>
                </a:solidFill>
                <a:hlinkClick r:id="rId1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https://www.cultures-sucre.com/pro-de-sante/linfluence-dun-stimulus-olfactif-lappetit-consommation-de-femmes-obeses/</a:t>
            </a:r>
            <a:r>
              <a:rPr lang="fr-FR" sz="1100" dirty="0"/>
              <a:t> </a:t>
            </a:r>
            <a:endParaRPr sz="1100" dirty="0"/>
          </a:p>
          <a:p>
            <a:pPr marL="0" lvl="0" indent="0" algn="l" rtl="0">
              <a:lnSpc>
                <a:spcPct val="115000"/>
              </a:lnSpc>
              <a:spcBef>
                <a:spcPts val="0"/>
              </a:spcBef>
              <a:spcAft>
                <a:spcPts val="0"/>
              </a:spcAft>
              <a:buClr>
                <a:schemeClr val="dk1"/>
              </a:buClr>
              <a:buSzPct val="100000"/>
              <a:buFont typeface="Arial"/>
              <a:buNone/>
            </a:pPr>
            <a:endParaRPr sz="1100" dirty="0"/>
          </a:p>
          <a:p>
            <a:pPr marL="0" lvl="0" indent="0" algn="l" rtl="0">
              <a:lnSpc>
                <a:spcPct val="115000"/>
              </a:lnSpc>
              <a:spcBef>
                <a:spcPts val="0"/>
              </a:spcBef>
              <a:spcAft>
                <a:spcPts val="0"/>
              </a:spcAft>
              <a:buClr>
                <a:schemeClr val="dk1"/>
              </a:buClr>
              <a:buSzPct val="100000"/>
              <a:buFont typeface="Arial"/>
              <a:buNone/>
            </a:pPr>
            <a:r>
              <a:rPr lang="fr-FR" sz="1100" dirty="0"/>
              <a:t>Ludovic FERRAND and Juan SEGUI, “La perception subliminale”, Pour la science </a:t>
            </a:r>
            <a:r>
              <a:rPr lang="fr-FR" sz="1100" dirty="0" err="1"/>
              <a:t>website</a:t>
            </a:r>
            <a:r>
              <a:rPr lang="fr-FR" sz="1100" dirty="0"/>
              <a:t> n°280, 01.02.2001, </a:t>
            </a:r>
            <a:r>
              <a:rPr lang="fr-FR" sz="1100" dirty="0" err="1"/>
              <a:t>link</a:t>
            </a:r>
            <a:r>
              <a:rPr lang="fr-FR" sz="1100" dirty="0"/>
              <a:t>: </a:t>
            </a:r>
            <a:r>
              <a:rPr lang="fr-FR" sz="1100" u="sng" dirty="0">
                <a:solidFill>
                  <a:srgbClr val="0000FF"/>
                </a:solidFill>
                <a:hlinkClick r:id="rId1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https://www.pourlascience.fr/sd/imagerie/la-perception-subliminale-4253.php</a:t>
            </a:r>
            <a:r>
              <a:rPr lang="fr-FR" sz="1100" dirty="0"/>
              <a:t> </a:t>
            </a:r>
            <a:endParaRPr sz="1100" dirty="0"/>
          </a:p>
          <a:p>
            <a:pPr marL="0" lvl="0" indent="0" algn="l" rtl="0">
              <a:lnSpc>
                <a:spcPct val="115000"/>
              </a:lnSpc>
              <a:spcBef>
                <a:spcPts val="1000"/>
              </a:spcBef>
              <a:spcAft>
                <a:spcPts val="0"/>
              </a:spcAft>
              <a:buClr>
                <a:schemeClr val="dk1"/>
              </a:buClr>
              <a:buSzPct val="100000"/>
              <a:buFont typeface="Arial"/>
              <a:buNone/>
            </a:pPr>
            <a:r>
              <a:rPr lang="fr-FR" sz="1100" dirty="0" err="1"/>
              <a:t>Unknown</a:t>
            </a:r>
            <a:r>
              <a:rPr lang="fr-FR" sz="1100" dirty="0"/>
              <a:t> </a:t>
            </a:r>
            <a:r>
              <a:rPr lang="fr-FR" sz="1100" dirty="0" err="1"/>
              <a:t>author</a:t>
            </a:r>
            <a:r>
              <a:rPr lang="fr-FR" sz="1100" dirty="0"/>
              <a:t>, “Tout savoir sur la douleur”, FRM </a:t>
            </a:r>
            <a:r>
              <a:rPr lang="fr-FR" sz="1100" dirty="0" err="1"/>
              <a:t>website</a:t>
            </a:r>
            <a:r>
              <a:rPr lang="fr-FR" sz="1100" dirty="0"/>
              <a:t>, </a:t>
            </a:r>
            <a:r>
              <a:rPr lang="fr-FR" sz="1100" dirty="0" err="1"/>
              <a:t>consulted</a:t>
            </a:r>
            <a:r>
              <a:rPr lang="fr-FR" sz="1100" dirty="0"/>
              <a:t> on 14.12.2021, </a:t>
            </a:r>
            <a:r>
              <a:rPr lang="fr-FR" sz="1100" dirty="0" err="1"/>
              <a:t>link</a:t>
            </a:r>
            <a:r>
              <a:rPr lang="fr-FR" sz="1100" dirty="0"/>
              <a:t>: </a:t>
            </a:r>
            <a:r>
              <a:rPr lang="fr-FR" sz="1100" u="sng" dirty="0">
                <a:solidFill>
                  <a:srgbClr val="0000FF"/>
                </a:solidFill>
                <a:hlinkClick r:id="rId1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https://www.frm.org/recherches-maladies-neurologiques/douleur/focus-douleur</a:t>
            </a:r>
            <a:r>
              <a:rPr lang="fr-FR" sz="1100" dirty="0"/>
              <a:t> </a:t>
            </a:r>
            <a:endParaRPr sz="1100" dirty="0"/>
          </a:p>
          <a:p>
            <a:pPr marL="0" lvl="0" indent="0" algn="l" rtl="0">
              <a:lnSpc>
                <a:spcPct val="115000"/>
              </a:lnSpc>
              <a:spcBef>
                <a:spcPts val="1000"/>
              </a:spcBef>
              <a:spcAft>
                <a:spcPts val="0"/>
              </a:spcAft>
              <a:buClr>
                <a:schemeClr val="dk1"/>
              </a:buClr>
              <a:buSzPct val="100000"/>
              <a:buFont typeface="Arial"/>
              <a:buNone/>
            </a:pPr>
            <a:r>
              <a:rPr lang="fr-FR" sz="1100" dirty="0"/>
              <a:t>Dr. </a:t>
            </a:r>
            <a:r>
              <a:rPr lang="fr-FR" sz="1100" dirty="0" err="1"/>
              <a:t>Ananya</a:t>
            </a:r>
            <a:r>
              <a:rPr lang="fr-FR" sz="1100" dirty="0"/>
              <a:t> MANDAL, “Types d’hallucination”, News </a:t>
            </a:r>
            <a:r>
              <a:rPr lang="fr-FR" sz="1100" dirty="0" err="1"/>
              <a:t>medical</a:t>
            </a:r>
            <a:r>
              <a:rPr lang="fr-FR" sz="1100" dirty="0"/>
              <a:t> life sciences </a:t>
            </a:r>
            <a:r>
              <a:rPr lang="fr-FR" sz="1100" dirty="0" err="1"/>
              <a:t>website</a:t>
            </a:r>
            <a:r>
              <a:rPr lang="fr-FR" sz="1100" dirty="0"/>
              <a:t>, </a:t>
            </a:r>
            <a:r>
              <a:rPr lang="fr-FR" sz="1100" dirty="0" err="1"/>
              <a:t>latest</a:t>
            </a:r>
            <a:r>
              <a:rPr lang="fr-FR" sz="1100" dirty="0"/>
              <a:t> update 26.02.2019, </a:t>
            </a:r>
            <a:r>
              <a:rPr lang="fr-FR" sz="1100" dirty="0" err="1"/>
              <a:t>link</a:t>
            </a:r>
            <a:r>
              <a:rPr lang="fr-FR" sz="1100" dirty="0"/>
              <a:t>: </a:t>
            </a:r>
            <a:r>
              <a:rPr lang="fr-FR" sz="1100" u="sng" dirty="0">
                <a:solidFill>
                  <a:srgbClr val="0000FF"/>
                </a:solidFill>
                <a:hlinkClick r:id="rId1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https://www.news-medical.net/health/Hallucination-Types-(French).aspx</a:t>
            </a:r>
            <a:r>
              <a:rPr lang="fr-FR" sz="1100" dirty="0"/>
              <a:t> </a:t>
            </a:r>
            <a:endParaRPr sz="1100" dirty="0"/>
          </a:p>
          <a:p>
            <a:pPr marL="0" lvl="0" indent="0" algn="l" rtl="0">
              <a:lnSpc>
                <a:spcPct val="115000"/>
              </a:lnSpc>
              <a:spcBef>
                <a:spcPts val="1000"/>
              </a:spcBef>
              <a:spcAft>
                <a:spcPts val="0"/>
              </a:spcAft>
              <a:buClr>
                <a:schemeClr val="dk1"/>
              </a:buClr>
              <a:buSzPct val="100000"/>
              <a:buFont typeface="Arial"/>
              <a:buNone/>
            </a:pPr>
            <a:r>
              <a:rPr lang="fr-FR" sz="1100" dirty="0" err="1"/>
              <a:t>Unknown</a:t>
            </a:r>
            <a:r>
              <a:rPr lang="fr-FR" sz="1100" dirty="0"/>
              <a:t> </a:t>
            </a:r>
            <a:r>
              <a:rPr lang="fr-FR" sz="1100" dirty="0" err="1"/>
              <a:t>author</a:t>
            </a:r>
            <a:r>
              <a:rPr lang="fr-FR" sz="1100" dirty="0"/>
              <a:t>, “Hallucinations”, Le Figaro </a:t>
            </a:r>
            <a:r>
              <a:rPr lang="fr-FR" sz="1100" dirty="0" err="1"/>
              <a:t>website</a:t>
            </a:r>
            <a:r>
              <a:rPr lang="fr-FR" sz="1100" dirty="0"/>
              <a:t>, Santé section, consultation 14.12.2021, </a:t>
            </a:r>
            <a:r>
              <a:rPr lang="fr-FR" sz="1100" dirty="0" err="1"/>
              <a:t>link</a:t>
            </a:r>
            <a:r>
              <a:rPr lang="fr-FR" sz="1100" dirty="0"/>
              <a:t>: </a:t>
            </a:r>
            <a:r>
              <a:rPr lang="fr-FR" sz="1100" u="sng" dirty="0">
                <a:solidFill>
                  <a:srgbClr val="0000FF"/>
                </a:solidFill>
                <a:hlinkClick r:id="rId1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https://sante.lefigaro.fr/sante/symptome/hallucinations/differents-types</a:t>
            </a:r>
            <a:r>
              <a:rPr lang="fr-FR" sz="1100" dirty="0"/>
              <a:t> </a:t>
            </a:r>
            <a:endParaRPr sz="1100" dirty="0"/>
          </a:p>
          <a:p>
            <a:pPr marL="0" lvl="0" indent="0" algn="l" rtl="0">
              <a:lnSpc>
                <a:spcPct val="115000"/>
              </a:lnSpc>
              <a:spcBef>
                <a:spcPts val="1000"/>
              </a:spcBef>
              <a:spcAft>
                <a:spcPts val="0"/>
              </a:spcAft>
              <a:buClr>
                <a:schemeClr val="dk1"/>
              </a:buClr>
              <a:buSzPct val="100000"/>
              <a:buFont typeface="Arial"/>
              <a:buNone/>
            </a:pPr>
            <a:r>
              <a:rPr lang="fr-FR" sz="1100" dirty="0"/>
              <a:t>Julie GIORGETTA, “Hallucinations : causes, symptômes et traitements”, Le Journal des Femmes </a:t>
            </a:r>
            <a:r>
              <a:rPr lang="fr-FR" sz="1100" dirty="0" err="1"/>
              <a:t>website</a:t>
            </a:r>
            <a:r>
              <a:rPr lang="fr-FR" sz="1100" dirty="0"/>
              <a:t>, </a:t>
            </a:r>
            <a:r>
              <a:rPr lang="fr-FR" sz="1100" dirty="0" err="1"/>
              <a:t>latest</a:t>
            </a:r>
            <a:r>
              <a:rPr lang="fr-FR" sz="1100" dirty="0"/>
              <a:t> update 08.11.2019, </a:t>
            </a:r>
            <a:r>
              <a:rPr lang="fr-FR" sz="1100" dirty="0" err="1"/>
              <a:t>link</a:t>
            </a:r>
            <a:r>
              <a:rPr lang="fr-FR" sz="1100" dirty="0"/>
              <a:t>: </a:t>
            </a:r>
            <a:r>
              <a:rPr lang="fr-FR" sz="1100" u="sng" dirty="0">
                <a:solidFill>
                  <a:srgbClr val="0000FF"/>
                </a:solidFill>
                <a:hlinkClick r:id="rId1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https://sante.journaldesfemmes.fr/fiches-maladies/2584527-hallucination-definition-cause-type-traitement/</a:t>
            </a:r>
            <a:r>
              <a:rPr lang="fr-FR" sz="1100" dirty="0"/>
              <a:t> </a:t>
            </a:r>
            <a:endParaRPr sz="1100" dirty="0"/>
          </a:p>
          <a:p>
            <a:pPr marL="0" lvl="0" indent="0" algn="l" rtl="0">
              <a:lnSpc>
                <a:spcPct val="115000"/>
              </a:lnSpc>
              <a:spcBef>
                <a:spcPts val="1000"/>
              </a:spcBef>
              <a:spcAft>
                <a:spcPts val="1000"/>
              </a:spcAft>
              <a:buClr>
                <a:schemeClr val="dk1"/>
              </a:buClr>
              <a:buSzPct val="100000"/>
              <a:buFont typeface="Arial"/>
              <a:buNone/>
            </a:pPr>
            <a:r>
              <a:rPr lang="fr-FR" sz="1100" dirty="0" err="1"/>
              <a:t>Unknown</a:t>
            </a:r>
            <a:r>
              <a:rPr lang="fr-FR" sz="1100" dirty="0"/>
              <a:t> </a:t>
            </a:r>
            <a:r>
              <a:rPr lang="fr-FR" sz="1100" dirty="0" err="1"/>
              <a:t>author</a:t>
            </a:r>
            <a:r>
              <a:rPr lang="fr-FR" sz="1100" dirty="0"/>
              <a:t>, “Notre cerveau trompé par les illusions”, L’Influx </a:t>
            </a:r>
            <a:r>
              <a:rPr lang="fr-FR" sz="1100" dirty="0" err="1"/>
              <a:t>website</a:t>
            </a:r>
            <a:r>
              <a:rPr lang="fr-FR" sz="1100" dirty="0"/>
              <a:t>, 13.03.2017, </a:t>
            </a:r>
            <a:r>
              <a:rPr lang="fr-FR" sz="1100" dirty="0" err="1"/>
              <a:t>link</a:t>
            </a:r>
            <a:r>
              <a:rPr lang="fr-FR" sz="1100" dirty="0"/>
              <a:t>: </a:t>
            </a:r>
            <a:r>
              <a:rPr lang="fr-FR" sz="1100" u="sng" dirty="0">
                <a:solidFill>
                  <a:srgbClr val="0000FF"/>
                </a:solidFill>
                <a:hlinkClick r:id="rId2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https://www.linflux.com/sante/notre-cerveau-trompe-par-les-illusions/</a:t>
            </a:r>
            <a:r>
              <a:rPr lang="fr-FR" sz="1100" dirty="0"/>
              <a:t> </a:t>
            </a:r>
            <a:endParaRPr dirty="0"/>
          </a:p>
        </p:txBody>
      </p:sp>
      <p:sp>
        <p:nvSpPr>
          <p:cNvPr id="404" name="Google Shape;404;g107ccff1036_0_264"/>
          <p:cNvSpPr txBox="1"/>
          <p:nvPr/>
        </p:nvSpPr>
        <p:spPr>
          <a:xfrm>
            <a:off x="6491668" y="307913"/>
            <a:ext cx="5391900" cy="648379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FR" sz="800" dirty="0">
                <a:solidFill>
                  <a:srgbClr val="2E2256"/>
                </a:solidFill>
                <a:highlight>
                  <a:srgbClr val="FFFFFF"/>
                </a:highlight>
                <a:latin typeface="Calibri"/>
                <a:ea typeface="Calibri"/>
                <a:cs typeface="Calibri"/>
                <a:sym typeface="Calibri"/>
              </a:rPr>
              <a:t>Gérald </a:t>
            </a:r>
            <a:r>
              <a:rPr lang="fr-FR" sz="800" dirty="0" err="1">
                <a:solidFill>
                  <a:srgbClr val="2E2256"/>
                </a:solidFill>
                <a:highlight>
                  <a:srgbClr val="FFFFFF"/>
                </a:highlight>
                <a:latin typeface="Calibri"/>
                <a:ea typeface="Calibri"/>
                <a:cs typeface="Calibri"/>
                <a:sym typeface="Calibri"/>
              </a:rPr>
              <a:t>Bronner</a:t>
            </a:r>
            <a:r>
              <a:rPr lang="fr-FR" sz="800" dirty="0">
                <a:solidFill>
                  <a:srgbClr val="2E2256"/>
                </a:solidFill>
                <a:highlight>
                  <a:srgbClr val="FFFFFF"/>
                </a:highlight>
                <a:latin typeface="Calibri"/>
                <a:ea typeface="Calibri"/>
                <a:cs typeface="Calibri"/>
                <a:sym typeface="Calibri"/>
              </a:rPr>
              <a:t>, “L’empire de l’erreur : Eléments de sociologie cognitive”, 2007, </a:t>
            </a:r>
            <a:r>
              <a:rPr lang="fr-FR" sz="800" dirty="0" err="1">
                <a:solidFill>
                  <a:srgbClr val="2E2256"/>
                </a:solidFill>
                <a:highlight>
                  <a:srgbClr val="FFFFFF"/>
                </a:highlight>
                <a:latin typeface="Calibri"/>
                <a:ea typeface="Calibri"/>
                <a:cs typeface="Calibri"/>
                <a:sym typeface="Calibri"/>
              </a:rPr>
              <a:t>link</a:t>
            </a:r>
            <a:r>
              <a:rPr lang="fr-FR" sz="800" dirty="0">
                <a:solidFill>
                  <a:srgbClr val="2E2256"/>
                </a:solidFill>
                <a:highlight>
                  <a:srgbClr val="FFFFFF"/>
                </a:highlight>
                <a:latin typeface="Calibri"/>
                <a:ea typeface="Calibri"/>
                <a:cs typeface="Calibri"/>
                <a:sym typeface="Calibri"/>
              </a:rPr>
              <a:t>: </a:t>
            </a:r>
            <a:r>
              <a:rPr lang="fr-FR" sz="800" u="sng" dirty="0">
                <a:solidFill>
                  <a:srgbClr val="0000FF"/>
                </a:solidFill>
                <a:latin typeface="Calibri"/>
                <a:ea typeface="Calibri"/>
                <a:cs typeface="Calibri"/>
                <a:sym typeface="Calibri"/>
                <a:hlinkClick r:id="rId2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http://www.tekamat.com/les-illusions-2/</a:t>
            </a:r>
            <a:r>
              <a:rPr lang="fr-FR" sz="800" dirty="0">
                <a:solidFill>
                  <a:schemeClr val="dk1"/>
                </a:solidFill>
                <a:latin typeface="Calibri"/>
                <a:ea typeface="Calibri"/>
                <a:cs typeface="Calibri"/>
                <a:sym typeface="Calibri"/>
              </a:rPr>
              <a:t> </a:t>
            </a:r>
            <a:endParaRPr sz="800" dirty="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fr-FR" sz="800" dirty="0" err="1">
                <a:solidFill>
                  <a:schemeClr val="dk1"/>
                </a:solidFill>
                <a:latin typeface="Calibri"/>
                <a:ea typeface="Calibri"/>
                <a:cs typeface="Calibri"/>
                <a:sym typeface="Calibri"/>
              </a:rPr>
              <a:t>Unknown</a:t>
            </a:r>
            <a:r>
              <a:rPr lang="fr-FR" sz="800" dirty="0">
                <a:solidFill>
                  <a:schemeClr val="dk1"/>
                </a:solidFill>
                <a:latin typeface="Calibri"/>
                <a:ea typeface="Calibri"/>
                <a:cs typeface="Calibri"/>
                <a:sym typeface="Calibri"/>
              </a:rPr>
              <a:t> </a:t>
            </a:r>
            <a:r>
              <a:rPr lang="fr-FR" sz="800" dirty="0" err="1">
                <a:solidFill>
                  <a:schemeClr val="dk1"/>
                </a:solidFill>
                <a:latin typeface="Calibri"/>
                <a:ea typeface="Calibri"/>
                <a:cs typeface="Calibri"/>
                <a:sym typeface="Calibri"/>
              </a:rPr>
              <a:t>author</a:t>
            </a:r>
            <a:r>
              <a:rPr lang="fr-FR" sz="800" dirty="0">
                <a:solidFill>
                  <a:schemeClr val="dk1"/>
                </a:solidFill>
                <a:latin typeface="Calibri"/>
                <a:ea typeface="Calibri"/>
                <a:cs typeface="Calibri"/>
                <a:sym typeface="Calibri"/>
              </a:rPr>
              <a:t>, “Comment fonctionne une illusion d’optique ?”, Parc Laser Vision </a:t>
            </a:r>
            <a:r>
              <a:rPr lang="fr-FR" sz="800" dirty="0" err="1">
                <a:solidFill>
                  <a:schemeClr val="dk1"/>
                </a:solidFill>
                <a:latin typeface="Calibri"/>
                <a:ea typeface="Calibri"/>
                <a:cs typeface="Calibri"/>
                <a:sym typeface="Calibri"/>
              </a:rPr>
              <a:t>website</a:t>
            </a:r>
            <a:r>
              <a:rPr lang="fr-FR" sz="800" dirty="0">
                <a:solidFill>
                  <a:schemeClr val="dk1"/>
                </a:solidFill>
                <a:latin typeface="Calibri"/>
                <a:ea typeface="Calibri"/>
                <a:cs typeface="Calibri"/>
                <a:sym typeface="Calibri"/>
              </a:rPr>
              <a:t>, </a:t>
            </a:r>
            <a:r>
              <a:rPr lang="fr-FR" sz="800" dirty="0" err="1">
                <a:solidFill>
                  <a:schemeClr val="dk1"/>
                </a:solidFill>
                <a:latin typeface="Calibri"/>
                <a:ea typeface="Calibri"/>
                <a:cs typeface="Calibri"/>
                <a:sym typeface="Calibri"/>
              </a:rPr>
              <a:t>consulted</a:t>
            </a:r>
            <a:r>
              <a:rPr lang="fr-FR" sz="800" dirty="0">
                <a:solidFill>
                  <a:schemeClr val="dk1"/>
                </a:solidFill>
                <a:latin typeface="Calibri"/>
                <a:ea typeface="Calibri"/>
                <a:cs typeface="Calibri"/>
                <a:sym typeface="Calibri"/>
              </a:rPr>
              <a:t> 14.12.2021, </a:t>
            </a:r>
            <a:r>
              <a:rPr lang="fr-FR" sz="800" dirty="0" err="1">
                <a:solidFill>
                  <a:schemeClr val="dk1"/>
                </a:solidFill>
                <a:latin typeface="Calibri"/>
                <a:ea typeface="Calibri"/>
                <a:cs typeface="Calibri"/>
                <a:sym typeface="Calibri"/>
              </a:rPr>
              <a:t>link</a:t>
            </a:r>
            <a:r>
              <a:rPr lang="fr-FR" sz="800" dirty="0">
                <a:solidFill>
                  <a:schemeClr val="dk1"/>
                </a:solidFill>
                <a:latin typeface="Calibri"/>
                <a:ea typeface="Calibri"/>
                <a:cs typeface="Calibri"/>
                <a:sym typeface="Calibri"/>
              </a:rPr>
              <a:t>: </a:t>
            </a:r>
            <a:r>
              <a:rPr lang="fr-FR" sz="800" u="sng" dirty="0">
                <a:solidFill>
                  <a:srgbClr val="0000FF"/>
                </a:solidFill>
                <a:latin typeface="Calibri"/>
                <a:ea typeface="Calibri"/>
                <a:cs typeface="Calibri"/>
                <a:sym typeface="Calibri"/>
                <a:hlinkClick r:id="rId2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http://www.parclaservision.fr/illusion-optique/</a:t>
            </a:r>
            <a:r>
              <a:rPr lang="fr-FR" sz="800" dirty="0">
                <a:solidFill>
                  <a:schemeClr val="dk1"/>
                </a:solidFill>
                <a:latin typeface="Calibri"/>
                <a:ea typeface="Calibri"/>
                <a:cs typeface="Calibri"/>
                <a:sym typeface="Calibri"/>
              </a:rPr>
              <a:t> </a:t>
            </a:r>
            <a:endParaRPr sz="800" dirty="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fr-FR" sz="800" dirty="0" err="1">
                <a:solidFill>
                  <a:schemeClr val="dk1"/>
                </a:solidFill>
                <a:latin typeface="Calibri"/>
                <a:ea typeface="Calibri"/>
                <a:cs typeface="Calibri"/>
                <a:sym typeface="Calibri"/>
              </a:rPr>
              <a:t>Unknown</a:t>
            </a:r>
            <a:r>
              <a:rPr lang="fr-FR" sz="800" dirty="0">
                <a:solidFill>
                  <a:schemeClr val="dk1"/>
                </a:solidFill>
                <a:latin typeface="Calibri"/>
                <a:ea typeface="Calibri"/>
                <a:cs typeface="Calibri"/>
                <a:sym typeface="Calibri"/>
              </a:rPr>
              <a:t> </a:t>
            </a:r>
            <a:r>
              <a:rPr lang="fr-FR" sz="800" dirty="0" err="1">
                <a:solidFill>
                  <a:schemeClr val="dk1"/>
                </a:solidFill>
                <a:latin typeface="Calibri"/>
                <a:ea typeface="Calibri"/>
                <a:cs typeface="Calibri"/>
                <a:sym typeface="Calibri"/>
              </a:rPr>
              <a:t>author</a:t>
            </a:r>
            <a:r>
              <a:rPr lang="fr-FR" sz="800" dirty="0">
                <a:solidFill>
                  <a:schemeClr val="dk1"/>
                </a:solidFill>
                <a:latin typeface="Calibri"/>
                <a:ea typeface="Calibri"/>
                <a:cs typeface="Calibri"/>
                <a:sym typeface="Calibri"/>
              </a:rPr>
              <a:t>, “La capacité humaine - étude comparative”, Audition Santé </a:t>
            </a:r>
            <a:r>
              <a:rPr lang="fr-FR" sz="800" dirty="0" err="1">
                <a:solidFill>
                  <a:schemeClr val="dk1"/>
                </a:solidFill>
                <a:latin typeface="Calibri"/>
                <a:ea typeface="Calibri"/>
                <a:cs typeface="Calibri"/>
                <a:sym typeface="Calibri"/>
              </a:rPr>
              <a:t>website</a:t>
            </a:r>
            <a:r>
              <a:rPr lang="fr-FR" sz="800" dirty="0">
                <a:solidFill>
                  <a:schemeClr val="dk1"/>
                </a:solidFill>
                <a:latin typeface="Calibri"/>
                <a:ea typeface="Calibri"/>
                <a:cs typeface="Calibri"/>
                <a:sym typeface="Calibri"/>
              </a:rPr>
              <a:t>, 18.07.2019, </a:t>
            </a:r>
            <a:r>
              <a:rPr lang="fr-FR" sz="800" dirty="0" err="1">
                <a:solidFill>
                  <a:schemeClr val="dk1"/>
                </a:solidFill>
                <a:latin typeface="Calibri"/>
                <a:ea typeface="Calibri"/>
                <a:cs typeface="Calibri"/>
                <a:sym typeface="Calibri"/>
              </a:rPr>
              <a:t>link</a:t>
            </a:r>
            <a:r>
              <a:rPr lang="fr-FR" sz="800" dirty="0">
                <a:solidFill>
                  <a:schemeClr val="dk1"/>
                </a:solidFill>
                <a:latin typeface="Calibri"/>
                <a:ea typeface="Calibri"/>
                <a:cs typeface="Calibri"/>
                <a:sym typeface="Calibri"/>
              </a:rPr>
              <a:t>: </a:t>
            </a:r>
            <a:r>
              <a:rPr lang="fr-FR" sz="800" u="sng" dirty="0">
                <a:solidFill>
                  <a:srgbClr val="0000FF"/>
                </a:solidFill>
                <a:latin typeface="Calibri"/>
                <a:ea typeface="Calibri"/>
                <a:cs typeface="Calibri"/>
                <a:sym typeface="Calibri"/>
                <a:hlinkClick r:id="rId2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https://www.auditionsante.fr/blog/audition-et-perte-auditive/la-capacite-auditive-humaine-etude-comparative/</a:t>
            </a:r>
            <a:endParaRPr sz="800" dirty="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fr-FR" sz="800" dirty="0" err="1">
                <a:solidFill>
                  <a:schemeClr val="dk1"/>
                </a:solidFill>
                <a:latin typeface="Calibri"/>
                <a:ea typeface="Calibri"/>
                <a:cs typeface="Calibri"/>
                <a:sym typeface="Calibri"/>
              </a:rPr>
              <a:t>Unknown</a:t>
            </a:r>
            <a:r>
              <a:rPr lang="fr-FR" sz="800" dirty="0">
                <a:solidFill>
                  <a:schemeClr val="dk1"/>
                </a:solidFill>
                <a:latin typeface="Calibri"/>
                <a:ea typeface="Calibri"/>
                <a:cs typeface="Calibri"/>
                <a:sym typeface="Calibri"/>
              </a:rPr>
              <a:t> </a:t>
            </a:r>
            <a:r>
              <a:rPr lang="fr-FR" sz="800" dirty="0" err="1">
                <a:solidFill>
                  <a:schemeClr val="dk1"/>
                </a:solidFill>
                <a:latin typeface="Calibri"/>
                <a:ea typeface="Calibri"/>
                <a:cs typeface="Calibri"/>
                <a:sym typeface="Calibri"/>
              </a:rPr>
              <a:t>author</a:t>
            </a:r>
            <a:r>
              <a:rPr lang="fr-FR" sz="800" dirty="0">
                <a:solidFill>
                  <a:schemeClr val="dk1"/>
                </a:solidFill>
                <a:latin typeface="Calibri"/>
                <a:ea typeface="Calibri"/>
                <a:cs typeface="Calibri"/>
                <a:sym typeface="Calibri"/>
              </a:rPr>
              <a:t>, “Des exercices pour améliorer votre ouïe”, </a:t>
            </a:r>
            <a:r>
              <a:rPr lang="fr-FR" sz="800" dirty="0" err="1">
                <a:solidFill>
                  <a:schemeClr val="dk1"/>
                </a:solidFill>
                <a:latin typeface="Calibri"/>
                <a:ea typeface="Calibri"/>
                <a:cs typeface="Calibri"/>
                <a:sym typeface="Calibri"/>
              </a:rPr>
              <a:t>consulted</a:t>
            </a:r>
            <a:r>
              <a:rPr lang="fr-FR" sz="800" dirty="0">
                <a:solidFill>
                  <a:schemeClr val="dk1"/>
                </a:solidFill>
                <a:latin typeface="Calibri"/>
                <a:ea typeface="Calibri"/>
                <a:cs typeface="Calibri"/>
                <a:sym typeface="Calibri"/>
              </a:rPr>
              <a:t> on 14.12.2021, </a:t>
            </a:r>
            <a:r>
              <a:rPr lang="fr-FR" sz="800" dirty="0" err="1">
                <a:solidFill>
                  <a:schemeClr val="dk1"/>
                </a:solidFill>
                <a:latin typeface="Calibri"/>
                <a:ea typeface="Calibri"/>
                <a:cs typeface="Calibri"/>
                <a:sym typeface="Calibri"/>
              </a:rPr>
              <a:t>link</a:t>
            </a:r>
            <a:r>
              <a:rPr lang="fr-FR" sz="800" dirty="0">
                <a:solidFill>
                  <a:schemeClr val="dk1"/>
                </a:solidFill>
                <a:latin typeface="Calibri"/>
                <a:ea typeface="Calibri"/>
                <a:cs typeface="Calibri"/>
                <a:sym typeface="Calibri"/>
              </a:rPr>
              <a:t>: </a:t>
            </a:r>
            <a:r>
              <a:rPr lang="fr-FR" sz="800" u="sng" dirty="0">
                <a:solidFill>
                  <a:srgbClr val="0000FF"/>
                </a:solidFill>
                <a:latin typeface="Calibri"/>
                <a:ea typeface="Calibri"/>
                <a:cs typeface="Calibri"/>
                <a:sym typeface="Calibri"/>
                <a:hlinkClick r:id="rId2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https://www.audio2000.fr/des-exercices-pour-ameliorer-votre-ouie</a:t>
            </a:r>
            <a:r>
              <a:rPr lang="fr-FR" sz="800" dirty="0">
                <a:solidFill>
                  <a:schemeClr val="dk1"/>
                </a:solidFill>
                <a:latin typeface="Calibri"/>
                <a:ea typeface="Calibri"/>
                <a:cs typeface="Calibri"/>
                <a:sym typeface="Calibri"/>
              </a:rPr>
              <a:t> </a:t>
            </a:r>
            <a:endParaRPr sz="800" dirty="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fr-FR" sz="800" dirty="0">
                <a:solidFill>
                  <a:schemeClr val="dk1"/>
                </a:solidFill>
                <a:latin typeface="Calibri"/>
                <a:ea typeface="Calibri"/>
                <a:cs typeface="Calibri"/>
                <a:sym typeface="Calibri"/>
              </a:rPr>
              <a:t>France Inter </a:t>
            </a:r>
            <a:r>
              <a:rPr lang="fr-FR" sz="800" dirty="0" err="1">
                <a:solidFill>
                  <a:schemeClr val="dk1"/>
                </a:solidFill>
                <a:latin typeface="Calibri"/>
                <a:ea typeface="Calibri"/>
                <a:cs typeface="Calibri"/>
                <a:sym typeface="Calibri"/>
              </a:rPr>
              <a:t>redaction</a:t>
            </a:r>
            <a:r>
              <a:rPr lang="fr-FR" sz="800" dirty="0">
                <a:solidFill>
                  <a:schemeClr val="dk1"/>
                </a:solidFill>
                <a:latin typeface="Calibri"/>
                <a:ea typeface="Calibri"/>
                <a:cs typeface="Calibri"/>
                <a:sym typeface="Calibri"/>
              </a:rPr>
              <a:t> team, “Comment affiner notre odorat : conseils d’une parfumeuse, “nez” chez Cartier”, France Inter </a:t>
            </a:r>
            <a:r>
              <a:rPr lang="fr-FR" sz="800" dirty="0" err="1">
                <a:solidFill>
                  <a:schemeClr val="dk1"/>
                </a:solidFill>
                <a:latin typeface="Calibri"/>
                <a:ea typeface="Calibri"/>
                <a:cs typeface="Calibri"/>
                <a:sym typeface="Calibri"/>
              </a:rPr>
              <a:t>website</a:t>
            </a:r>
            <a:r>
              <a:rPr lang="fr-FR" sz="800" dirty="0">
                <a:solidFill>
                  <a:schemeClr val="dk1"/>
                </a:solidFill>
                <a:latin typeface="Calibri"/>
                <a:ea typeface="Calibri"/>
                <a:cs typeface="Calibri"/>
                <a:sym typeface="Calibri"/>
              </a:rPr>
              <a:t> (podcast), 09.07.2020, </a:t>
            </a:r>
            <a:r>
              <a:rPr lang="fr-FR" sz="800" dirty="0" err="1">
                <a:solidFill>
                  <a:schemeClr val="dk1"/>
                </a:solidFill>
                <a:latin typeface="Calibri"/>
                <a:ea typeface="Calibri"/>
                <a:cs typeface="Calibri"/>
                <a:sym typeface="Calibri"/>
              </a:rPr>
              <a:t>link</a:t>
            </a:r>
            <a:r>
              <a:rPr lang="fr-FR" sz="800" dirty="0">
                <a:solidFill>
                  <a:schemeClr val="dk1"/>
                </a:solidFill>
                <a:latin typeface="Calibri"/>
                <a:ea typeface="Calibri"/>
                <a:cs typeface="Calibri"/>
                <a:sym typeface="Calibri"/>
              </a:rPr>
              <a:t>: </a:t>
            </a:r>
            <a:r>
              <a:rPr lang="fr-FR" sz="800" u="sng" dirty="0">
                <a:solidFill>
                  <a:srgbClr val="0000FF"/>
                </a:solidFill>
                <a:latin typeface="Calibri"/>
                <a:ea typeface="Calibri"/>
                <a:cs typeface="Calibri"/>
                <a:sym typeface="Calibri"/>
                <a:hlinkClick r:id="rId2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https://www.franceinter.fr/culture/comment-affiner-notre-odorat-conseils-d-une-specialiste-parfumeuse-chez-cartier</a:t>
            </a:r>
            <a:endParaRPr sz="800" dirty="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fr-FR" sz="800" dirty="0">
                <a:solidFill>
                  <a:schemeClr val="dk1"/>
                </a:solidFill>
                <a:latin typeface="Calibri"/>
                <a:ea typeface="Calibri"/>
                <a:cs typeface="Calibri"/>
                <a:sym typeface="Calibri"/>
              </a:rPr>
              <a:t>Florence MASSIN, “10 conseils pour améliorer sa vue”, </a:t>
            </a:r>
            <a:r>
              <a:rPr lang="fr-FR" sz="800" dirty="0" err="1">
                <a:solidFill>
                  <a:schemeClr val="dk1"/>
                </a:solidFill>
                <a:latin typeface="Calibri"/>
                <a:ea typeface="Calibri"/>
                <a:cs typeface="Calibri"/>
                <a:sym typeface="Calibri"/>
              </a:rPr>
              <a:t>Medisite</a:t>
            </a:r>
            <a:r>
              <a:rPr lang="fr-FR" sz="800" dirty="0">
                <a:solidFill>
                  <a:schemeClr val="dk1"/>
                </a:solidFill>
                <a:latin typeface="Calibri"/>
                <a:ea typeface="Calibri"/>
                <a:cs typeface="Calibri"/>
                <a:sym typeface="Calibri"/>
              </a:rPr>
              <a:t> </a:t>
            </a:r>
            <a:r>
              <a:rPr lang="fr-FR" sz="800" dirty="0" err="1">
                <a:solidFill>
                  <a:schemeClr val="dk1"/>
                </a:solidFill>
                <a:latin typeface="Calibri"/>
                <a:ea typeface="Calibri"/>
                <a:cs typeface="Calibri"/>
                <a:sym typeface="Calibri"/>
              </a:rPr>
              <a:t>website</a:t>
            </a:r>
            <a:r>
              <a:rPr lang="fr-FR" sz="800" dirty="0">
                <a:solidFill>
                  <a:schemeClr val="dk1"/>
                </a:solidFill>
                <a:latin typeface="Calibri"/>
                <a:ea typeface="Calibri"/>
                <a:cs typeface="Calibri"/>
                <a:sym typeface="Calibri"/>
              </a:rPr>
              <a:t>, 22.02.2012, </a:t>
            </a:r>
            <a:r>
              <a:rPr lang="fr-FR" sz="800" dirty="0" err="1">
                <a:solidFill>
                  <a:schemeClr val="dk1"/>
                </a:solidFill>
                <a:latin typeface="Calibri"/>
                <a:ea typeface="Calibri"/>
                <a:cs typeface="Calibri"/>
                <a:sym typeface="Calibri"/>
              </a:rPr>
              <a:t>link</a:t>
            </a:r>
            <a:r>
              <a:rPr lang="fr-FR" sz="800" dirty="0">
                <a:solidFill>
                  <a:schemeClr val="dk1"/>
                </a:solidFill>
                <a:latin typeface="Calibri"/>
                <a:ea typeface="Calibri"/>
                <a:cs typeface="Calibri"/>
                <a:sym typeface="Calibri"/>
              </a:rPr>
              <a:t>: </a:t>
            </a:r>
            <a:r>
              <a:rPr lang="fr-FR" sz="800" u="sng" dirty="0">
                <a:solidFill>
                  <a:srgbClr val="0000FF"/>
                </a:solidFill>
                <a:latin typeface="Calibri"/>
                <a:ea typeface="Calibri"/>
                <a:cs typeface="Calibri"/>
                <a:sym typeface="Calibri"/>
                <a:hlinkClick r:id="rId2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https://www.medisite.fr/les-troubles-de-la-vue-10-conseils-pour-ameliorer-sa-vue.168029.146449.html?page=6</a:t>
            </a:r>
            <a:endParaRPr sz="800" dirty="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fr-FR" sz="800" dirty="0">
                <a:solidFill>
                  <a:schemeClr val="dk1"/>
                </a:solidFill>
                <a:latin typeface="Calibri"/>
                <a:ea typeface="Calibri"/>
                <a:cs typeface="Calibri"/>
                <a:sym typeface="Calibri"/>
              </a:rPr>
              <a:t>Henri JOYEUX, “Le goûter de 16h, un moment précieux pour stimuler ses papilles gustatives”, </a:t>
            </a:r>
            <a:r>
              <a:rPr lang="fr-FR" sz="800" dirty="0" err="1">
                <a:solidFill>
                  <a:schemeClr val="dk1"/>
                </a:solidFill>
                <a:latin typeface="Calibri"/>
                <a:ea typeface="Calibri"/>
                <a:cs typeface="Calibri"/>
                <a:sym typeface="Calibri"/>
              </a:rPr>
              <a:t>femininbio</a:t>
            </a:r>
            <a:r>
              <a:rPr lang="fr-FR" sz="800" dirty="0">
                <a:solidFill>
                  <a:schemeClr val="dk1"/>
                </a:solidFill>
                <a:latin typeface="Calibri"/>
                <a:ea typeface="Calibri"/>
                <a:cs typeface="Calibri"/>
                <a:sym typeface="Calibri"/>
              </a:rPr>
              <a:t> </a:t>
            </a:r>
            <a:r>
              <a:rPr lang="fr-FR" sz="800" dirty="0" err="1">
                <a:solidFill>
                  <a:schemeClr val="dk1"/>
                </a:solidFill>
                <a:latin typeface="Calibri"/>
                <a:ea typeface="Calibri"/>
                <a:cs typeface="Calibri"/>
                <a:sym typeface="Calibri"/>
              </a:rPr>
              <a:t>website</a:t>
            </a:r>
            <a:r>
              <a:rPr lang="fr-FR" sz="800" dirty="0">
                <a:solidFill>
                  <a:schemeClr val="dk1"/>
                </a:solidFill>
                <a:latin typeface="Calibri"/>
                <a:ea typeface="Calibri"/>
                <a:cs typeface="Calibri"/>
                <a:sym typeface="Calibri"/>
              </a:rPr>
              <a:t>, 01.09.2021, </a:t>
            </a:r>
            <a:r>
              <a:rPr lang="fr-FR" sz="800" dirty="0" err="1">
                <a:solidFill>
                  <a:schemeClr val="dk1"/>
                </a:solidFill>
                <a:latin typeface="Calibri"/>
                <a:ea typeface="Calibri"/>
                <a:cs typeface="Calibri"/>
                <a:sym typeface="Calibri"/>
              </a:rPr>
              <a:t>link</a:t>
            </a:r>
            <a:r>
              <a:rPr lang="fr-FR" sz="800" dirty="0">
                <a:solidFill>
                  <a:schemeClr val="dk1"/>
                </a:solidFill>
                <a:latin typeface="Calibri"/>
                <a:ea typeface="Calibri"/>
                <a:cs typeface="Calibri"/>
                <a:sym typeface="Calibri"/>
              </a:rPr>
              <a:t>: </a:t>
            </a:r>
            <a:r>
              <a:rPr lang="fr-FR" sz="800" u="sng" dirty="0">
                <a:solidFill>
                  <a:srgbClr val="0000FF"/>
                </a:solidFill>
                <a:latin typeface="Calibri"/>
                <a:ea typeface="Calibri"/>
                <a:cs typeface="Calibri"/>
                <a:sym typeface="Calibri"/>
                <a:hlinkClick r:id="rId2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https://www.femininbio.com/sante/conseils-et-astuces/perte-du-gout-comment-stimuler-ses-papilles-61666</a:t>
            </a:r>
            <a:endParaRPr sz="800" dirty="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fr-FR" sz="800" dirty="0" err="1">
                <a:solidFill>
                  <a:schemeClr val="dk1"/>
                </a:solidFill>
                <a:latin typeface="Calibri"/>
                <a:ea typeface="Calibri"/>
                <a:cs typeface="Calibri"/>
                <a:sym typeface="Calibri"/>
              </a:rPr>
              <a:t>Unknown</a:t>
            </a:r>
            <a:r>
              <a:rPr lang="fr-FR" sz="800" dirty="0">
                <a:solidFill>
                  <a:schemeClr val="dk1"/>
                </a:solidFill>
                <a:latin typeface="Calibri"/>
                <a:ea typeface="Calibri"/>
                <a:cs typeface="Calibri"/>
                <a:sym typeface="Calibri"/>
              </a:rPr>
              <a:t> </a:t>
            </a:r>
            <a:r>
              <a:rPr lang="fr-FR" sz="800" dirty="0" err="1">
                <a:solidFill>
                  <a:schemeClr val="dk1"/>
                </a:solidFill>
                <a:latin typeface="Calibri"/>
                <a:ea typeface="Calibri"/>
                <a:cs typeface="Calibri"/>
                <a:sym typeface="Calibri"/>
              </a:rPr>
              <a:t>author</a:t>
            </a:r>
            <a:r>
              <a:rPr lang="fr-FR" sz="800" dirty="0">
                <a:solidFill>
                  <a:schemeClr val="dk1"/>
                </a:solidFill>
                <a:latin typeface="Calibri"/>
                <a:ea typeface="Calibri"/>
                <a:cs typeface="Calibri"/>
                <a:sym typeface="Calibri"/>
              </a:rPr>
              <a:t>, “La vision humaine”, Parlons Sciences </a:t>
            </a:r>
            <a:r>
              <a:rPr lang="fr-FR" sz="800" dirty="0" err="1">
                <a:solidFill>
                  <a:schemeClr val="dk1"/>
                </a:solidFill>
                <a:latin typeface="Calibri"/>
                <a:ea typeface="Calibri"/>
                <a:cs typeface="Calibri"/>
                <a:sym typeface="Calibri"/>
              </a:rPr>
              <a:t>website</a:t>
            </a:r>
            <a:r>
              <a:rPr lang="fr-FR" sz="800" dirty="0">
                <a:solidFill>
                  <a:schemeClr val="dk1"/>
                </a:solidFill>
                <a:latin typeface="Calibri"/>
                <a:ea typeface="Calibri"/>
                <a:cs typeface="Calibri"/>
                <a:sym typeface="Calibri"/>
              </a:rPr>
              <a:t>, </a:t>
            </a:r>
            <a:r>
              <a:rPr lang="fr-FR" sz="800" dirty="0" err="1">
                <a:solidFill>
                  <a:schemeClr val="dk1"/>
                </a:solidFill>
                <a:latin typeface="Calibri"/>
                <a:ea typeface="Calibri"/>
                <a:cs typeface="Calibri"/>
                <a:sym typeface="Calibri"/>
              </a:rPr>
              <a:t>from</a:t>
            </a:r>
            <a:r>
              <a:rPr lang="fr-FR" sz="800" dirty="0">
                <a:solidFill>
                  <a:schemeClr val="dk1"/>
                </a:solidFill>
                <a:latin typeface="Calibri"/>
                <a:ea typeface="Calibri"/>
                <a:cs typeface="Calibri"/>
                <a:sym typeface="Calibri"/>
              </a:rPr>
              <a:t> Bianco C. “How vision </a:t>
            </a:r>
            <a:r>
              <a:rPr lang="fr-FR" sz="800" dirty="0" err="1">
                <a:solidFill>
                  <a:schemeClr val="dk1"/>
                </a:solidFill>
                <a:latin typeface="Calibri"/>
                <a:ea typeface="Calibri"/>
                <a:cs typeface="Calibri"/>
                <a:sym typeface="Calibri"/>
              </a:rPr>
              <a:t>works</a:t>
            </a:r>
            <a:r>
              <a:rPr lang="fr-FR" sz="800" dirty="0">
                <a:solidFill>
                  <a:schemeClr val="dk1"/>
                </a:solidFill>
                <a:latin typeface="Calibri"/>
                <a:ea typeface="Calibri"/>
                <a:cs typeface="Calibri"/>
                <a:sym typeface="Calibri"/>
              </a:rPr>
              <a:t>”, </a:t>
            </a:r>
            <a:r>
              <a:rPr lang="fr-FR" sz="800" dirty="0" err="1">
                <a:solidFill>
                  <a:schemeClr val="dk1"/>
                </a:solidFill>
                <a:latin typeface="Calibri"/>
                <a:ea typeface="Calibri"/>
                <a:cs typeface="Calibri"/>
                <a:sym typeface="Calibri"/>
              </a:rPr>
              <a:t>consulted</a:t>
            </a:r>
            <a:r>
              <a:rPr lang="fr-FR" sz="800" dirty="0">
                <a:solidFill>
                  <a:schemeClr val="dk1"/>
                </a:solidFill>
                <a:latin typeface="Calibri"/>
                <a:ea typeface="Calibri"/>
                <a:cs typeface="Calibri"/>
                <a:sym typeface="Calibri"/>
              </a:rPr>
              <a:t> 14.12.2021, </a:t>
            </a:r>
            <a:r>
              <a:rPr lang="fr-FR" sz="800" dirty="0" err="1">
                <a:solidFill>
                  <a:schemeClr val="dk1"/>
                </a:solidFill>
                <a:latin typeface="Calibri"/>
                <a:ea typeface="Calibri"/>
                <a:cs typeface="Calibri"/>
                <a:sym typeface="Calibri"/>
              </a:rPr>
              <a:t>link</a:t>
            </a:r>
            <a:r>
              <a:rPr lang="fr-FR" sz="800" dirty="0">
                <a:solidFill>
                  <a:schemeClr val="dk1"/>
                </a:solidFill>
                <a:latin typeface="Calibri"/>
                <a:ea typeface="Calibri"/>
                <a:cs typeface="Calibri"/>
                <a:sym typeface="Calibri"/>
              </a:rPr>
              <a:t>: </a:t>
            </a:r>
            <a:r>
              <a:rPr lang="fr-FR" sz="800" u="sng" dirty="0">
                <a:solidFill>
                  <a:srgbClr val="0000FF"/>
                </a:solidFill>
                <a:latin typeface="Calibri"/>
                <a:ea typeface="Calibri"/>
                <a:cs typeface="Calibri"/>
                <a:sym typeface="Calibri"/>
                <a:hlinkClick r:id="rId2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https://parlonssciences.ca/ressources-pedagogiques/documents-dinformation/la-vision-humaine</a:t>
            </a:r>
            <a:endParaRPr sz="800" dirty="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fr-FR" sz="800" dirty="0">
                <a:solidFill>
                  <a:schemeClr val="dk1"/>
                </a:solidFill>
                <a:latin typeface="Calibri"/>
                <a:ea typeface="Calibri"/>
                <a:cs typeface="Calibri"/>
                <a:sym typeface="Calibri"/>
              </a:rPr>
              <a:t>Behrens, M. et al. : </a:t>
            </a:r>
            <a:r>
              <a:rPr lang="fr-FR" sz="800" dirty="0" err="1">
                <a:solidFill>
                  <a:schemeClr val="dk1"/>
                </a:solidFill>
                <a:latin typeface="Calibri"/>
                <a:ea typeface="Calibri"/>
                <a:cs typeface="Calibri"/>
                <a:sym typeface="Calibri"/>
              </a:rPr>
              <a:t>Geschmack</a:t>
            </a:r>
            <a:r>
              <a:rPr lang="fr-FR" sz="800" dirty="0">
                <a:solidFill>
                  <a:schemeClr val="dk1"/>
                </a:solidFill>
                <a:latin typeface="Calibri"/>
                <a:ea typeface="Calibri"/>
                <a:cs typeface="Calibri"/>
                <a:sym typeface="Calibri"/>
              </a:rPr>
              <a:t> </a:t>
            </a:r>
            <a:r>
              <a:rPr lang="fr-FR" sz="800" dirty="0" err="1">
                <a:solidFill>
                  <a:schemeClr val="dk1"/>
                </a:solidFill>
                <a:latin typeface="Calibri"/>
                <a:ea typeface="Calibri"/>
                <a:cs typeface="Calibri"/>
                <a:sym typeface="Calibri"/>
              </a:rPr>
              <a:t>und</a:t>
            </a:r>
            <a:r>
              <a:rPr lang="fr-FR" sz="800" dirty="0">
                <a:solidFill>
                  <a:schemeClr val="dk1"/>
                </a:solidFill>
                <a:latin typeface="Calibri"/>
                <a:ea typeface="Calibri"/>
                <a:cs typeface="Calibri"/>
                <a:sym typeface="Calibri"/>
              </a:rPr>
              <a:t> </a:t>
            </a:r>
            <a:r>
              <a:rPr lang="fr-FR" sz="800" dirty="0" err="1">
                <a:solidFill>
                  <a:schemeClr val="dk1"/>
                </a:solidFill>
                <a:latin typeface="Calibri"/>
                <a:ea typeface="Calibri"/>
                <a:cs typeface="Calibri"/>
                <a:sym typeface="Calibri"/>
              </a:rPr>
              <a:t>Ernährung</a:t>
            </a:r>
            <a:r>
              <a:rPr lang="fr-FR" sz="800" dirty="0">
                <a:solidFill>
                  <a:schemeClr val="dk1"/>
                </a:solidFill>
                <a:latin typeface="Calibri"/>
                <a:ea typeface="Calibri"/>
                <a:cs typeface="Calibri"/>
                <a:sym typeface="Calibri"/>
              </a:rPr>
              <a:t>. </a:t>
            </a:r>
            <a:r>
              <a:rPr lang="fr-FR" sz="800" dirty="0" err="1">
                <a:solidFill>
                  <a:schemeClr val="dk1"/>
                </a:solidFill>
                <a:latin typeface="Calibri"/>
                <a:ea typeface="Calibri"/>
                <a:cs typeface="Calibri"/>
                <a:sym typeface="Calibri"/>
              </a:rPr>
              <a:t>Ernährungs-Umschau</a:t>
            </a:r>
            <a:r>
              <a:rPr lang="fr-FR" sz="800" dirty="0">
                <a:solidFill>
                  <a:schemeClr val="dk1"/>
                </a:solidFill>
                <a:latin typeface="Calibri"/>
                <a:ea typeface="Calibri"/>
                <a:cs typeface="Calibri"/>
                <a:sym typeface="Calibri"/>
              </a:rPr>
              <a:t> 7 (2013) 124-131</a:t>
            </a:r>
            <a:endParaRPr sz="800" dirty="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fr-FR" sz="800" dirty="0">
                <a:solidFill>
                  <a:schemeClr val="dk1"/>
                </a:solidFill>
                <a:latin typeface="Calibri"/>
                <a:ea typeface="Calibri"/>
                <a:cs typeface="Calibri"/>
                <a:sym typeface="Calibri"/>
              </a:rPr>
              <a:t>Deutsche Gesellschaft </a:t>
            </a:r>
            <a:r>
              <a:rPr lang="fr-FR" sz="800" dirty="0" err="1">
                <a:solidFill>
                  <a:schemeClr val="dk1"/>
                </a:solidFill>
                <a:latin typeface="Calibri"/>
                <a:ea typeface="Calibri"/>
                <a:cs typeface="Calibri"/>
                <a:sym typeface="Calibri"/>
              </a:rPr>
              <a:t>für</a:t>
            </a:r>
            <a:r>
              <a:rPr lang="fr-FR" sz="800" dirty="0">
                <a:solidFill>
                  <a:schemeClr val="dk1"/>
                </a:solidFill>
                <a:latin typeface="Calibri"/>
                <a:ea typeface="Calibri"/>
                <a:cs typeface="Calibri"/>
                <a:sym typeface="Calibri"/>
              </a:rPr>
              <a:t> </a:t>
            </a:r>
            <a:r>
              <a:rPr lang="fr-FR" sz="800" dirty="0" err="1">
                <a:solidFill>
                  <a:schemeClr val="dk1"/>
                </a:solidFill>
                <a:latin typeface="Calibri"/>
                <a:ea typeface="Calibri"/>
                <a:cs typeface="Calibri"/>
                <a:sym typeface="Calibri"/>
              </a:rPr>
              <a:t>Ernährung</a:t>
            </a:r>
            <a:r>
              <a:rPr lang="fr-FR" sz="800" dirty="0">
                <a:solidFill>
                  <a:schemeClr val="dk1"/>
                </a:solidFill>
                <a:latin typeface="Calibri"/>
                <a:ea typeface="Calibri"/>
                <a:cs typeface="Calibri"/>
                <a:sym typeface="Calibri"/>
              </a:rPr>
              <a:t> (DGE ; Ed.) : </a:t>
            </a:r>
            <a:r>
              <a:rPr lang="fr-FR" sz="800" dirty="0" err="1">
                <a:solidFill>
                  <a:schemeClr val="dk1"/>
                </a:solidFill>
                <a:latin typeface="Calibri"/>
                <a:ea typeface="Calibri"/>
                <a:cs typeface="Calibri"/>
                <a:sym typeface="Calibri"/>
              </a:rPr>
              <a:t>Geschmackswahrnehmung</a:t>
            </a:r>
            <a:r>
              <a:rPr lang="fr-FR" sz="800" dirty="0">
                <a:solidFill>
                  <a:schemeClr val="dk1"/>
                </a:solidFill>
                <a:latin typeface="Calibri"/>
                <a:ea typeface="Calibri"/>
                <a:cs typeface="Calibri"/>
                <a:sym typeface="Calibri"/>
              </a:rPr>
              <a:t>. DGE info 10/2008</a:t>
            </a:r>
            <a:endParaRPr sz="800" dirty="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fr-FR" sz="800" dirty="0">
                <a:solidFill>
                  <a:schemeClr val="dk1"/>
                </a:solidFill>
                <a:latin typeface="Calibri"/>
                <a:ea typeface="Calibri"/>
                <a:cs typeface="Calibri"/>
                <a:sym typeface="Calibri"/>
              </a:rPr>
              <a:t>Conseil Européen de l'Information sur l'Alimentation (EUFIC ; éd.): Le glutamate </a:t>
            </a:r>
            <a:r>
              <a:rPr lang="fr-FR" sz="800" dirty="0" err="1">
                <a:solidFill>
                  <a:schemeClr val="dk1"/>
                </a:solidFill>
                <a:latin typeface="Calibri"/>
                <a:ea typeface="Calibri"/>
                <a:cs typeface="Calibri"/>
                <a:sym typeface="Calibri"/>
              </a:rPr>
              <a:t>monosodique</a:t>
            </a:r>
            <a:r>
              <a:rPr lang="fr-FR" sz="800" dirty="0">
                <a:solidFill>
                  <a:schemeClr val="dk1"/>
                </a:solidFill>
                <a:latin typeface="Calibri"/>
                <a:ea typeface="Calibri"/>
                <a:cs typeface="Calibri"/>
                <a:sym typeface="Calibri"/>
              </a:rPr>
              <a:t>. Food </a:t>
            </a:r>
            <a:r>
              <a:rPr lang="fr-FR" sz="800" dirty="0" err="1">
                <a:solidFill>
                  <a:schemeClr val="dk1"/>
                </a:solidFill>
                <a:latin typeface="Calibri"/>
                <a:ea typeface="Calibri"/>
                <a:cs typeface="Calibri"/>
                <a:sym typeface="Calibri"/>
              </a:rPr>
              <a:t>Today</a:t>
            </a:r>
            <a:r>
              <a:rPr lang="fr-FR" sz="800" dirty="0">
                <a:solidFill>
                  <a:schemeClr val="dk1"/>
                </a:solidFill>
                <a:latin typeface="Calibri"/>
                <a:ea typeface="Calibri"/>
                <a:cs typeface="Calibri"/>
                <a:sym typeface="Calibri"/>
              </a:rPr>
              <a:t> 11/2002. http://www.eufic.org</a:t>
            </a:r>
            <a:endParaRPr sz="800" dirty="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fr-FR" sz="800" dirty="0" err="1">
                <a:solidFill>
                  <a:schemeClr val="dk1"/>
                </a:solidFill>
                <a:latin typeface="Calibri"/>
                <a:ea typeface="Calibri"/>
                <a:cs typeface="Calibri"/>
                <a:sym typeface="Calibri"/>
              </a:rPr>
              <a:t>Nutrikid</a:t>
            </a:r>
            <a:r>
              <a:rPr lang="fr-FR" sz="800" dirty="0">
                <a:solidFill>
                  <a:schemeClr val="dk1"/>
                </a:solidFill>
                <a:latin typeface="Calibri"/>
                <a:ea typeface="Calibri"/>
                <a:cs typeface="Calibri"/>
                <a:sym typeface="Calibri"/>
              </a:rPr>
              <a:t> : Comment nos sens perçoivent-ils les aliments? http://www.nutrikid.ch </a:t>
            </a:r>
            <a:endParaRPr sz="800" dirty="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fr-FR" sz="800" dirty="0">
                <a:solidFill>
                  <a:schemeClr val="dk1"/>
                </a:solidFill>
                <a:latin typeface="Calibri"/>
                <a:ea typeface="Calibri"/>
                <a:cs typeface="Calibri"/>
                <a:sym typeface="Calibri"/>
              </a:rPr>
              <a:t>Schmidt, R.F. et al. : Physiologie des </a:t>
            </a:r>
            <a:r>
              <a:rPr lang="fr-FR" sz="800" dirty="0" err="1">
                <a:solidFill>
                  <a:schemeClr val="dk1"/>
                </a:solidFill>
                <a:latin typeface="Calibri"/>
                <a:ea typeface="Calibri"/>
                <a:cs typeface="Calibri"/>
                <a:sym typeface="Calibri"/>
              </a:rPr>
              <a:t>Menschen</a:t>
            </a:r>
            <a:r>
              <a:rPr lang="fr-FR" sz="800" dirty="0">
                <a:solidFill>
                  <a:schemeClr val="dk1"/>
                </a:solidFill>
                <a:latin typeface="Calibri"/>
                <a:ea typeface="Calibri"/>
                <a:cs typeface="Calibri"/>
                <a:sym typeface="Calibri"/>
              </a:rPr>
              <a:t> mit Pathophysiologie. Springer </a:t>
            </a:r>
            <a:r>
              <a:rPr lang="fr-FR" sz="800" dirty="0" err="1">
                <a:solidFill>
                  <a:schemeClr val="dk1"/>
                </a:solidFill>
                <a:latin typeface="Calibri"/>
                <a:ea typeface="Calibri"/>
                <a:cs typeface="Calibri"/>
                <a:sym typeface="Calibri"/>
              </a:rPr>
              <a:t>Verlag</a:t>
            </a:r>
            <a:r>
              <a:rPr lang="fr-FR" sz="800" dirty="0">
                <a:solidFill>
                  <a:schemeClr val="dk1"/>
                </a:solidFill>
                <a:latin typeface="Calibri"/>
                <a:ea typeface="Calibri"/>
                <a:cs typeface="Calibri"/>
                <a:sym typeface="Calibri"/>
              </a:rPr>
              <a:t>, 2010</a:t>
            </a:r>
            <a:endParaRPr sz="800" dirty="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fr-FR" sz="800" dirty="0" err="1">
                <a:solidFill>
                  <a:schemeClr val="dk1"/>
                </a:solidFill>
                <a:latin typeface="Calibri"/>
                <a:ea typeface="Calibri"/>
                <a:cs typeface="Calibri"/>
                <a:sym typeface="Calibri"/>
              </a:rPr>
              <a:t>Unknown</a:t>
            </a:r>
            <a:r>
              <a:rPr lang="fr-FR" sz="800" dirty="0">
                <a:solidFill>
                  <a:schemeClr val="dk1"/>
                </a:solidFill>
                <a:latin typeface="Calibri"/>
                <a:ea typeface="Calibri"/>
                <a:cs typeface="Calibri"/>
                <a:sym typeface="Calibri"/>
              </a:rPr>
              <a:t> </a:t>
            </a:r>
            <a:r>
              <a:rPr lang="fr-FR" sz="800" dirty="0" err="1">
                <a:solidFill>
                  <a:schemeClr val="dk1"/>
                </a:solidFill>
                <a:latin typeface="Calibri"/>
                <a:ea typeface="Calibri"/>
                <a:cs typeface="Calibri"/>
                <a:sym typeface="Calibri"/>
              </a:rPr>
              <a:t>author</a:t>
            </a:r>
            <a:r>
              <a:rPr lang="fr-FR" sz="800" dirty="0">
                <a:solidFill>
                  <a:schemeClr val="dk1"/>
                </a:solidFill>
                <a:latin typeface="Calibri"/>
                <a:ea typeface="Calibri"/>
                <a:cs typeface="Calibri"/>
                <a:sym typeface="Calibri"/>
              </a:rPr>
              <a:t>, “Les sens - le goût”, </a:t>
            </a:r>
            <a:r>
              <a:rPr lang="fr-FR" sz="800" dirty="0" err="1">
                <a:solidFill>
                  <a:schemeClr val="dk1"/>
                </a:solidFill>
                <a:latin typeface="Calibri"/>
                <a:ea typeface="Calibri"/>
                <a:cs typeface="Calibri"/>
                <a:sym typeface="Calibri"/>
              </a:rPr>
              <a:t>Alimentarium</a:t>
            </a:r>
            <a:r>
              <a:rPr lang="fr-FR" sz="800" dirty="0">
                <a:solidFill>
                  <a:schemeClr val="dk1"/>
                </a:solidFill>
                <a:latin typeface="Calibri"/>
                <a:ea typeface="Calibri"/>
                <a:cs typeface="Calibri"/>
                <a:sym typeface="Calibri"/>
              </a:rPr>
              <a:t> </a:t>
            </a:r>
            <a:r>
              <a:rPr lang="fr-FR" sz="800" dirty="0" err="1">
                <a:solidFill>
                  <a:schemeClr val="dk1"/>
                </a:solidFill>
                <a:latin typeface="Calibri"/>
                <a:ea typeface="Calibri"/>
                <a:cs typeface="Calibri"/>
                <a:sym typeface="Calibri"/>
              </a:rPr>
              <a:t>website</a:t>
            </a:r>
            <a:r>
              <a:rPr lang="fr-FR" sz="800" dirty="0">
                <a:solidFill>
                  <a:schemeClr val="dk1"/>
                </a:solidFill>
                <a:latin typeface="Calibri"/>
                <a:ea typeface="Calibri"/>
                <a:cs typeface="Calibri"/>
                <a:sym typeface="Calibri"/>
              </a:rPr>
              <a:t>, </a:t>
            </a:r>
            <a:r>
              <a:rPr lang="fr-FR" sz="800" dirty="0" err="1">
                <a:solidFill>
                  <a:schemeClr val="dk1"/>
                </a:solidFill>
                <a:latin typeface="Calibri"/>
                <a:ea typeface="Calibri"/>
                <a:cs typeface="Calibri"/>
                <a:sym typeface="Calibri"/>
              </a:rPr>
              <a:t>consulted</a:t>
            </a:r>
            <a:r>
              <a:rPr lang="fr-FR" sz="800" dirty="0">
                <a:solidFill>
                  <a:schemeClr val="dk1"/>
                </a:solidFill>
                <a:latin typeface="Calibri"/>
                <a:ea typeface="Calibri"/>
                <a:cs typeface="Calibri"/>
                <a:sym typeface="Calibri"/>
              </a:rPr>
              <a:t> on 14.12.2021, </a:t>
            </a:r>
            <a:r>
              <a:rPr lang="fr-FR" sz="800" dirty="0" err="1">
                <a:solidFill>
                  <a:schemeClr val="dk1"/>
                </a:solidFill>
                <a:latin typeface="Calibri"/>
                <a:ea typeface="Calibri"/>
                <a:cs typeface="Calibri"/>
                <a:sym typeface="Calibri"/>
              </a:rPr>
              <a:t>link</a:t>
            </a:r>
            <a:r>
              <a:rPr lang="fr-FR" sz="800" dirty="0">
                <a:solidFill>
                  <a:schemeClr val="dk1"/>
                </a:solidFill>
                <a:latin typeface="Calibri"/>
                <a:ea typeface="Calibri"/>
                <a:cs typeface="Calibri"/>
                <a:sym typeface="Calibri"/>
              </a:rPr>
              <a:t>: </a:t>
            </a:r>
            <a:r>
              <a:rPr lang="fr-FR" sz="800" u="sng" dirty="0">
                <a:solidFill>
                  <a:srgbClr val="0000FF"/>
                </a:solidFill>
                <a:latin typeface="Calibri"/>
                <a:ea typeface="Calibri"/>
                <a:cs typeface="Calibri"/>
                <a:sym typeface="Calibri"/>
                <a:hlinkClick r:id="rId2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https://www.alimentarium.org/fr/savoir/les-sens-le-go%C3%BBt</a:t>
            </a:r>
            <a:endParaRPr sz="800" dirty="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fr-FR" sz="800" dirty="0" err="1">
                <a:solidFill>
                  <a:schemeClr val="dk1"/>
                </a:solidFill>
                <a:latin typeface="Calibri"/>
                <a:ea typeface="Calibri"/>
                <a:cs typeface="Calibri"/>
                <a:sym typeface="Calibri"/>
              </a:rPr>
              <a:t>Unknown</a:t>
            </a:r>
            <a:r>
              <a:rPr lang="fr-FR" sz="800" dirty="0">
                <a:solidFill>
                  <a:schemeClr val="dk1"/>
                </a:solidFill>
                <a:latin typeface="Calibri"/>
                <a:ea typeface="Calibri"/>
                <a:cs typeface="Calibri"/>
                <a:sym typeface="Calibri"/>
              </a:rPr>
              <a:t> </a:t>
            </a:r>
            <a:r>
              <a:rPr lang="fr-FR" sz="800" dirty="0" err="1">
                <a:solidFill>
                  <a:schemeClr val="dk1"/>
                </a:solidFill>
                <a:latin typeface="Calibri"/>
                <a:ea typeface="Calibri"/>
                <a:cs typeface="Calibri"/>
                <a:sym typeface="Calibri"/>
              </a:rPr>
              <a:t>author</a:t>
            </a:r>
            <a:r>
              <a:rPr lang="fr-FR" sz="800" dirty="0">
                <a:solidFill>
                  <a:schemeClr val="dk1"/>
                </a:solidFill>
                <a:latin typeface="Calibri"/>
                <a:ea typeface="Calibri"/>
                <a:cs typeface="Calibri"/>
                <a:sym typeface="Calibri"/>
              </a:rPr>
              <a:t>, “Pourquoi le toucher est-il si important pour nous les humains ?”, France Bleue </a:t>
            </a:r>
            <a:r>
              <a:rPr lang="fr-FR" sz="800" dirty="0" err="1">
                <a:solidFill>
                  <a:schemeClr val="dk1"/>
                </a:solidFill>
                <a:latin typeface="Calibri"/>
                <a:ea typeface="Calibri"/>
                <a:cs typeface="Calibri"/>
                <a:sym typeface="Calibri"/>
              </a:rPr>
              <a:t>website</a:t>
            </a:r>
            <a:r>
              <a:rPr lang="fr-FR" sz="800" dirty="0">
                <a:solidFill>
                  <a:schemeClr val="dk1"/>
                </a:solidFill>
                <a:latin typeface="Calibri"/>
                <a:ea typeface="Calibri"/>
                <a:cs typeface="Calibri"/>
                <a:sym typeface="Calibri"/>
              </a:rPr>
              <a:t>, podcast 25.03.2021, </a:t>
            </a:r>
            <a:r>
              <a:rPr lang="fr-FR" sz="800" dirty="0" err="1">
                <a:solidFill>
                  <a:schemeClr val="dk1"/>
                </a:solidFill>
                <a:latin typeface="Calibri"/>
                <a:ea typeface="Calibri"/>
                <a:cs typeface="Calibri"/>
                <a:sym typeface="Calibri"/>
              </a:rPr>
              <a:t>link</a:t>
            </a:r>
            <a:r>
              <a:rPr lang="fr-FR" sz="800" dirty="0">
                <a:solidFill>
                  <a:schemeClr val="dk1"/>
                </a:solidFill>
                <a:latin typeface="Calibri"/>
                <a:ea typeface="Calibri"/>
                <a:cs typeface="Calibri"/>
                <a:sym typeface="Calibri"/>
              </a:rPr>
              <a:t>: </a:t>
            </a:r>
            <a:r>
              <a:rPr lang="fr-FR" sz="800" u="sng" dirty="0">
                <a:solidFill>
                  <a:srgbClr val="0000FF"/>
                </a:solidFill>
                <a:latin typeface="Calibri"/>
                <a:ea typeface="Calibri"/>
                <a:cs typeface="Calibri"/>
                <a:sym typeface="Calibri"/>
                <a:hlinkClick r:id="rId3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https://www.francebleu.fr/emissions/prend-soin-de-nous-en-poitou/poitou/pourquoi-le-toucher-est-il-si-important-pour-nous-les-humains</a:t>
            </a:r>
            <a:endParaRPr sz="800" dirty="0">
              <a:solidFill>
                <a:schemeClr val="dk1"/>
              </a:solidFill>
              <a:latin typeface="Calibri"/>
              <a:ea typeface="Calibri"/>
              <a:cs typeface="Calibri"/>
              <a:sym typeface="Calibri"/>
            </a:endParaRPr>
          </a:p>
          <a:p>
            <a:pPr marL="0" lvl="0" indent="0" algn="l" rtl="0">
              <a:lnSpc>
                <a:spcPct val="115000"/>
              </a:lnSpc>
              <a:spcBef>
                <a:spcPts val="1000"/>
              </a:spcBef>
              <a:spcAft>
                <a:spcPts val="1000"/>
              </a:spcAft>
              <a:buNone/>
            </a:pPr>
            <a:r>
              <a:rPr lang="fr-FR" sz="800" dirty="0" err="1">
                <a:solidFill>
                  <a:schemeClr val="dk1"/>
                </a:solidFill>
                <a:latin typeface="Calibri"/>
                <a:ea typeface="Calibri"/>
                <a:cs typeface="Calibri"/>
                <a:sym typeface="Calibri"/>
              </a:rPr>
              <a:t>Unknown</a:t>
            </a:r>
            <a:r>
              <a:rPr lang="fr-FR" sz="800" dirty="0">
                <a:solidFill>
                  <a:schemeClr val="dk1"/>
                </a:solidFill>
                <a:latin typeface="Calibri"/>
                <a:ea typeface="Calibri"/>
                <a:cs typeface="Calibri"/>
                <a:sym typeface="Calibri"/>
              </a:rPr>
              <a:t> </a:t>
            </a:r>
            <a:r>
              <a:rPr lang="fr-FR" sz="800" dirty="0" err="1">
                <a:solidFill>
                  <a:schemeClr val="dk1"/>
                </a:solidFill>
                <a:latin typeface="Calibri"/>
                <a:ea typeface="Calibri"/>
                <a:cs typeface="Calibri"/>
                <a:sym typeface="Calibri"/>
              </a:rPr>
              <a:t>author</a:t>
            </a:r>
            <a:r>
              <a:rPr lang="fr-FR" sz="800" dirty="0">
                <a:solidFill>
                  <a:schemeClr val="dk1"/>
                </a:solidFill>
                <a:latin typeface="Calibri"/>
                <a:ea typeface="Calibri"/>
                <a:cs typeface="Calibri"/>
                <a:sym typeface="Calibri"/>
              </a:rPr>
              <a:t>, “Les bienfaits du toucher et comment le stimuler”, Neuro Gym </a:t>
            </a:r>
            <a:r>
              <a:rPr lang="fr-FR" sz="800" dirty="0" err="1">
                <a:solidFill>
                  <a:schemeClr val="dk1"/>
                </a:solidFill>
                <a:latin typeface="Calibri"/>
                <a:ea typeface="Calibri"/>
                <a:cs typeface="Calibri"/>
                <a:sym typeface="Calibri"/>
              </a:rPr>
              <a:t>Tonik</a:t>
            </a:r>
            <a:r>
              <a:rPr lang="fr-FR" sz="800" dirty="0">
                <a:solidFill>
                  <a:schemeClr val="dk1"/>
                </a:solidFill>
                <a:latin typeface="Calibri"/>
                <a:ea typeface="Calibri"/>
                <a:cs typeface="Calibri"/>
                <a:sym typeface="Calibri"/>
              </a:rPr>
              <a:t> </a:t>
            </a:r>
            <a:r>
              <a:rPr lang="fr-FR" sz="800" dirty="0" err="1">
                <a:solidFill>
                  <a:schemeClr val="dk1"/>
                </a:solidFill>
                <a:latin typeface="Calibri"/>
                <a:ea typeface="Calibri"/>
                <a:cs typeface="Calibri"/>
                <a:sym typeface="Calibri"/>
              </a:rPr>
              <a:t>website</a:t>
            </a:r>
            <a:r>
              <a:rPr lang="fr-FR" sz="800" dirty="0">
                <a:solidFill>
                  <a:schemeClr val="dk1"/>
                </a:solidFill>
                <a:latin typeface="Calibri"/>
                <a:ea typeface="Calibri"/>
                <a:cs typeface="Calibri"/>
                <a:sym typeface="Calibri"/>
              </a:rPr>
              <a:t>, </a:t>
            </a:r>
            <a:r>
              <a:rPr lang="fr-FR" sz="800" dirty="0" err="1">
                <a:solidFill>
                  <a:schemeClr val="dk1"/>
                </a:solidFill>
                <a:latin typeface="Calibri"/>
                <a:ea typeface="Calibri"/>
                <a:cs typeface="Calibri"/>
                <a:sym typeface="Calibri"/>
              </a:rPr>
              <a:t>consulted</a:t>
            </a:r>
            <a:r>
              <a:rPr lang="fr-FR" sz="800" dirty="0">
                <a:solidFill>
                  <a:schemeClr val="dk1"/>
                </a:solidFill>
                <a:latin typeface="Calibri"/>
                <a:ea typeface="Calibri"/>
                <a:cs typeface="Calibri"/>
                <a:sym typeface="Calibri"/>
              </a:rPr>
              <a:t> 14.12.2021, </a:t>
            </a:r>
            <a:r>
              <a:rPr lang="fr-FR" sz="800" dirty="0" err="1">
                <a:solidFill>
                  <a:schemeClr val="dk1"/>
                </a:solidFill>
                <a:latin typeface="Calibri"/>
                <a:ea typeface="Calibri"/>
                <a:cs typeface="Calibri"/>
                <a:sym typeface="Calibri"/>
              </a:rPr>
              <a:t>link</a:t>
            </a:r>
            <a:r>
              <a:rPr lang="fr-FR" sz="800" dirty="0">
                <a:solidFill>
                  <a:schemeClr val="dk1"/>
                </a:solidFill>
                <a:latin typeface="Calibri"/>
                <a:ea typeface="Calibri"/>
                <a:cs typeface="Calibri"/>
                <a:sym typeface="Calibri"/>
              </a:rPr>
              <a:t>: </a:t>
            </a:r>
            <a:r>
              <a:rPr lang="fr-FR" sz="800" u="sng" dirty="0">
                <a:solidFill>
                  <a:srgbClr val="0000FF"/>
                </a:solidFill>
                <a:latin typeface="Calibri"/>
                <a:ea typeface="Calibri"/>
                <a:cs typeface="Calibri"/>
                <a:sym typeface="Calibri"/>
                <a:hlinkClick r:id="rId3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https://neurogymtonik.com/les-bienfaits-du-toucher-et-comment-le-stimuler/</a:t>
            </a:r>
            <a:endParaRPr sz="1000" dirty="0"/>
          </a:p>
        </p:txBody>
      </p:sp>
      <p:sp>
        <p:nvSpPr>
          <p:cNvPr id="5"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5"/>
          <p:cNvPicPr preferRelativeResize="0"/>
          <p:nvPr/>
        </p:nvPicPr>
        <p:blipFill rotWithShape="1">
          <a:blip r:embed="rId3">
            <a:alphaModFix/>
          </a:blip>
          <a:srcRect/>
          <a:stretch/>
        </p:blipFill>
        <p:spPr>
          <a:xfrm>
            <a:off x="9956332" y="6411907"/>
            <a:ext cx="2235668" cy="446093"/>
          </a:xfrm>
          <a:prstGeom prst="rect">
            <a:avLst/>
          </a:prstGeom>
          <a:noFill/>
          <a:ln>
            <a:noFill/>
          </a:ln>
        </p:spPr>
      </p:pic>
      <p:grpSp>
        <p:nvGrpSpPr>
          <p:cNvPr id="410" name="Google Shape;410;p5"/>
          <p:cNvGrpSpPr/>
          <p:nvPr/>
        </p:nvGrpSpPr>
        <p:grpSpPr>
          <a:xfrm>
            <a:off x="756206" y="2457229"/>
            <a:ext cx="5053467" cy="1609362"/>
            <a:chOff x="2700401" y="2189779"/>
            <a:chExt cx="5053467" cy="1609362"/>
          </a:xfrm>
        </p:grpSpPr>
        <p:sp>
          <p:nvSpPr>
            <p:cNvPr id="411" name="Google Shape;411;p5"/>
            <p:cNvSpPr txBox="1"/>
            <p:nvPr/>
          </p:nvSpPr>
          <p:spPr>
            <a:xfrm>
              <a:off x="3377078" y="3258407"/>
              <a:ext cx="4376790" cy="504739"/>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800"/>
                <a:buFont typeface="Calibri"/>
                <a:buNone/>
              </a:pPr>
              <a:r>
                <a:rPr lang="mk-MK" sz="1800" b="0" i="0" u="none" strike="noStrike" cap="none" dirty="0" smtClean="0">
                  <a:solidFill>
                    <a:srgbClr val="000000"/>
                  </a:solidFill>
                  <a:latin typeface="Calibri"/>
                  <a:ea typeface="Calibri"/>
                  <a:cs typeface="Calibri"/>
                  <a:sym typeface="Calibri"/>
                </a:rPr>
                <a:t>Посетете ја нашата веб страна и играјте ги нашите мини игри</a:t>
              </a:r>
              <a:r>
                <a:rPr lang="fr-FR" sz="1800" b="0" i="0" u="none" strike="noStrike" cap="none" dirty="0" smtClean="0">
                  <a:solidFill>
                    <a:srgbClr val="000000"/>
                  </a:solidFill>
                  <a:latin typeface="Calibri"/>
                  <a:ea typeface="Calibri"/>
                  <a:cs typeface="Calibri"/>
                  <a:sym typeface="Calibri"/>
                </a:rPr>
                <a:t>: </a:t>
              </a:r>
              <a:r>
                <a:rPr lang="fr-FR" sz="1800" b="0" i="0" u="sng" strike="noStrike" cap="none" dirty="0">
                  <a:solidFill>
                    <a:srgbClr val="000000"/>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https://diskproject.eu/</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280"/>
                </a:spcBef>
                <a:spcAft>
                  <a:spcPts val="0"/>
                </a:spcAft>
                <a:buClr>
                  <a:schemeClr val="dk1"/>
                </a:buClr>
                <a:buSzPts val="1400"/>
                <a:buFont typeface="Merriweather Sans"/>
                <a:buNone/>
              </a:pPr>
              <a:endParaRPr sz="1400" b="0" i="0" u="none" strike="noStrike" cap="none" dirty="0">
                <a:solidFill>
                  <a:srgbClr val="000000"/>
                </a:solidFill>
                <a:latin typeface="Calibri"/>
                <a:ea typeface="Calibri"/>
                <a:cs typeface="Calibri"/>
                <a:sym typeface="Calibri"/>
              </a:endParaRPr>
            </a:p>
          </p:txBody>
        </p:sp>
        <p:sp>
          <p:nvSpPr>
            <p:cNvPr id="412" name="Google Shape;412;p5"/>
            <p:cNvSpPr/>
            <p:nvPr/>
          </p:nvSpPr>
          <p:spPr>
            <a:xfrm>
              <a:off x="2700401" y="3258408"/>
              <a:ext cx="540733" cy="540733"/>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46EAE"/>
                </a:solidFill>
                <a:latin typeface="Calibri"/>
                <a:ea typeface="Calibri"/>
                <a:cs typeface="Calibri"/>
                <a:sym typeface="Calibri"/>
              </a:endParaRPr>
            </a:p>
          </p:txBody>
        </p:sp>
        <p:pic>
          <p:nvPicPr>
            <p:cNvPr id="413" name="Google Shape;413;p5"/>
            <p:cNvPicPr preferRelativeResize="0"/>
            <p:nvPr/>
          </p:nvPicPr>
          <p:blipFill rotWithShape="1">
            <a:blip r:embed="rId5">
              <a:alphaModFix/>
            </a:blip>
            <a:srcRect l="8912" t="77879" r="4724" b="-4080"/>
            <a:stretch/>
          </p:blipFill>
          <p:spPr>
            <a:xfrm>
              <a:off x="2751826" y="3313847"/>
              <a:ext cx="477838" cy="466929"/>
            </a:xfrm>
            <a:prstGeom prst="ellipse">
              <a:avLst/>
            </a:prstGeom>
            <a:noFill/>
            <a:ln>
              <a:noFill/>
            </a:ln>
          </p:spPr>
        </p:pic>
        <p:sp>
          <p:nvSpPr>
            <p:cNvPr id="414" name="Google Shape;414;p5"/>
            <p:cNvSpPr/>
            <p:nvPr/>
          </p:nvSpPr>
          <p:spPr>
            <a:xfrm>
              <a:off x="2772912" y="2189779"/>
              <a:ext cx="540733" cy="540733"/>
            </a:xfrm>
            <a:prstGeom prst="ellipse">
              <a:avLst/>
            </a:prstGeom>
            <a:solidFill>
              <a:srgbClr val="833C0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46EAE"/>
                </a:solidFill>
                <a:latin typeface="Calibri"/>
                <a:ea typeface="Calibri"/>
                <a:cs typeface="Calibri"/>
                <a:sym typeface="Calibri"/>
              </a:endParaRPr>
            </a:p>
          </p:txBody>
        </p:sp>
        <p:pic>
          <p:nvPicPr>
            <p:cNvPr id="415" name="Google Shape;415;p5"/>
            <p:cNvPicPr preferRelativeResize="0"/>
            <p:nvPr/>
          </p:nvPicPr>
          <p:blipFill rotWithShape="1">
            <a:blip r:embed="rId6">
              <a:alphaModFix/>
            </a:blip>
            <a:srcRect/>
            <a:stretch/>
          </p:blipFill>
          <p:spPr>
            <a:xfrm>
              <a:off x="2882942" y="2265294"/>
              <a:ext cx="320675" cy="320675"/>
            </a:xfrm>
            <a:prstGeom prst="rect">
              <a:avLst/>
            </a:prstGeom>
            <a:noFill/>
            <a:ln>
              <a:noFill/>
            </a:ln>
          </p:spPr>
        </p:pic>
      </p:grpSp>
      <p:sp>
        <p:nvSpPr>
          <p:cNvPr id="416" name="Google Shape;416;p5"/>
          <p:cNvSpPr txBox="1"/>
          <p:nvPr/>
        </p:nvSpPr>
        <p:spPr>
          <a:xfrm>
            <a:off x="2329046" y="254303"/>
            <a:ext cx="7975492" cy="1261884"/>
          </a:xfrm>
          <a:prstGeom prst="rect">
            <a:avLst/>
          </a:prstGeom>
          <a:noFill/>
          <a:ln>
            <a:noFill/>
          </a:ln>
        </p:spPr>
        <p:txBody>
          <a:bodyPr spcFirstLastPara="1" wrap="square" lIns="91425" tIns="45700" rIns="91425" bIns="45700" anchor="t" anchorCtr="0">
            <a:spAutoFit/>
          </a:bodyPr>
          <a:lstStyle/>
          <a:p>
            <a:pPr lvl="0" algn="ctr">
              <a:buSzPts val="2800"/>
            </a:pPr>
            <a:r>
              <a:rPr lang="ru-RU" sz="2800" b="1" dirty="0">
                <a:solidFill>
                  <a:srgbClr val="00B84F"/>
                </a:solidFill>
                <a:latin typeface="Calibri"/>
                <a:ea typeface="Calibri"/>
                <a:cs typeface="Calibri"/>
                <a:sym typeface="Calibri"/>
              </a:rPr>
              <a:t>Дојдовте до крајот на овој курс, честитки!</a:t>
            </a:r>
            <a:r>
              <a:rPr lang="fr-FR" sz="2800" b="1" i="0" u="none" strike="noStrike" cap="none" dirty="0">
                <a:solidFill>
                  <a:srgbClr val="00B84F"/>
                </a:solidFill>
                <a:latin typeface="Calibri"/>
                <a:ea typeface="Calibri"/>
                <a:cs typeface="Calibri"/>
                <a:sym typeface="Calibri"/>
              </a:rPr>
              <a:t/>
            </a:r>
            <a:br>
              <a:rPr lang="fr-FR" sz="2800" b="1" i="0" u="none" strike="noStrike" cap="none" dirty="0">
                <a:solidFill>
                  <a:srgbClr val="00B84F"/>
                </a:solidFill>
                <a:latin typeface="Calibri"/>
                <a:ea typeface="Calibri"/>
                <a:cs typeface="Calibri"/>
                <a:sym typeface="Calibri"/>
              </a:rPr>
            </a:br>
            <a:endParaRPr sz="2800" b="1" i="0" u="none" strike="noStrike" cap="none" dirty="0">
              <a:solidFill>
                <a:srgbClr val="00B84F"/>
              </a:solidFill>
              <a:latin typeface="Calibri"/>
              <a:ea typeface="Calibri"/>
              <a:cs typeface="Calibri"/>
              <a:sym typeface="Calibri"/>
            </a:endParaRPr>
          </a:p>
          <a:p>
            <a:pPr lvl="0" algn="ctr">
              <a:buSzPts val="2000"/>
            </a:pPr>
            <a:r>
              <a:rPr lang="mk-MK" sz="2000" b="1" dirty="0">
                <a:solidFill>
                  <a:schemeClr val="dk1"/>
                </a:solidFill>
                <a:latin typeface="Calibri"/>
                <a:ea typeface="Calibri"/>
                <a:cs typeface="Calibri"/>
                <a:sym typeface="Calibri"/>
              </a:rPr>
              <a:t>Да останеме во контакт!</a:t>
            </a:r>
            <a:endParaRPr sz="3200" b="1" i="0" u="none" strike="noStrike" cap="none" dirty="0">
              <a:solidFill>
                <a:srgbClr val="00B84F"/>
              </a:solidFill>
              <a:latin typeface="Calibri"/>
              <a:ea typeface="Calibri"/>
              <a:cs typeface="Calibri"/>
              <a:sym typeface="Calibri"/>
            </a:endParaRPr>
          </a:p>
        </p:txBody>
      </p:sp>
      <p:sp>
        <p:nvSpPr>
          <p:cNvPr id="417"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
        <p:nvSpPr>
          <p:cNvPr id="418" name="Google Shape;418;p5"/>
          <p:cNvSpPr txBox="1"/>
          <p:nvPr/>
        </p:nvSpPr>
        <p:spPr>
          <a:xfrm>
            <a:off x="1432883" y="2552021"/>
            <a:ext cx="5402026" cy="6462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mk-MK" sz="1800" b="0" i="0" u="none" strike="noStrike" cap="none" dirty="0" smtClean="0">
                <a:solidFill>
                  <a:schemeClr val="dk1"/>
                </a:solidFill>
                <a:latin typeface="Calibri"/>
                <a:ea typeface="Calibri"/>
                <a:cs typeface="Calibri"/>
                <a:sym typeface="Calibri"/>
              </a:rPr>
              <a:t>Испратете ни емаил</a:t>
            </a:r>
            <a:r>
              <a:rPr lang="fr-FR" sz="1800" b="0" i="0" u="none" strike="noStrike" cap="none" dirty="0" smtClean="0">
                <a:solidFill>
                  <a:schemeClr val="dk1"/>
                </a:solidFill>
                <a:latin typeface="Calibri"/>
                <a:ea typeface="Calibri"/>
                <a:cs typeface="Calibri"/>
                <a:sym typeface="Calibri"/>
              </a:rPr>
              <a:t>: </a:t>
            </a:r>
            <a:r>
              <a:rPr lang="fr-FR" sz="1800" b="0" i="0" u="sng" strike="noStrike" cap="none" dirty="0">
                <a:solidFill>
                  <a:schemeClr val="dk1"/>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disk-project@googlegroups.com</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fr-FR"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pic>
        <p:nvPicPr>
          <p:cNvPr id="419" name="Google Shape;419;p5"/>
          <p:cNvPicPr preferRelativeResize="0"/>
          <p:nvPr/>
        </p:nvPicPr>
        <p:blipFill rotWithShape="1">
          <a:blip r:embed="rId8">
            <a:alphaModFix/>
          </a:blip>
          <a:srcRect/>
          <a:stretch/>
        </p:blipFill>
        <p:spPr>
          <a:xfrm>
            <a:off x="6429737" y="2277299"/>
            <a:ext cx="5312779" cy="3541854"/>
          </a:xfrm>
          <a:prstGeom prst="teardrop">
            <a:avLst>
              <a:gd name="adj" fmla="val 89345"/>
            </a:avLst>
          </a:prstGeom>
          <a:noFill/>
          <a:ln>
            <a:noFill/>
          </a:ln>
        </p:spPr>
      </p:pic>
      <p:pic>
        <p:nvPicPr>
          <p:cNvPr id="420" name="Google Shape;420;p5"/>
          <p:cNvPicPr preferRelativeResize="0"/>
          <p:nvPr/>
        </p:nvPicPr>
        <p:blipFill>
          <a:blip r:embed="rId9">
            <a:alphaModFix/>
          </a:blip>
          <a:stretch>
            <a:fillRect/>
          </a:stretch>
        </p:blipFill>
        <p:spPr>
          <a:xfrm>
            <a:off x="0" y="0"/>
            <a:ext cx="853450" cy="853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104e1d1c3c9_0_6"/>
          <p:cNvPicPr preferRelativeResize="0"/>
          <p:nvPr/>
        </p:nvPicPr>
        <p:blipFill rotWithShape="1">
          <a:blip r:embed="rId3">
            <a:alphaModFix/>
          </a:blip>
          <a:srcRect l="26346" t="4797" b="8"/>
          <a:stretch/>
        </p:blipFill>
        <p:spPr>
          <a:xfrm>
            <a:off x="8999220" y="5978128"/>
            <a:ext cx="3017520" cy="853440"/>
          </a:xfrm>
          <a:prstGeom prst="rect">
            <a:avLst/>
          </a:prstGeom>
          <a:noFill/>
          <a:ln>
            <a:noFill/>
          </a:ln>
        </p:spPr>
      </p:pic>
      <p:sp>
        <p:nvSpPr>
          <p:cNvPr id="126" name="Google Shape;126;g104e1d1c3c9_0_6"/>
          <p:cNvSpPr txBox="1"/>
          <p:nvPr/>
        </p:nvSpPr>
        <p:spPr>
          <a:xfrm>
            <a:off x="1746879" y="426725"/>
            <a:ext cx="9497700" cy="584735"/>
          </a:xfrm>
          <a:prstGeom prst="rect">
            <a:avLst/>
          </a:prstGeom>
          <a:noFill/>
          <a:ln>
            <a:noFill/>
          </a:ln>
        </p:spPr>
        <p:txBody>
          <a:bodyPr spcFirstLastPara="1" wrap="square" lIns="91425" tIns="45700" rIns="91425" bIns="45700" anchor="t" anchorCtr="0">
            <a:spAutoFit/>
          </a:bodyPr>
          <a:lstStyle/>
          <a:p>
            <a:pPr lvl="0"/>
            <a:r>
              <a:rPr lang="en-US" sz="3200" b="1" dirty="0" smtClean="0">
                <a:solidFill>
                  <a:schemeClr val="accent6"/>
                </a:solidFill>
                <a:latin typeface="Calibri" panose="020F0502020204030204" pitchFamily="34" charset="0"/>
                <a:cs typeface="Calibri" panose="020F0502020204030204" pitchFamily="34" charset="0"/>
              </a:rPr>
              <a:t>1. </a:t>
            </a:r>
            <a:r>
              <a:rPr lang="mk-MK" sz="3200" b="1" dirty="0" smtClean="0">
                <a:solidFill>
                  <a:schemeClr val="accent6"/>
                </a:solidFill>
                <a:latin typeface="Calibri" panose="020F0502020204030204" pitchFamily="34" charset="0"/>
                <a:cs typeface="Calibri" panose="020F0502020204030204" pitchFamily="34" charset="0"/>
              </a:rPr>
              <a:t>ВОВЕД</a:t>
            </a:r>
            <a:r>
              <a:rPr lang="mk-MK" sz="3200" b="1" dirty="0">
                <a:solidFill>
                  <a:schemeClr val="accent6"/>
                </a:solidFill>
                <a:latin typeface="Calibri" panose="020F0502020204030204" pitchFamily="34" charset="0"/>
                <a:cs typeface="Calibri" panose="020F0502020204030204" pitchFamily="34" charset="0"/>
              </a:rPr>
              <a:t>: Што претставуваат когнитивни дразби?</a:t>
            </a:r>
            <a:endParaRPr lang="en-US" sz="3200" dirty="0">
              <a:solidFill>
                <a:schemeClr val="accent6"/>
              </a:solidFill>
              <a:latin typeface="Calibri" panose="020F0502020204030204" pitchFamily="34" charset="0"/>
              <a:cs typeface="Calibri" panose="020F0502020204030204" pitchFamily="34" charset="0"/>
            </a:endParaRPr>
          </a:p>
        </p:txBody>
      </p:sp>
      <p:pic>
        <p:nvPicPr>
          <p:cNvPr id="128" name="Google Shape;128;g104e1d1c3c9_0_6"/>
          <p:cNvPicPr preferRelativeResize="0"/>
          <p:nvPr/>
        </p:nvPicPr>
        <p:blipFill>
          <a:blip r:embed="rId4">
            <a:alphaModFix/>
          </a:blip>
          <a:stretch>
            <a:fillRect/>
          </a:stretch>
        </p:blipFill>
        <p:spPr>
          <a:xfrm>
            <a:off x="0" y="0"/>
            <a:ext cx="853450" cy="853450"/>
          </a:xfrm>
          <a:prstGeom prst="rect">
            <a:avLst/>
          </a:prstGeom>
          <a:noFill/>
          <a:ln>
            <a:noFill/>
          </a:ln>
        </p:spPr>
      </p:pic>
      <p:sp>
        <p:nvSpPr>
          <p:cNvPr id="6"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107ccff1036_0_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1"/>
            <a:r>
              <a:rPr lang="en-US" b="1" dirty="0" smtClean="0">
                <a:solidFill>
                  <a:schemeClr val="accent6"/>
                </a:solidFill>
                <a:latin typeface="Calibri" panose="020F0502020204030204" pitchFamily="34" charset="0"/>
                <a:cs typeface="Calibri" panose="020F0502020204030204" pitchFamily="34" charset="0"/>
              </a:rPr>
              <a:t>1.1 </a:t>
            </a:r>
            <a:r>
              <a:rPr lang="mk-MK" b="1" dirty="0" smtClean="0">
                <a:solidFill>
                  <a:schemeClr val="accent6"/>
                </a:solidFill>
                <a:latin typeface="Calibri" panose="020F0502020204030204" pitchFamily="34" charset="0"/>
                <a:cs typeface="Calibri" panose="020F0502020204030204" pitchFamily="34" charset="0"/>
              </a:rPr>
              <a:t>Сетилна </a:t>
            </a:r>
            <a:r>
              <a:rPr lang="mk-MK" b="1" dirty="0">
                <a:solidFill>
                  <a:schemeClr val="accent6"/>
                </a:solidFill>
                <a:latin typeface="Calibri" panose="020F0502020204030204" pitchFamily="34" charset="0"/>
                <a:cs typeface="Calibri" panose="020F0502020204030204" pitchFamily="34" charset="0"/>
              </a:rPr>
              <a:t>фаза на воспиремање на дразби</a:t>
            </a:r>
            <a:endParaRPr lang="en-US" sz="1400" dirty="0">
              <a:solidFill>
                <a:schemeClr val="accent6"/>
              </a:solidFill>
              <a:latin typeface="Calibri" panose="020F0502020204030204" pitchFamily="34" charset="0"/>
              <a:cs typeface="Calibri" panose="020F0502020204030204" pitchFamily="34" charset="0"/>
            </a:endParaRPr>
          </a:p>
        </p:txBody>
      </p:sp>
      <p:sp>
        <p:nvSpPr>
          <p:cNvPr id="135" name="Google Shape;135;g107ccff1036_0_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114300" indent="0" algn="just">
              <a:buNone/>
            </a:pPr>
            <a:r>
              <a:rPr lang="mk-MK" sz="1600" dirty="0"/>
              <a:t>Да земеме пример: гледање во небото ноќе. Многу ѕвезди трепкаат на црна позадина. Задниот дел на нашето око е обложен со рецепторни клетки, коишто ги собираат зраците на светлината што ги емитуваат ѕвездите. Секој од овие рецептори е поврзан преку оптичките нерви со неврони, специјализирани за вид. Некои се специјализирани за анализа на осветленоста, други за боја, а трети за движење. Ако светлосна точка почне да се движи на небото, на пример авион, веднаш ќе биде откриена од сензорите за движење во нашите очи. Затоа, оваа прва фаза на перцепција е сетилна фаза, која минува низ специјализирани рецептори и ни овозможува да ги идентификуваме карактеристиките на надворешната средина.</a:t>
            </a:r>
            <a:endParaRPr lang="en-US" sz="1600" dirty="0"/>
          </a:p>
        </p:txBody>
      </p:sp>
      <p:sp>
        <p:nvSpPr>
          <p:cNvPr id="4"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7ccff1036_0_1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1"/>
            <a:r>
              <a:rPr lang="en-US" b="1" dirty="0" smtClean="0">
                <a:solidFill>
                  <a:schemeClr val="accent6"/>
                </a:solidFill>
                <a:latin typeface="Calibri" panose="020F0502020204030204" pitchFamily="34" charset="0"/>
                <a:cs typeface="Calibri" panose="020F0502020204030204" pitchFamily="34" charset="0"/>
              </a:rPr>
              <a:t>1.2 </a:t>
            </a:r>
            <a:r>
              <a:rPr lang="mk-MK" b="1" dirty="0" smtClean="0">
                <a:solidFill>
                  <a:schemeClr val="accent6"/>
                </a:solidFill>
                <a:latin typeface="Calibri" panose="020F0502020204030204" pitchFamily="34" charset="0"/>
                <a:cs typeface="Calibri" panose="020F0502020204030204" pitchFamily="34" charset="0"/>
              </a:rPr>
              <a:t>Перцептивна </a:t>
            </a:r>
            <a:r>
              <a:rPr lang="mk-MK" b="1" dirty="0">
                <a:solidFill>
                  <a:schemeClr val="accent6"/>
                </a:solidFill>
                <a:latin typeface="Calibri" panose="020F0502020204030204" pitchFamily="34" charset="0"/>
                <a:cs typeface="Calibri" panose="020F0502020204030204" pitchFamily="34" charset="0"/>
              </a:rPr>
              <a:t>фаза на восприемање на дразби</a:t>
            </a:r>
            <a:endParaRPr lang="en-US" sz="1400" dirty="0">
              <a:solidFill>
                <a:schemeClr val="accent6"/>
              </a:solidFill>
              <a:latin typeface="Calibri" panose="020F0502020204030204" pitchFamily="34" charset="0"/>
              <a:cs typeface="Calibri" panose="020F0502020204030204" pitchFamily="34" charset="0"/>
            </a:endParaRPr>
          </a:p>
        </p:txBody>
      </p:sp>
      <p:sp>
        <p:nvSpPr>
          <p:cNvPr id="142" name="Google Shape;142;g107ccff1036_0_12"/>
          <p:cNvSpPr txBox="1">
            <a:spLocks noGrp="1"/>
          </p:cNvSpPr>
          <p:nvPr>
            <p:ph type="body" idx="1"/>
          </p:nvPr>
        </p:nvSpPr>
        <p:spPr>
          <a:xfrm>
            <a:off x="838200" y="1825625"/>
            <a:ext cx="10515600" cy="908339"/>
          </a:xfrm>
          <a:prstGeom prst="rect">
            <a:avLst/>
          </a:prstGeom>
        </p:spPr>
        <p:txBody>
          <a:bodyPr spcFirstLastPara="1" wrap="square" lIns="91425" tIns="45700" rIns="91425" bIns="45700" anchor="t" anchorCtr="0">
            <a:normAutofit/>
          </a:bodyPr>
          <a:lstStyle/>
          <a:p>
            <a:pPr marL="114300" indent="0" algn="just">
              <a:buNone/>
            </a:pPr>
            <a:r>
              <a:rPr lang="mk-MK" sz="1600" dirty="0"/>
              <a:t>Ова е втора фаза. Иако ѕвездите се расфрлани по небото, без привиден редослед, мозокот има тенденција спонтано да ги групира ѕвездите кои се блиску една до друга: соѕвездијата. Оваа перцептивна обработка се состои од надминување на сетилните податоци за да се обликуваат, </a:t>
            </a:r>
            <a:r>
              <a:rPr lang="mk-MK" sz="1600" dirty="0" smtClean="0"/>
              <a:t>за да се даде одредено значење </a:t>
            </a:r>
            <a:r>
              <a:rPr lang="mk-MK" sz="1600" dirty="0"/>
              <a:t>на работите.</a:t>
            </a:r>
            <a:endParaRPr lang="en-US" sz="1600" dirty="0"/>
          </a:p>
        </p:txBody>
      </p:sp>
      <p:sp>
        <p:nvSpPr>
          <p:cNvPr id="4"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07ccff1036_0_1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1"/>
            <a:r>
              <a:rPr lang="en-US" b="1" dirty="0" smtClean="0">
                <a:solidFill>
                  <a:schemeClr val="accent6"/>
                </a:solidFill>
                <a:latin typeface="Calibri" panose="020F0502020204030204" pitchFamily="34" charset="0"/>
                <a:cs typeface="Calibri" panose="020F0502020204030204" pitchFamily="34" charset="0"/>
              </a:rPr>
              <a:t>1.3 </a:t>
            </a:r>
            <a:r>
              <a:rPr lang="mk-MK" b="1" dirty="0" smtClean="0">
                <a:solidFill>
                  <a:schemeClr val="accent6"/>
                </a:solidFill>
                <a:latin typeface="Calibri" panose="020F0502020204030204" pitchFamily="34" charset="0"/>
                <a:cs typeface="Calibri" panose="020F0502020204030204" pitchFamily="34" charset="0"/>
              </a:rPr>
              <a:t>Когнитивна </a:t>
            </a:r>
            <a:r>
              <a:rPr lang="mk-MK" b="1" dirty="0">
                <a:solidFill>
                  <a:schemeClr val="accent6"/>
                </a:solidFill>
                <a:latin typeface="Calibri" panose="020F0502020204030204" pitchFamily="34" charset="0"/>
                <a:cs typeface="Calibri" panose="020F0502020204030204" pitchFamily="34" charset="0"/>
              </a:rPr>
              <a:t>фаза на </a:t>
            </a:r>
            <a:r>
              <a:rPr lang="mk-MK" b="1" dirty="0" smtClean="0">
                <a:solidFill>
                  <a:schemeClr val="accent6"/>
                </a:solidFill>
                <a:latin typeface="Calibri" panose="020F0502020204030204" pitchFamily="34" charset="0"/>
                <a:cs typeface="Calibri" panose="020F0502020204030204" pitchFamily="34" charset="0"/>
              </a:rPr>
              <a:t>восприемање </a:t>
            </a:r>
            <a:r>
              <a:rPr lang="mk-MK" b="1" dirty="0">
                <a:solidFill>
                  <a:schemeClr val="accent6"/>
                </a:solidFill>
                <a:latin typeface="Calibri" panose="020F0502020204030204" pitchFamily="34" charset="0"/>
                <a:cs typeface="Calibri" panose="020F0502020204030204" pitchFamily="34" charset="0"/>
              </a:rPr>
              <a:t>на дразби</a:t>
            </a:r>
            <a:endParaRPr lang="en-US" sz="1400" dirty="0">
              <a:solidFill>
                <a:schemeClr val="accent6"/>
              </a:solidFill>
              <a:latin typeface="Calibri" panose="020F0502020204030204" pitchFamily="34" charset="0"/>
              <a:cs typeface="Calibri" panose="020F0502020204030204" pitchFamily="34" charset="0"/>
            </a:endParaRPr>
          </a:p>
        </p:txBody>
      </p:sp>
      <p:sp>
        <p:nvSpPr>
          <p:cNvPr id="149" name="Google Shape;149;g107ccff1036_0_18"/>
          <p:cNvSpPr txBox="1">
            <a:spLocks noGrp="1"/>
          </p:cNvSpPr>
          <p:nvPr>
            <p:ph type="body" idx="1"/>
          </p:nvPr>
        </p:nvSpPr>
        <p:spPr>
          <a:xfrm>
            <a:off x="654224" y="1690825"/>
            <a:ext cx="10515600" cy="1790825"/>
          </a:xfrm>
          <a:prstGeom prst="rect">
            <a:avLst/>
          </a:prstGeom>
        </p:spPr>
        <p:txBody>
          <a:bodyPr spcFirstLastPara="1" wrap="square" lIns="91425" tIns="45700" rIns="91425" bIns="45700" anchor="t" anchorCtr="0">
            <a:normAutofit/>
          </a:bodyPr>
          <a:lstStyle/>
          <a:p>
            <a:pPr marL="114300" indent="0" algn="just">
              <a:buNone/>
            </a:pPr>
            <a:r>
              <a:rPr lang="mk-MK" sz="1600" dirty="0"/>
              <a:t>Третата фаза е интерпретација на податоците. Соѕвездието на Големата мечка ни се појавува во форма на големо тенџере или кочија. Токму според претставите на една ера, нејзините културни модели, ќе им дадеме толкување на </a:t>
            </a:r>
            <a:r>
              <a:rPr lang="mk-MK" sz="1600" dirty="0" smtClean="0"/>
              <a:t>овие</a:t>
            </a:r>
            <a:r>
              <a:rPr lang="en-US" sz="1600" dirty="0"/>
              <a:t> </a:t>
            </a:r>
            <a:r>
              <a:rPr lang="mk-MK" sz="1600" dirty="0" smtClean="0"/>
              <a:t>перцептивни </a:t>
            </a:r>
            <a:r>
              <a:rPr lang="mk-MK" sz="1600" dirty="0"/>
              <a:t>форми. Оваа когнитивна фаза се состои во припишување значење на информацијата според нашето знаење. Марсовец или некој од друга цивилизација (кој никогаш не видел тенџере), можеби нема да ги групира истите ѕвезди заедно, ниту да го даде истото име на неговиот збир на </a:t>
            </a:r>
            <a:r>
              <a:rPr lang="mk-MK" sz="1600" dirty="0" smtClean="0"/>
              <a:t>ѕвезди.</a:t>
            </a:r>
            <a:endParaRPr lang="en-US" sz="1600" dirty="0"/>
          </a:p>
        </p:txBody>
      </p:sp>
      <p:pic>
        <p:nvPicPr>
          <p:cNvPr id="150" name="Google Shape;150;g107ccff1036_0_18"/>
          <p:cNvPicPr preferRelativeResize="0"/>
          <p:nvPr/>
        </p:nvPicPr>
        <p:blipFill>
          <a:blip r:embed="rId3">
            <a:alphaModFix/>
          </a:blip>
          <a:stretch>
            <a:fillRect/>
          </a:stretch>
        </p:blipFill>
        <p:spPr>
          <a:xfrm>
            <a:off x="470250" y="3887596"/>
            <a:ext cx="10883549" cy="2339616"/>
          </a:xfrm>
          <a:prstGeom prst="rect">
            <a:avLst/>
          </a:prstGeom>
          <a:noFill/>
          <a:ln>
            <a:noFill/>
          </a:ln>
        </p:spPr>
      </p:pic>
      <p:sp>
        <p:nvSpPr>
          <p:cNvPr id="5"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107ccff1036_0_2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0"/>
            <a:r>
              <a:rPr lang="mk-MK" sz="2800" b="1" dirty="0" smtClean="0">
                <a:solidFill>
                  <a:schemeClr val="accent6"/>
                </a:solidFill>
              </a:rPr>
              <a:t>2. ДРАЗБА </a:t>
            </a:r>
            <a:r>
              <a:rPr lang="mk-MK" sz="2800" b="1" dirty="0">
                <a:solidFill>
                  <a:schemeClr val="accent6"/>
                </a:solidFill>
              </a:rPr>
              <a:t>ВОСПРИЕМЕНА ПРЕКУ СЛУШАЊЕ</a:t>
            </a:r>
            <a:endParaRPr lang="en-US" sz="2800" dirty="0">
              <a:solidFill>
                <a:schemeClr val="accent6"/>
              </a:solidFill>
            </a:endParaRPr>
          </a:p>
        </p:txBody>
      </p:sp>
      <p:sp>
        <p:nvSpPr>
          <p:cNvPr id="4"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b="0" i="0" u="none" strike="noStrike" cap="none" dirty="0" smtClean="0">
                <a:solidFill>
                  <a:schemeClr val="dk1"/>
                </a:solidFill>
                <a:latin typeface="Calibri"/>
                <a:ea typeface="Calibri"/>
                <a:cs typeface="Calibri"/>
                <a:sym typeface="Calibri"/>
              </a:rPr>
              <a:t>Проектен број</a:t>
            </a:r>
            <a:r>
              <a:rPr lang="en-US" sz="1200" b="0" i="0" u="none" strike="noStrike" cap="none"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6657</Words>
  <Application>Microsoft Office PowerPoint</Application>
  <PresentationFormat>Widescreen</PresentationFormat>
  <Paragraphs>335</Paragraphs>
  <Slides>43</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Merriweather Sans</vt:lpstr>
      <vt:lpstr>Noto Sans Symbols</vt:lpstr>
      <vt:lpstr>Thème Office</vt:lpstr>
      <vt:lpstr>PowerPoint Presentation</vt:lpstr>
      <vt:lpstr>PowerPoint Presentation</vt:lpstr>
      <vt:lpstr>PowerPoint Presentation</vt:lpstr>
      <vt:lpstr>PowerPoint Presentation</vt:lpstr>
      <vt:lpstr>PowerPoint Presentation</vt:lpstr>
      <vt:lpstr>1.1 Сетилна фаза на воспиремање на дразби</vt:lpstr>
      <vt:lpstr>1.2 Перцептивна фаза на восприемање на дразби</vt:lpstr>
      <vt:lpstr>1.3 Когнитивна фаза на восприемање на дразби</vt:lpstr>
      <vt:lpstr>2. ДРАЗБА ВОСПРИЕМЕНА ПРЕКУ СЛУШАЊЕ</vt:lpstr>
      <vt:lpstr>2.1 Што претставува?</vt:lpstr>
      <vt:lpstr>2.2 Пример</vt:lpstr>
      <vt:lpstr>2.3 Како да ја тренирате својата перцепција преку слушање дразби?</vt:lpstr>
      <vt:lpstr>2.4 Дали знаевте? Зошто сте поинакви, кога имате аутизам?</vt:lpstr>
      <vt:lpstr>3. ДРАЗБА ВОСПИРИЕМЕНА ПРЕКУ МИРИС</vt:lpstr>
      <vt:lpstr>3.1 Што претставува?</vt:lpstr>
      <vt:lpstr>3.2 Пример: сите видови имаат свое чувство за мирис!</vt:lpstr>
      <vt:lpstr>3.3 Како да ја тренирате својата перцепција преку мирисни дразби?</vt:lpstr>
      <vt:lpstr>3.4 Дали знаевте? Правење на вино: мирис или вид?</vt:lpstr>
      <vt:lpstr>4. ДРАЗБА ВОСПРИЕМЕНА ПРЕКУ ГЛЕДАЊЕ</vt:lpstr>
      <vt:lpstr>PowerPoint Presentation</vt:lpstr>
      <vt:lpstr>PowerPoint Presentation</vt:lpstr>
      <vt:lpstr>PowerPoint Presentation</vt:lpstr>
      <vt:lpstr>PowerPoint Presentation</vt:lpstr>
      <vt:lpstr>5. ДРАЗБА ВОСПРИЕМЕНА ПРЕКУ ВКУС</vt:lpstr>
      <vt:lpstr>PowerPoint Presentation</vt:lpstr>
      <vt:lpstr>PowerPoint Presentation</vt:lpstr>
      <vt:lpstr>PowerPoint Presentation</vt:lpstr>
      <vt:lpstr>PowerPoint Presentation</vt:lpstr>
      <vt:lpstr>6. ДРАЗБИ ВОСПРИЕМЕНИ ПРЕКУ МИРИС</vt:lpstr>
      <vt:lpstr>PowerPoint Presentation</vt:lpstr>
      <vt:lpstr>PowerPoint Presentation</vt:lpstr>
      <vt:lpstr>PowerPoint Presentation</vt:lpstr>
      <vt:lpstr>PowerPoint Presentation</vt:lpstr>
      <vt:lpstr>7. СУБЛИМАЛНИ ДРАЗБИ</vt:lpstr>
      <vt:lpstr>8. ПЕРЦЕПЦИЈА НА БОЛКА, ВНАТРЕШНА ДРАЗБА</vt:lpstr>
      <vt:lpstr>9. ИЛУЗИИ И ХАЛУЦИНАЦИИ</vt:lpstr>
      <vt:lpstr>PowerPoint Presentation</vt:lpstr>
      <vt:lpstr>10. ЗАКЛУЧОК: Времето, исто така е дразба</vt:lpstr>
      <vt:lpstr>PowerPoint Presentation</vt:lpstr>
      <vt:lpstr>Заклучок и клучни поими: Пополнете го празниот простор!</vt:lpstr>
      <vt:lpstr>Видео</vt:lpstr>
      <vt:lpstr>Ресурси</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Noémie Govindin</dc:creator>
  <cp:lastModifiedBy>Blagorodna</cp:lastModifiedBy>
  <cp:revision>30</cp:revision>
  <dcterms:created xsi:type="dcterms:W3CDTF">2021-04-29T13:43:45Z</dcterms:created>
  <dcterms:modified xsi:type="dcterms:W3CDTF">2022-03-03T16:54:04Z</dcterms:modified>
</cp:coreProperties>
</file>