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6" r:id="rId6"/>
    <p:sldId id="260" r:id="rId7"/>
    <p:sldId id="267" r:id="rId8"/>
    <p:sldId id="261" r:id="rId9"/>
    <p:sldId id="268" r:id="rId10"/>
    <p:sldId id="262" r:id="rId11"/>
    <p:sldId id="263" r:id="rId12"/>
    <p:sldId id="264" r:id="rId13"/>
    <p:sldId id="265" r:id="rId14"/>
    <p:sldId id="269" r:id="rId1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D391"/>
    <a:srgbClr val="00B84F"/>
    <a:srgbClr val="DF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B9C05E-940F-4BF6-BDF2-51674C43CF5D}" type="datetimeFigureOut">
              <a:rPr lang="fr-FR" smtClean="0"/>
              <a:t>02/03/2022</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B9D41F-24FE-4EF1-9302-6127487868AF}" type="slidenum">
              <a:rPr lang="fr-FR" smtClean="0"/>
              <a:t>‹#›</a:t>
            </a:fld>
            <a:endParaRPr lang="fr-FR" dirty="0"/>
          </a:p>
        </p:txBody>
      </p:sp>
    </p:spTree>
    <p:extLst>
      <p:ext uri="{BB962C8B-B14F-4D97-AF65-F5344CB8AC3E}">
        <p14:creationId xmlns:p14="http://schemas.microsoft.com/office/powerpoint/2010/main" val="283886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noProof="0" dirty="0"/>
          </a:p>
        </p:txBody>
      </p:sp>
      <p:sp>
        <p:nvSpPr>
          <p:cNvPr id="4" name="Espace réservé du numéro de diapositive 3"/>
          <p:cNvSpPr>
            <a:spLocks noGrp="1"/>
          </p:cNvSpPr>
          <p:nvPr>
            <p:ph type="sldNum" sz="quarter" idx="10"/>
          </p:nvPr>
        </p:nvSpPr>
        <p:spPr/>
        <p:txBody>
          <a:bodyPr/>
          <a:lstStyle/>
          <a:p>
            <a:fld id="{1DB9D41F-24FE-4EF1-9302-6127487868AF}" type="slidenum">
              <a:rPr lang="fr-FR" smtClean="0"/>
              <a:t>1</a:t>
            </a:fld>
            <a:endParaRPr lang="fr-FR" dirty="0"/>
          </a:p>
        </p:txBody>
      </p:sp>
    </p:spTree>
    <p:extLst>
      <p:ext uri="{BB962C8B-B14F-4D97-AF65-F5344CB8AC3E}">
        <p14:creationId xmlns:p14="http://schemas.microsoft.com/office/powerpoint/2010/main" val="1732633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424186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22016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321137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684496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253854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792341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09497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998963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1540383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603488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B5B22261-5DDE-4867-90F6-99C5875FA855}" type="datetimeFigureOut">
              <a:rPr lang="fr-FR" smtClean="0"/>
              <a:t>02/03/2022</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EAC4B41D-61CF-4FDB-84F4-475DEFA331A5}" type="slidenum">
              <a:rPr lang="fr-FR" smtClean="0"/>
              <a:t>‹#›</a:t>
            </a:fld>
            <a:endParaRPr lang="fr-FR" dirty="0"/>
          </a:p>
        </p:txBody>
      </p:sp>
    </p:spTree>
    <p:extLst>
      <p:ext uri="{BB962C8B-B14F-4D97-AF65-F5344CB8AC3E}">
        <p14:creationId xmlns:p14="http://schemas.microsoft.com/office/powerpoint/2010/main" val="3854255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B22261-5DDE-4867-90F6-99C5875FA855}" type="datetimeFigureOut">
              <a:rPr lang="fr-FR" smtClean="0"/>
              <a:t>02/03/2022</a:t>
            </a:fld>
            <a:endParaRPr lang="fr-FR" dirty="0"/>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4B41D-61CF-4FDB-84F4-475DEFA331A5}" type="slidenum">
              <a:rPr lang="fr-FR" smtClean="0"/>
              <a:t>‹#›</a:t>
            </a:fld>
            <a:endParaRPr lang="fr-FR" dirty="0"/>
          </a:p>
        </p:txBody>
      </p:sp>
    </p:spTree>
    <p:extLst>
      <p:ext uri="{BB962C8B-B14F-4D97-AF65-F5344CB8AC3E}">
        <p14:creationId xmlns:p14="http://schemas.microsoft.com/office/powerpoint/2010/main" val="287488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NrEafQNV9KQ" TargetMode="External"/><Relationship Id="rId6" Type="http://schemas.openxmlformats.org/officeDocument/2006/relationships/hyperlink" Target="https://www.youtube.com/watch?v=NrEafQNV9KQ" TargetMode="External"/><Relationship Id="rId5" Type="http://schemas.openxmlformats.org/officeDocument/2006/relationships/image" Target="../media/image1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tHwD5Ut0cmE" TargetMode="External"/><Relationship Id="rId6" Type="http://schemas.openxmlformats.org/officeDocument/2006/relationships/hyperlink" Target="https://www.youtube.com/watch?v=tHwD5Ut0cmE" TargetMode="External"/><Relationship Id="rId5" Type="http://schemas.openxmlformats.org/officeDocument/2006/relationships/image" Target="../media/image7.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cnNx9R1At9s" TargetMode="External"/><Relationship Id="rId6" Type="http://schemas.openxmlformats.org/officeDocument/2006/relationships/hyperlink" Target="https://www.youtube.com/watch?v=cnNx9R1At9s" TargetMode="External"/><Relationship Id="rId5" Type="http://schemas.openxmlformats.org/officeDocument/2006/relationships/image" Target="../media/image9.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mfDpXj67z2I" TargetMode="External"/><Relationship Id="rId6" Type="http://schemas.openxmlformats.org/officeDocument/2006/relationships/hyperlink" Target="https://www.youtube.com/watch?v=mfDpXj67z2I" TargetMode="External"/><Relationship Id="rId5" Type="http://schemas.openxmlformats.org/officeDocument/2006/relationships/image" Target="../media/image11.jpe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3" cstate="print">
            <a:extLst>
              <a:ext uri="{28A0092B-C50C-407E-A947-70E740481C1C}">
                <a14:useLocalDpi xmlns:a14="http://schemas.microsoft.com/office/drawing/2010/main" val="0"/>
              </a:ext>
            </a:extLst>
          </a:blip>
          <a:stretch>
            <a:fillRect/>
          </a:stretch>
        </p:blipFill>
        <p:spPr>
          <a:xfrm>
            <a:off x="1821122" y="228600"/>
            <a:ext cx="2395220" cy="2438400"/>
          </a:xfrm>
          <a:prstGeom prst="rect">
            <a:avLst/>
          </a:prstGeom>
          <a:solidFill>
            <a:srgbClr val="00B84F"/>
          </a:solidFill>
        </p:spPr>
      </p:pic>
      <p:sp>
        <p:nvSpPr>
          <p:cNvPr id="5" name="ZoneTexte 4"/>
          <p:cNvSpPr txBox="1"/>
          <p:nvPr/>
        </p:nvSpPr>
        <p:spPr>
          <a:xfrm>
            <a:off x="0" y="3662630"/>
            <a:ext cx="6137912" cy="1384995"/>
          </a:xfrm>
          <a:prstGeom prst="rect">
            <a:avLst/>
          </a:prstGeom>
          <a:noFill/>
        </p:spPr>
        <p:txBody>
          <a:bodyPr wrap="square" rtlCol="0">
            <a:spAutoFit/>
          </a:bodyPr>
          <a:lstStyle/>
          <a:p>
            <a:pPr algn="ctr"/>
            <a:r>
              <a:rPr lang="fr-FR" sz="3200" b="1" dirty="0" smtClean="0">
                <a:solidFill>
                  <a:srgbClr val="00B84F"/>
                </a:solidFill>
              </a:rPr>
              <a:t>Digital </a:t>
            </a:r>
            <a:r>
              <a:rPr lang="en-GB" sz="3200" b="1" dirty="0" smtClean="0">
                <a:solidFill>
                  <a:srgbClr val="00B84F"/>
                </a:solidFill>
              </a:rPr>
              <a:t>Skills</a:t>
            </a:r>
            <a:r>
              <a:rPr lang="fr-FR" sz="3200" b="1" dirty="0" smtClean="0">
                <a:solidFill>
                  <a:srgbClr val="00B84F"/>
                </a:solidFill>
              </a:rPr>
              <a:t> for an </a:t>
            </a:r>
            <a:r>
              <a:rPr lang="en-GB" sz="3200" b="1" dirty="0" smtClean="0">
                <a:solidFill>
                  <a:srgbClr val="00B84F"/>
                </a:solidFill>
              </a:rPr>
              <a:t>Ageing</a:t>
            </a:r>
            <a:r>
              <a:rPr lang="fr-FR" sz="3200" b="1" dirty="0" smtClean="0">
                <a:solidFill>
                  <a:srgbClr val="00B84F"/>
                </a:solidFill>
              </a:rPr>
              <a:t> Europe</a:t>
            </a:r>
            <a:r>
              <a:rPr lang="fr-FR" sz="2800" b="1" dirty="0" smtClean="0">
                <a:solidFill>
                  <a:srgbClr val="00B84F"/>
                </a:solidFill>
              </a:rPr>
              <a:t/>
            </a:r>
            <a:br>
              <a:rPr lang="fr-FR" sz="2800" b="1" dirty="0" smtClean="0">
                <a:solidFill>
                  <a:srgbClr val="00B84F"/>
                </a:solidFill>
              </a:rPr>
            </a:br>
            <a:endParaRPr lang="fr-FR" sz="2800" b="1" dirty="0" smtClean="0">
              <a:solidFill>
                <a:srgbClr val="00B84F"/>
              </a:solidFill>
            </a:endParaRPr>
          </a:p>
          <a:p>
            <a:pPr algn="ctr"/>
            <a:r>
              <a:rPr lang="mk-MK" sz="2400" b="1" dirty="0"/>
              <a:t>Различни видови на меморија</a:t>
            </a:r>
            <a:endParaRPr lang="fr-FR" sz="2800" b="1" dirty="0"/>
          </a:p>
        </p:txBody>
      </p:sp>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9" name="ZoneTexte 8"/>
          <p:cNvSpPr txBox="1"/>
          <p:nvPr/>
        </p:nvSpPr>
        <p:spPr>
          <a:xfrm>
            <a:off x="485024" y="6220182"/>
            <a:ext cx="4711816" cy="369332"/>
          </a:xfrm>
          <a:prstGeom prst="rect">
            <a:avLst/>
          </a:prstGeom>
          <a:noFill/>
        </p:spPr>
        <p:txBody>
          <a:bodyPr wrap="square" rtlCol="0">
            <a:spAutoFit/>
          </a:bodyPr>
          <a:lstStyle/>
          <a:p>
            <a:r>
              <a:rPr lang="mk-MK" dirty="0" smtClean="0"/>
              <a:t>Проектен број</a:t>
            </a:r>
            <a:r>
              <a:rPr lang="en-US" dirty="0" smtClean="0"/>
              <a:t>: </a:t>
            </a:r>
            <a:r>
              <a:rPr lang="fr-FR" dirty="0" smtClean="0"/>
              <a:t>2020-1-FR01-KA204-079823</a:t>
            </a:r>
            <a:endParaRPr lang="fr-FR" dirty="0"/>
          </a:p>
        </p:txBody>
      </p:sp>
      <p:pic>
        <p:nvPicPr>
          <p:cNvPr id="14" name="Picture 6" descr="Overhead view of senior man working on laptop Free Photo"/>
          <p:cNvPicPr>
            <a:picLocks noChangeAspect="1" noChangeArrowheads="1"/>
          </p:cNvPicPr>
          <p:nvPr/>
        </p:nvPicPr>
        <p:blipFill rotWithShape="1">
          <a:blip r:embed="rId5">
            <a:extLst>
              <a:ext uri="{28A0092B-C50C-407E-A947-70E740481C1C}">
                <a14:useLocalDpi xmlns:a14="http://schemas.microsoft.com/office/drawing/2010/main" val="0"/>
              </a:ext>
            </a:extLst>
          </a:blip>
          <a:srcRect l="12992" t="-10930" r="13217" b="154"/>
          <a:stretch/>
        </p:blipFill>
        <p:spPr bwMode="auto">
          <a:xfrm>
            <a:off x="5798819" y="-649144"/>
            <a:ext cx="6400801" cy="6400801"/>
          </a:xfrm>
          <a:prstGeom prst="teardrop">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3345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654439" y="312214"/>
            <a:ext cx="5774499" cy="523220"/>
          </a:xfrm>
          <a:prstGeom prst="rect">
            <a:avLst/>
          </a:prstGeom>
          <a:noFill/>
        </p:spPr>
        <p:txBody>
          <a:bodyPr wrap="square" rtlCol="0">
            <a:spAutoFit/>
          </a:bodyPr>
          <a:lstStyle/>
          <a:p>
            <a:pPr lvl="1"/>
            <a:r>
              <a:rPr lang="fr-FR" sz="2800" b="1" dirty="0" smtClean="0"/>
              <a:t>3.1 </a:t>
            </a:r>
            <a:r>
              <a:rPr lang="mk-MK" sz="2800" b="1" dirty="0" smtClean="0"/>
              <a:t>Експлицитна меморија</a:t>
            </a:r>
            <a:endParaRPr lang="en-US" sz="2800"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7" name="ZoneTexte 6"/>
          <p:cNvSpPr txBox="1"/>
          <p:nvPr/>
        </p:nvSpPr>
        <p:spPr>
          <a:xfrm>
            <a:off x="6541688" y="2114297"/>
            <a:ext cx="5139256" cy="2308324"/>
          </a:xfrm>
          <a:prstGeom prst="rect">
            <a:avLst/>
          </a:prstGeom>
          <a:noFill/>
        </p:spPr>
        <p:txBody>
          <a:bodyPr wrap="square" rtlCol="0">
            <a:spAutoFit/>
          </a:bodyPr>
          <a:lstStyle/>
          <a:p>
            <a:pPr lvl="2" algn="just"/>
            <a:r>
              <a:rPr lang="en-GB" sz="1600" b="1" dirty="0" smtClean="0"/>
              <a:t>3.1.2 </a:t>
            </a:r>
            <a:r>
              <a:rPr lang="mk-MK" sz="1600" b="1" dirty="0" smtClean="0"/>
              <a:t>Семантичка меморија</a:t>
            </a:r>
            <a:endParaRPr lang="en-US" sz="1600" dirty="0"/>
          </a:p>
          <a:p>
            <a:pPr algn="just"/>
            <a:endParaRPr lang="en-GB" sz="1600" dirty="0" smtClean="0"/>
          </a:p>
          <a:p>
            <a:pPr algn="just"/>
            <a:r>
              <a:rPr lang="mk-MK" sz="1600" dirty="0"/>
              <a:t>Семантичките сеќавања се општо знаење за светот. Едно лице може да се сети на факт или настан што не го доживеал затоа што го научил или проучувал. На пример, веројатно знаете како изгледа човечкото срце затоа што сте учеле на училиште, ги знаете граматичките правила на вашиот мајчин јазик или можете да ги наведете главните градови на Европа.</a:t>
            </a:r>
            <a:endParaRPr lang="en-US" sz="1600" dirty="0"/>
          </a:p>
        </p:txBody>
      </p:sp>
      <p:sp>
        <p:nvSpPr>
          <p:cNvPr id="12" name="ZoneTexte 11"/>
          <p:cNvSpPr txBox="1"/>
          <p:nvPr/>
        </p:nvSpPr>
        <p:spPr>
          <a:xfrm>
            <a:off x="1875100" y="1002172"/>
            <a:ext cx="9846637" cy="830997"/>
          </a:xfrm>
          <a:prstGeom prst="rect">
            <a:avLst/>
          </a:prstGeom>
          <a:noFill/>
        </p:spPr>
        <p:txBody>
          <a:bodyPr wrap="square" rtlCol="0">
            <a:spAutoFit/>
          </a:bodyPr>
          <a:lstStyle/>
          <a:p>
            <a:pPr algn="just"/>
            <a:r>
              <a:rPr lang="mk-MK" sz="1600" dirty="0"/>
              <a:t>Експлицитната меморија е вид на долгорочна меморија која бара свесна мисла. Тоа е она што повеќето луѓе го имаат на ум кога мислат на спомен. Тоа може да бидат свесни сеќавања на настани, автобиографски факти или работи што едно лице ги учи. Постојат два вида експлицитна меморија: епизодна и семантичка</a:t>
            </a:r>
            <a:endParaRPr lang="en-US" sz="1600" dirty="0"/>
          </a:p>
        </p:txBody>
      </p:sp>
      <p:sp>
        <p:nvSpPr>
          <p:cNvPr id="4" name="ZoneTexte 3"/>
          <p:cNvSpPr txBox="1"/>
          <p:nvPr/>
        </p:nvSpPr>
        <p:spPr>
          <a:xfrm>
            <a:off x="545650" y="2114297"/>
            <a:ext cx="5044922" cy="4031873"/>
          </a:xfrm>
          <a:prstGeom prst="rect">
            <a:avLst/>
          </a:prstGeom>
          <a:noFill/>
        </p:spPr>
        <p:txBody>
          <a:bodyPr wrap="square" rtlCol="0">
            <a:spAutoFit/>
          </a:bodyPr>
          <a:lstStyle/>
          <a:p>
            <a:pPr lvl="2" algn="just"/>
            <a:r>
              <a:rPr lang="fr-FR" sz="1600" b="1" dirty="0" smtClean="0"/>
              <a:t>3.1.1 </a:t>
            </a:r>
            <a:r>
              <a:rPr lang="mk-MK" sz="1600" b="1" dirty="0" smtClean="0"/>
              <a:t>Епизодна меморија</a:t>
            </a:r>
            <a:endParaRPr lang="en-US" sz="1600" dirty="0"/>
          </a:p>
          <a:p>
            <a:pPr algn="just"/>
            <a:endParaRPr lang="fr-FR" sz="1600" b="1" dirty="0"/>
          </a:p>
          <a:p>
            <a:pPr algn="just"/>
            <a:r>
              <a:rPr lang="mk-MK" sz="1600" dirty="0"/>
              <a:t>Епизодната меморија ги вклучува конкретните искуства што сме ги живееле. Ова се сеќавања на настани или автобиографски факти, тие се однесуваат на нашиот личен живот. Студиите покажаа дека е можно да се реконструираат епизодните сеќавања, да се приспособат и менуваат во зависност од контекстот на кој се сеќаваме. Затоа, епизодните сеќавања не се секогаш точни. Нашата способност да задржиме епизодни спомени зависи од тоа колку емотивно моќно е искуството.</a:t>
            </a:r>
            <a:endParaRPr lang="en-US" sz="1600" dirty="0"/>
          </a:p>
          <a:p>
            <a:pPr algn="just"/>
            <a:endParaRPr lang="en-US" sz="1600" dirty="0"/>
          </a:p>
          <a:p>
            <a:pPr algn="just"/>
            <a:r>
              <a:rPr lang="ru-RU" sz="1600" dirty="0"/>
              <a:t>Примери за епизодна меморија: денот кога се </a:t>
            </a:r>
            <a:r>
              <a:rPr lang="ru-RU" sz="1600" dirty="0" smtClean="0"/>
              <a:t>мажите, </a:t>
            </a:r>
            <a:r>
              <a:rPr lang="ru-RU" sz="1600" dirty="0"/>
              <a:t>што вечеравте синоќа, кога првпат посетивте одреден град</a:t>
            </a:r>
            <a:endParaRPr lang="fr-FR" sz="1600" dirty="0"/>
          </a:p>
        </p:txBody>
      </p:sp>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1489562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886304" y="312214"/>
            <a:ext cx="5774499" cy="523220"/>
          </a:xfrm>
          <a:prstGeom prst="rect">
            <a:avLst/>
          </a:prstGeom>
          <a:noFill/>
        </p:spPr>
        <p:txBody>
          <a:bodyPr wrap="square" rtlCol="0">
            <a:spAutoFit/>
          </a:bodyPr>
          <a:lstStyle/>
          <a:p>
            <a:pPr lvl="1"/>
            <a:r>
              <a:rPr lang="fr-FR" sz="2800" b="1" dirty="0" smtClean="0"/>
              <a:t>3.2 </a:t>
            </a:r>
            <a:r>
              <a:rPr lang="mk-MK" sz="2800" b="1" dirty="0" smtClean="0"/>
              <a:t>Имплицитна меморија</a:t>
            </a:r>
            <a:endParaRPr lang="en-US" sz="2800"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7" name="ZoneTexte 6"/>
          <p:cNvSpPr txBox="1"/>
          <p:nvPr/>
        </p:nvSpPr>
        <p:spPr>
          <a:xfrm>
            <a:off x="6467404" y="3288931"/>
            <a:ext cx="5139256" cy="2800767"/>
          </a:xfrm>
          <a:prstGeom prst="rect">
            <a:avLst/>
          </a:prstGeom>
          <a:noFill/>
        </p:spPr>
        <p:txBody>
          <a:bodyPr wrap="square" rtlCol="0">
            <a:spAutoFit/>
          </a:bodyPr>
          <a:lstStyle/>
          <a:p>
            <a:pPr lvl="2" algn="just"/>
            <a:r>
              <a:rPr lang="en-GB" sz="1600" b="1" dirty="0" smtClean="0"/>
              <a:t>3.2.2 </a:t>
            </a:r>
            <a:r>
              <a:rPr lang="mk-MK" sz="1600" b="1" dirty="0"/>
              <a:t>Поцедурална</a:t>
            </a:r>
            <a:endParaRPr lang="en-US" sz="1600" dirty="0"/>
          </a:p>
          <a:p>
            <a:pPr algn="just"/>
            <a:endParaRPr lang="en-GB" sz="1600" dirty="0" smtClean="0"/>
          </a:p>
          <a:p>
            <a:pPr algn="just"/>
            <a:r>
              <a:rPr lang="mk-MK" sz="1600" dirty="0"/>
              <a:t>Процедуралната меморија е вид на имплицитна меморија составена од информации за мускулните движења што сме научиле да ги автоматизираме преку вежбање. На пример, учење како да се оди, фрлање топка или движење на компјутерски глушец. На почетокот, требаше да научите да ги правите овие работи и да запомните одредени вештини, но на крајот, овие задачи станаа автоматски дел од процедуралната меморија.</a:t>
            </a:r>
            <a:endParaRPr lang="en-US" sz="1600" dirty="0"/>
          </a:p>
        </p:txBody>
      </p:sp>
      <p:sp>
        <p:nvSpPr>
          <p:cNvPr id="12" name="ZoneTexte 11"/>
          <p:cNvSpPr txBox="1"/>
          <p:nvPr/>
        </p:nvSpPr>
        <p:spPr>
          <a:xfrm>
            <a:off x="1767504" y="1076554"/>
            <a:ext cx="9823605" cy="2031325"/>
          </a:xfrm>
          <a:prstGeom prst="rect">
            <a:avLst/>
          </a:prstGeom>
          <a:noFill/>
        </p:spPr>
        <p:txBody>
          <a:bodyPr wrap="square" rtlCol="0">
            <a:spAutoFit/>
          </a:bodyPr>
          <a:lstStyle/>
          <a:p>
            <a:pPr algn="just"/>
            <a:r>
              <a:rPr lang="mk-MK" dirty="0"/>
              <a:t>Имплицитните сеќавања се информации што ги задржувате несвесно и без напор. Нештата што не се обидувате намерно да ги запомните се зачувани во имплицитна меморија. Овој тип на сеќавања влијаат на однесувањето на една личност.</a:t>
            </a:r>
            <a:endParaRPr lang="en-US" dirty="0"/>
          </a:p>
          <a:p>
            <a:pPr algn="just"/>
            <a:endParaRPr lang="en-GB" dirty="0" smtClean="0"/>
          </a:p>
          <a:p>
            <a:pPr algn="just"/>
            <a:r>
              <a:rPr lang="mk-MK" dirty="0"/>
              <a:t>Ова се вештини кои ги учите и потоа не мора повторно да ги научите за да ги изведете. Работите што ги научивте станаа автоматски со текот на времето со повторување и сега не треба да размислувате за различните чекори што треба да ги следите за да извршите задача.</a:t>
            </a:r>
            <a:endParaRPr lang="en-US" dirty="0"/>
          </a:p>
        </p:txBody>
      </p:sp>
      <p:sp>
        <p:nvSpPr>
          <p:cNvPr id="4" name="ZoneTexte 3"/>
          <p:cNvSpPr txBox="1"/>
          <p:nvPr/>
        </p:nvSpPr>
        <p:spPr>
          <a:xfrm>
            <a:off x="770410" y="3348999"/>
            <a:ext cx="5044922" cy="1815882"/>
          </a:xfrm>
          <a:prstGeom prst="rect">
            <a:avLst/>
          </a:prstGeom>
          <a:noFill/>
        </p:spPr>
        <p:txBody>
          <a:bodyPr wrap="square" rtlCol="0">
            <a:spAutoFit/>
          </a:bodyPr>
          <a:lstStyle/>
          <a:p>
            <a:pPr lvl="2" algn="ctr"/>
            <a:r>
              <a:rPr lang="mk-MK" sz="1600" b="1" dirty="0" smtClean="0"/>
              <a:t>3</a:t>
            </a:r>
            <a:r>
              <a:rPr lang="fr-FR" sz="1600" b="1" dirty="0" smtClean="0"/>
              <a:t>.2.1 </a:t>
            </a:r>
            <a:r>
              <a:rPr lang="mk-MK" sz="1600" b="1" dirty="0" smtClean="0"/>
              <a:t>Примирање</a:t>
            </a:r>
            <a:endParaRPr lang="mk-MK" sz="1600" dirty="0"/>
          </a:p>
          <a:p>
            <a:pPr algn="just"/>
            <a:endParaRPr lang="mk-MK" sz="1600" dirty="0" smtClean="0"/>
          </a:p>
          <a:p>
            <a:pPr algn="just"/>
            <a:r>
              <a:rPr lang="mk-MK" sz="1600" dirty="0" smtClean="0"/>
              <a:t>Примирањето </a:t>
            </a:r>
            <a:r>
              <a:rPr lang="mk-MK" sz="1600" dirty="0"/>
              <a:t>е дел од имплицитната меморија што суптилно влијае на вашето однесување и на тоа како го перцепирате светот. Примирањето значи дека реагирате на стимул. На пример, пушач може да посака цигара после оброк</a:t>
            </a:r>
            <a:r>
              <a:rPr lang="mk-MK" sz="1600" dirty="0" smtClean="0"/>
              <a:t>.</a:t>
            </a:r>
            <a:endParaRPr lang="fr-FR" sz="1600" dirty="0"/>
          </a:p>
        </p:txBody>
      </p:sp>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620072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349476"/>
            <a:ext cx="7463927" cy="584775"/>
          </a:xfrm>
          <a:prstGeom prst="rect">
            <a:avLst/>
          </a:prstGeom>
          <a:noFill/>
        </p:spPr>
        <p:txBody>
          <a:bodyPr wrap="square" rtlCol="0">
            <a:spAutoFit/>
          </a:bodyPr>
          <a:lstStyle/>
          <a:p>
            <a:pPr algn="ctr"/>
            <a:r>
              <a:rPr lang="mk-MK" sz="3200" b="1" dirty="0" smtClean="0"/>
              <a:t>Заклучок</a:t>
            </a:r>
            <a:r>
              <a:rPr lang="fr-FR" sz="3200" b="1" dirty="0" smtClean="0"/>
              <a:t>: </a:t>
            </a:r>
            <a:r>
              <a:rPr lang="mk-MK" sz="3200" b="1" dirty="0" smtClean="0"/>
              <a:t>различни видови на меморија</a:t>
            </a:r>
            <a:endParaRPr lang="fr-FR" sz="3200" b="1"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grpSp>
        <p:nvGrpSpPr>
          <p:cNvPr id="10" name="Groupe 9"/>
          <p:cNvGrpSpPr/>
          <p:nvPr/>
        </p:nvGrpSpPr>
        <p:grpSpPr>
          <a:xfrm>
            <a:off x="1874911" y="3125967"/>
            <a:ext cx="10141829" cy="2171525"/>
            <a:chOff x="1973296" y="2373612"/>
            <a:chExt cx="10141829" cy="2171525"/>
          </a:xfrm>
        </p:grpSpPr>
        <p:sp>
          <p:nvSpPr>
            <p:cNvPr id="8" name="ZoneTexte 7"/>
            <p:cNvSpPr txBox="1"/>
            <p:nvPr/>
          </p:nvSpPr>
          <p:spPr>
            <a:xfrm>
              <a:off x="1973296" y="2385942"/>
              <a:ext cx="1819154" cy="646331"/>
            </a:xfrm>
            <a:prstGeom prst="rect">
              <a:avLst/>
            </a:prstGeom>
            <a:noFill/>
          </p:spPr>
          <p:txBody>
            <a:bodyPr wrap="square" rtlCol="0">
              <a:spAutoFit/>
            </a:bodyPr>
            <a:lstStyle/>
            <a:p>
              <a:pPr algn="ctr"/>
              <a:r>
                <a:rPr lang="mk-MK" b="1" dirty="0" smtClean="0"/>
                <a:t>Сетилна меморија</a:t>
              </a:r>
              <a:endParaRPr lang="fr-FR" b="1" dirty="0"/>
            </a:p>
          </p:txBody>
        </p:sp>
        <p:sp>
          <p:nvSpPr>
            <p:cNvPr id="11" name="ZoneTexte 10"/>
            <p:cNvSpPr txBox="1"/>
            <p:nvPr/>
          </p:nvSpPr>
          <p:spPr>
            <a:xfrm>
              <a:off x="5133148" y="2405492"/>
              <a:ext cx="2068009" cy="646331"/>
            </a:xfrm>
            <a:prstGeom prst="rect">
              <a:avLst/>
            </a:prstGeom>
            <a:noFill/>
          </p:spPr>
          <p:txBody>
            <a:bodyPr wrap="square" rtlCol="0">
              <a:spAutoFit/>
            </a:bodyPr>
            <a:lstStyle/>
            <a:p>
              <a:pPr algn="ctr"/>
              <a:r>
                <a:rPr lang="mk-MK" b="1" dirty="0" smtClean="0"/>
                <a:t>Краткорочна меморија</a:t>
              </a:r>
              <a:endParaRPr lang="fr-FR" b="1" dirty="0"/>
            </a:p>
          </p:txBody>
        </p:sp>
        <p:sp>
          <p:nvSpPr>
            <p:cNvPr id="13" name="ZoneTexte 12"/>
            <p:cNvSpPr txBox="1"/>
            <p:nvPr/>
          </p:nvSpPr>
          <p:spPr>
            <a:xfrm>
              <a:off x="8235162" y="2373612"/>
              <a:ext cx="2152164" cy="646331"/>
            </a:xfrm>
            <a:prstGeom prst="rect">
              <a:avLst/>
            </a:prstGeom>
            <a:noFill/>
          </p:spPr>
          <p:txBody>
            <a:bodyPr wrap="square" rtlCol="0">
              <a:spAutoFit/>
            </a:bodyPr>
            <a:lstStyle/>
            <a:p>
              <a:pPr algn="ctr"/>
              <a:r>
                <a:rPr lang="mk-MK" b="1" dirty="0" smtClean="0"/>
                <a:t>Долгорочна меморија</a:t>
              </a:r>
              <a:endParaRPr lang="fr-FR" b="1" dirty="0"/>
            </a:p>
          </p:txBody>
        </p:sp>
        <p:sp>
          <p:nvSpPr>
            <p:cNvPr id="14" name="ZoneTexte 13"/>
            <p:cNvSpPr txBox="1"/>
            <p:nvPr/>
          </p:nvSpPr>
          <p:spPr>
            <a:xfrm>
              <a:off x="6225677" y="3107460"/>
              <a:ext cx="1900658" cy="646331"/>
            </a:xfrm>
            <a:prstGeom prst="rect">
              <a:avLst/>
            </a:prstGeom>
            <a:noFill/>
          </p:spPr>
          <p:txBody>
            <a:bodyPr wrap="square" rtlCol="0">
              <a:spAutoFit/>
            </a:bodyPr>
            <a:lstStyle/>
            <a:p>
              <a:pPr algn="ctr"/>
              <a:r>
                <a:rPr lang="mk-MK" dirty="0" smtClean="0"/>
                <a:t>Експлицитна меморија</a:t>
              </a:r>
              <a:endParaRPr lang="fr-FR" dirty="0"/>
            </a:p>
          </p:txBody>
        </p:sp>
        <p:sp>
          <p:nvSpPr>
            <p:cNvPr id="15" name="ZoneTexte 14"/>
            <p:cNvSpPr txBox="1"/>
            <p:nvPr/>
          </p:nvSpPr>
          <p:spPr>
            <a:xfrm>
              <a:off x="9594015" y="3107460"/>
              <a:ext cx="1862654" cy="646331"/>
            </a:xfrm>
            <a:prstGeom prst="rect">
              <a:avLst/>
            </a:prstGeom>
            <a:noFill/>
          </p:spPr>
          <p:txBody>
            <a:bodyPr wrap="square" rtlCol="0">
              <a:spAutoFit/>
            </a:bodyPr>
            <a:lstStyle/>
            <a:p>
              <a:pPr algn="ctr"/>
              <a:r>
                <a:rPr lang="mk-MK" dirty="0" smtClean="0"/>
                <a:t>Имплицитна меморија</a:t>
              </a:r>
              <a:endParaRPr lang="fr-FR" dirty="0"/>
            </a:p>
          </p:txBody>
        </p:sp>
        <p:sp>
          <p:nvSpPr>
            <p:cNvPr id="16" name="ZoneTexte 15"/>
            <p:cNvSpPr txBox="1"/>
            <p:nvPr/>
          </p:nvSpPr>
          <p:spPr>
            <a:xfrm>
              <a:off x="4861768" y="3898806"/>
              <a:ext cx="1956305" cy="646331"/>
            </a:xfrm>
            <a:prstGeom prst="rect">
              <a:avLst/>
            </a:prstGeom>
            <a:noFill/>
          </p:spPr>
          <p:txBody>
            <a:bodyPr wrap="square" rtlCol="0">
              <a:spAutoFit/>
            </a:bodyPr>
            <a:lstStyle/>
            <a:p>
              <a:pPr algn="ctr"/>
              <a:r>
                <a:rPr lang="mk-MK" dirty="0" smtClean="0"/>
                <a:t>Епизодна меморија</a:t>
              </a:r>
              <a:endParaRPr lang="fr-FR" dirty="0"/>
            </a:p>
          </p:txBody>
        </p:sp>
        <p:sp>
          <p:nvSpPr>
            <p:cNvPr id="17" name="ZoneTexte 16"/>
            <p:cNvSpPr txBox="1"/>
            <p:nvPr/>
          </p:nvSpPr>
          <p:spPr>
            <a:xfrm>
              <a:off x="6992415" y="3898806"/>
              <a:ext cx="1929595" cy="646331"/>
            </a:xfrm>
            <a:prstGeom prst="rect">
              <a:avLst/>
            </a:prstGeom>
            <a:noFill/>
          </p:spPr>
          <p:txBody>
            <a:bodyPr wrap="square" rtlCol="0">
              <a:spAutoFit/>
            </a:bodyPr>
            <a:lstStyle/>
            <a:p>
              <a:pPr algn="ctr"/>
              <a:r>
                <a:rPr lang="mk-MK" dirty="0" smtClean="0"/>
                <a:t>Семантичка меморија</a:t>
              </a:r>
              <a:endParaRPr lang="fr-FR" dirty="0"/>
            </a:p>
          </p:txBody>
        </p:sp>
        <p:sp>
          <p:nvSpPr>
            <p:cNvPr id="18" name="ZoneTexte 17"/>
            <p:cNvSpPr txBox="1"/>
            <p:nvPr/>
          </p:nvSpPr>
          <p:spPr>
            <a:xfrm>
              <a:off x="8779338" y="3903040"/>
              <a:ext cx="1487189" cy="369332"/>
            </a:xfrm>
            <a:prstGeom prst="rect">
              <a:avLst/>
            </a:prstGeom>
            <a:noFill/>
          </p:spPr>
          <p:txBody>
            <a:bodyPr wrap="square" rtlCol="0">
              <a:spAutoFit/>
            </a:bodyPr>
            <a:lstStyle/>
            <a:p>
              <a:pPr algn="ctr"/>
              <a:r>
                <a:rPr lang="mk-MK" dirty="0" smtClean="0"/>
                <a:t>Примирање</a:t>
              </a:r>
              <a:endParaRPr lang="fr-FR" dirty="0"/>
            </a:p>
          </p:txBody>
        </p:sp>
        <p:sp>
          <p:nvSpPr>
            <p:cNvPr id="19" name="ZoneTexte 18"/>
            <p:cNvSpPr txBox="1"/>
            <p:nvPr/>
          </p:nvSpPr>
          <p:spPr>
            <a:xfrm>
              <a:off x="10436215" y="3898806"/>
              <a:ext cx="1678910" cy="646331"/>
            </a:xfrm>
            <a:prstGeom prst="rect">
              <a:avLst/>
            </a:prstGeom>
            <a:noFill/>
          </p:spPr>
          <p:txBody>
            <a:bodyPr wrap="square" rtlCol="0">
              <a:spAutoFit/>
            </a:bodyPr>
            <a:lstStyle/>
            <a:p>
              <a:pPr algn="ctr"/>
              <a:r>
                <a:rPr lang="mk-MK" dirty="0" smtClean="0"/>
                <a:t>Процедурална меморија</a:t>
              </a:r>
              <a:endParaRPr lang="fr-FR" dirty="0" smtClean="0"/>
            </a:p>
          </p:txBody>
        </p:sp>
      </p:grpSp>
      <p:sp>
        <p:nvSpPr>
          <p:cNvPr id="20" name="ZoneTexte 19"/>
          <p:cNvSpPr txBox="1"/>
          <p:nvPr/>
        </p:nvSpPr>
        <p:spPr>
          <a:xfrm>
            <a:off x="5366172" y="1471103"/>
            <a:ext cx="1527858" cy="369332"/>
          </a:xfrm>
          <a:prstGeom prst="rect">
            <a:avLst/>
          </a:prstGeom>
          <a:noFill/>
        </p:spPr>
        <p:txBody>
          <a:bodyPr wrap="square" rtlCol="0">
            <a:spAutoFit/>
          </a:bodyPr>
          <a:lstStyle/>
          <a:p>
            <a:pPr algn="ctr"/>
            <a:r>
              <a:rPr lang="mk-MK" b="1" dirty="0" smtClean="0"/>
              <a:t>МЕМОРИЈА</a:t>
            </a:r>
            <a:endParaRPr lang="fr-FR" b="1" dirty="0"/>
          </a:p>
        </p:txBody>
      </p:sp>
      <p:cxnSp>
        <p:nvCxnSpPr>
          <p:cNvPr id="22" name="Connecteur droit 21"/>
          <p:cNvCxnSpPr>
            <a:stCxn id="20" idx="2"/>
            <a:endCxn id="8" idx="0"/>
          </p:cNvCxnSpPr>
          <p:nvPr/>
        </p:nvCxnSpPr>
        <p:spPr>
          <a:xfrm flipH="1">
            <a:off x="2784488" y="1840435"/>
            <a:ext cx="3345613" cy="129786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a:stCxn id="20" idx="2"/>
            <a:endCxn id="11" idx="0"/>
          </p:cNvCxnSpPr>
          <p:nvPr/>
        </p:nvCxnSpPr>
        <p:spPr>
          <a:xfrm flipH="1">
            <a:off x="6068768" y="1840435"/>
            <a:ext cx="61333" cy="131741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a:stCxn id="20" idx="2"/>
            <a:endCxn id="13" idx="0"/>
          </p:cNvCxnSpPr>
          <p:nvPr/>
        </p:nvCxnSpPr>
        <p:spPr>
          <a:xfrm>
            <a:off x="6130101" y="1840435"/>
            <a:ext cx="3082758" cy="1285532"/>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a:stCxn id="13" idx="2"/>
          </p:cNvCxnSpPr>
          <p:nvPr/>
        </p:nvCxnSpPr>
        <p:spPr>
          <a:xfrm flipH="1">
            <a:off x="7671481" y="3772298"/>
            <a:ext cx="1541378" cy="101969"/>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a:stCxn id="13" idx="2"/>
            <a:endCxn id="15" idx="0"/>
          </p:cNvCxnSpPr>
          <p:nvPr/>
        </p:nvCxnSpPr>
        <p:spPr>
          <a:xfrm>
            <a:off x="9212859" y="3772298"/>
            <a:ext cx="1214098" cy="87517"/>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a:stCxn id="14" idx="2"/>
            <a:endCxn id="16" idx="0"/>
          </p:cNvCxnSpPr>
          <p:nvPr/>
        </p:nvCxnSpPr>
        <p:spPr>
          <a:xfrm flipH="1">
            <a:off x="5741536" y="4506146"/>
            <a:ext cx="1336085" cy="145015"/>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a:stCxn id="14" idx="2"/>
          </p:cNvCxnSpPr>
          <p:nvPr/>
        </p:nvCxnSpPr>
        <p:spPr>
          <a:xfrm>
            <a:off x="7077621" y="4506146"/>
            <a:ext cx="1174320" cy="192881"/>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15" idx="2"/>
            <a:endCxn id="18" idx="0"/>
          </p:cNvCxnSpPr>
          <p:nvPr/>
        </p:nvCxnSpPr>
        <p:spPr>
          <a:xfrm flipH="1">
            <a:off x="9424548" y="4506146"/>
            <a:ext cx="1002409" cy="149249"/>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15" idx="2"/>
            <a:endCxn id="19" idx="0"/>
          </p:cNvCxnSpPr>
          <p:nvPr/>
        </p:nvCxnSpPr>
        <p:spPr>
          <a:xfrm>
            <a:off x="10426957" y="4506146"/>
            <a:ext cx="750328" cy="145015"/>
          </a:xfrm>
          <a:prstGeom prst="line">
            <a:avLst/>
          </a:prstGeom>
          <a:ln w="28575">
            <a:solidFill>
              <a:srgbClr val="60D391"/>
            </a:solidFill>
          </a:ln>
        </p:spPr>
        <p:style>
          <a:lnRef idx="1">
            <a:schemeClr val="accent1"/>
          </a:lnRef>
          <a:fillRef idx="0">
            <a:schemeClr val="accent1"/>
          </a:fillRef>
          <a:effectRef idx="0">
            <a:schemeClr val="accent1"/>
          </a:effectRef>
          <a:fontRef idx="minor">
            <a:schemeClr val="tx1"/>
          </a:fontRef>
        </p:style>
      </p:cxnSp>
      <p:sp>
        <p:nvSpPr>
          <p:cNvPr id="3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434941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2769267" y="427986"/>
            <a:ext cx="7463927" cy="523220"/>
          </a:xfrm>
          <a:prstGeom prst="rect">
            <a:avLst/>
          </a:prstGeom>
          <a:noFill/>
        </p:spPr>
        <p:txBody>
          <a:bodyPr wrap="square" rtlCol="0">
            <a:spAutoFit/>
          </a:bodyPr>
          <a:lstStyle/>
          <a:p>
            <a:pPr algn="ctr"/>
            <a:r>
              <a:rPr lang="mk-MK" sz="2800" b="1" dirty="0"/>
              <a:t>С</a:t>
            </a:r>
            <a:r>
              <a:rPr lang="mk-MK" sz="2800" b="1" dirty="0" smtClean="0"/>
              <a:t>овети </a:t>
            </a:r>
            <a:r>
              <a:rPr lang="mk-MK" sz="2800" b="1" dirty="0"/>
              <a:t>за да ја тренирате вашата меморија</a:t>
            </a:r>
            <a:endParaRPr lang="fr-FR" sz="4400" b="1" dirty="0"/>
          </a:p>
        </p:txBody>
      </p:sp>
      <p:sp>
        <p:nvSpPr>
          <p:cNvPr id="4" name="ZoneTexte 3"/>
          <p:cNvSpPr txBox="1"/>
          <p:nvPr/>
        </p:nvSpPr>
        <p:spPr>
          <a:xfrm>
            <a:off x="642397" y="2172479"/>
            <a:ext cx="6690166" cy="3877985"/>
          </a:xfrm>
          <a:prstGeom prst="rect">
            <a:avLst/>
          </a:prstGeom>
          <a:noFill/>
        </p:spPr>
        <p:txBody>
          <a:bodyPr wrap="square" rtlCol="0">
            <a:spAutoFit/>
          </a:bodyPr>
          <a:lstStyle/>
          <a:p>
            <a:pPr marL="285750" lvl="0" indent="-285750" algn="just">
              <a:buFont typeface="Arial" panose="020B0604020202020204" pitchFamily="34" charset="0"/>
              <a:buChar char="•"/>
            </a:pPr>
            <a:r>
              <a:rPr lang="mk-MK" sz="1600" dirty="0"/>
              <a:t>С</a:t>
            </a:r>
            <a:r>
              <a:rPr lang="mk-MK" sz="1600" dirty="0" smtClean="0"/>
              <a:t>пијте </a:t>
            </a:r>
            <a:r>
              <a:rPr lang="mk-MK" sz="1600" dirty="0"/>
              <a:t>доволно. Додека спиеме, нашиот мозок обработува и складира долгорочни спомени. </a:t>
            </a:r>
            <a:endParaRPr lang="en-US" sz="1600" dirty="0"/>
          </a:p>
          <a:p>
            <a:pPr marL="285750" lvl="0" indent="-285750" algn="just">
              <a:buFont typeface="Arial" panose="020B0604020202020204" pitchFamily="34" charset="0"/>
              <a:buChar char="•"/>
            </a:pPr>
            <a:endParaRPr lang="fr-FR" sz="1600" dirty="0"/>
          </a:p>
          <a:p>
            <a:pPr marL="285750" lvl="0" indent="-285750" algn="just">
              <a:buFont typeface="Arial" panose="020B0604020202020204" pitchFamily="34" charset="0"/>
              <a:buChar char="•"/>
            </a:pPr>
            <a:r>
              <a:rPr lang="mk-MK" sz="1600" dirty="0"/>
              <a:t>Намалете го стресот на минимум бидејќи може да го промени начинот на складирање на информациите </a:t>
            </a:r>
            <a:endParaRPr lang="en-US" sz="1600" dirty="0"/>
          </a:p>
          <a:p>
            <a:pPr marL="285750" lvl="0" indent="-285750" algn="just">
              <a:buFont typeface="Arial" panose="020B0604020202020204" pitchFamily="34" charset="0"/>
              <a:buChar char="•"/>
            </a:pPr>
            <a:endParaRPr lang="fr-FR" sz="1600" dirty="0"/>
          </a:p>
          <a:p>
            <a:pPr marL="285750" lvl="0" indent="-285750" algn="just">
              <a:buFont typeface="Arial" panose="020B0604020202020204" pitchFamily="34" charset="0"/>
              <a:buChar char="•"/>
            </a:pPr>
            <a:r>
              <a:rPr lang="mk-MK" sz="1600" dirty="0"/>
              <a:t>Сведете го одолговлекувањето на минимум додека учите нови информации: намалете го шумот, исклучете го телефонот итн.</a:t>
            </a:r>
            <a:endParaRPr lang="en-US" sz="1600" dirty="0"/>
          </a:p>
          <a:p>
            <a:pPr marL="285750" lvl="0" indent="-285750" algn="just">
              <a:buFont typeface="Arial" panose="020B0604020202020204" pitchFamily="34" charset="0"/>
              <a:buChar char="•"/>
            </a:pPr>
            <a:endParaRPr lang="fr-FR" sz="1600" dirty="0"/>
          </a:p>
          <a:p>
            <a:pPr marL="285750" lvl="0" indent="-285750" algn="just">
              <a:buFont typeface="Arial" panose="020B0604020202020204" pitchFamily="34" charset="0"/>
              <a:buChar char="•"/>
            </a:pPr>
            <a:r>
              <a:rPr lang="mk-MK" sz="1600" dirty="0"/>
              <a:t>Хранете се здраво. Научниците препорачуваат да се јаде храна богата со антиоксиданси за да се одржи мозокот млад и да се одржи функцијата на меморијата како што старееме. </a:t>
            </a:r>
            <a:endParaRPr lang="en-US" sz="1600" dirty="0"/>
          </a:p>
          <a:p>
            <a:pPr marL="285750" lvl="0" indent="-285750" algn="just">
              <a:buFont typeface="Arial" panose="020B0604020202020204" pitchFamily="34" charset="0"/>
              <a:buChar char="•"/>
            </a:pPr>
            <a:endParaRPr lang="fr-FR" sz="1600" dirty="0"/>
          </a:p>
          <a:p>
            <a:pPr marL="285750" lvl="0" indent="-285750" algn="just">
              <a:buFont typeface="Arial" panose="020B0604020202020204" pitchFamily="34" charset="0"/>
              <a:buChar char="•"/>
            </a:pPr>
            <a:r>
              <a:rPr lang="mk-MK" sz="1600" dirty="0"/>
              <a:t>Играјте мозочни игри. Вежбајте го мозокот исто како што би правеле со вашето тело.</a:t>
            </a:r>
            <a:endParaRPr lang="en-US" sz="1600" dirty="0"/>
          </a:p>
        </p:txBody>
      </p:sp>
      <p:sp>
        <p:nvSpPr>
          <p:cNvPr id="7" name="ZoneTexte 6"/>
          <p:cNvSpPr txBox="1"/>
          <p:nvPr/>
        </p:nvSpPr>
        <p:spPr>
          <a:xfrm>
            <a:off x="2147103" y="1238677"/>
            <a:ext cx="8947231" cy="646331"/>
          </a:xfrm>
          <a:prstGeom prst="rect">
            <a:avLst/>
          </a:prstGeom>
          <a:noFill/>
        </p:spPr>
        <p:txBody>
          <a:bodyPr wrap="square" rtlCol="0">
            <a:spAutoFit/>
          </a:bodyPr>
          <a:lstStyle/>
          <a:p>
            <a:r>
              <a:rPr lang="mk-MK" dirty="0"/>
              <a:t>Како што видовме, меморијата е сложен систем што научниците го проучуваат со години. Како можете да ја подобрите вашата меморија? Еве неколку совети подолу:</a:t>
            </a:r>
            <a:endParaRPr lang="en-US" dirty="0"/>
          </a:p>
        </p:txBody>
      </p:sp>
      <p:pic>
        <p:nvPicPr>
          <p:cNvPr id="2050" name="Picture 2" descr="Character of people holding creative ideas icons Free Vec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3415" y="2289219"/>
            <a:ext cx="4458585" cy="3240666"/>
          </a:xfrm>
          <a:prstGeom prst="rect">
            <a:avLst/>
          </a:prstGeom>
          <a:noFill/>
          <a:extLst>
            <a:ext uri="{909E8E84-426E-40DD-AFC4-6F175D3DCCD1}">
              <a14:hiddenFill xmlns:a14="http://schemas.microsoft.com/office/drawing/2010/main">
                <a:solidFill>
                  <a:srgbClr val="FFFFFF"/>
                </a:solidFill>
              </a14:hiddenFill>
            </a:ext>
          </a:extLst>
        </p:spPr>
      </p:pic>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831120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1811052" y="266127"/>
            <a:ext cx="8569890" cy="584775"/>
          </a:xfrm>
          <a:prstGeom prst="rect">
            <a:avLst/>
          </a:prstGeom>
          <a:noFill/>
        </p:spPr>
        <p:txBody>
          <a:bodyPr wrap="square" rtlCol="0">
            <a:spAutoFit/>
          </a:bodyPr>
          <a:lstStyle/>
          <a:p>
            <a:pPr algn="ctr"/>
            <a:r>
              <a:rPr lang="mk-MK" sz="3200" b="1" dirty="0"/>
              <a:t>Совети за да ја тренирате вашата меморија</a:t>
            </a:r>
            <a:endParaRPr lang="fr-FR" sz="4800" b="1" dirty="0"/>
          </a:p>
        </p:txBody>
      </p:sp>
      <p:sp>
        <p:nvSpPr>
          <p:cNvPr id="8"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
        <p:nvSpPr>
          <p:cNvPr id="7" name="ZoneTexte 6"/>
          <p:cNvSpPr txBox="1"/>
          <p:nvPr/>
        </p:nvSpPr>
        <p:spPr>
          <a:xfrm>
            <a:off x="1884377" y="999987"/>
            <a:ext cx="8423240" cy="646331"/>
          </a:xfrm>
          <a:prstGeom prst="rect">
            <a:avLst/>
          </a:prstGeom>
          <a:noFill/>
        </p:spPr>
        <p:txBody>
          <a:bodyPr wrap="square" rtlCol="0">
            <a:spAutoFit/>
          </a:bodyPr>
          <a:lstStyle/>
          <a:p>
            <a:pPr algn="ctr"/>
            <a:r>
              <a:rPr lang="mk-MK" dirty="0"/>
              <a:t>Сакате да знаете повеќе начини како да ја подобрите вашата меморија</a:t>
            </a:r>
            <a:r>
              <a:rPr lang="en-GB" dirty="0"/>
              <a:t>? </a:t>
            </a:r>
            <a:r>
              <a:rPr lang="mk-MK" dirty="0"/>
              <a:t>Погледнете го следново видео</a:t>
            </a:r>
            <a:r>
              <a:rPr lang="en-GB" dirty="0"/>
              <a:t>: </a:t>
            </a:r>
            <a:endParaRPr lang="en-GB" dirty="0"/>
          </a:p>
        </p:txBody>
      </p:sp>
      <p:pic>
        <p:nvPicPr>
          <p:cNvPr id="2" name="NrEafQNV9KQ"/>
          <p:cNvPicPr>
            <a:picLocks noRot="1" noChangeAspect="1"/>
          </p:cNvPicPr>
          <p:nvPr>
            <a:videoFile r:link="rId1"/>
          </p:nvPr>
        </p:nvPicPr>
        <p:blipFill>
          <a:blip r:embed="rId5"/>
          <a:stretch>
            <a:fillRect/>
          </a:stretch>
        </p:blipFill>
        <p:spPr>
          <a:xfrm>
            <a:off x="2337549" y="1749873"/>
            <a:ext cx="7516897" cy="4228255"/>
          </a:xfrm>
          <a:prstGeom prst="rect">
            <a:avLst/>
          </a:prstGeom>
        </p:spPr>
      </p:pic>
      <p:sp>
        <p:nvSpPr>
          <p:cNvPr id="9" name="ZoneTexte 8"/>
          <p:cNvSpPr txBox="1"/>
          <p:nvPr/>
        </p:nvSpPr>
        <p:spPr>
          <a:xfrm>
            <a:off x="3616121" y="6081682"/>
            <a:ext cx="4959752" cy="369332"/>
          </a:xfrm>
          <a:prstGeom prst="rect">
            <a:avLst/>
          </a:prstGeom>
          <a:noFill/>
        </p:spPr>
        <p:txBody>
          <a:bodyPr wrap="square" rtlCol="0">
            <a:spAutoFit/>
          </a:bodyPr>
          <a:lstStyle/>
          <a:p>
            <a:r>
              <a:rPr lang="fr-FR" dirty="0">
                <a:hlinkClick r:id="rId6"/>
              </a:rPr>
              <a:t>https://</a:t>
            </a:r>
            <a:r>
              <a:rPr lang="fr-FR" dirty="0" smtClean="0">
                <a:hlinkClick r:id="rId6"/>
              </a:rPr>
              <a:t>www.youtube.com/watch?v=NrEafQNV9KQ</a:t>
            </a:r>
            <a:r>
              <a:rPr lang="fr-FR" dirty="0" smtClean="0"/>
              <a:t> </a:t>
            </a:r>
            <a:endParaRPr lang="fr-FR" dirty="0"/>
          </a:p>
        </p:txBody>
      </p:sp>
    </p:spTree>
    <p:extLst>
      <p:ext uri="{BB962C8B-B14F-4D97-AF65-F5344CB8AC3E}">
        <p14:creationId xmlns:p14="http://schemas.microsoft.com/office/powerpoint/2010/main" val="2032737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ctors doing medical research on human brain and testing blood samples. Free Vector"/>
          <p:cNvPicPr>
            <a:picLocks noChangeAspect="1" noChangeArrowheads="1"/>
          </p:cNvPicPr>
          <p:nvPr/>
        </p:nvPicPr>
        <p:blipFill rotWithShape="1">
          <a:blip r:embed="rId2">
            <a:extLst>
              <a:ext uri="{28A0092B-C50C-407E-A947-70E740481C1C}">
                <a14:useLocalDpi xmlns:a14="http://schemas.microsoft.com/office/drawing/2010/main" val="0"/>
              </a:ext>
            </a:extLst>
          </a:blip>
          <a:srcRect l="8001" t="6021" r="9336" b="5204"/>
          <a:stretch/>
        </p:blipFill>
        <p:spPr bwMode="auto">
          <a:xfrm>
            <a:off x="501041" y="3184521"/>
            <a:ext cx="5098093" cy="364704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800919" y="327342"/>
            <a:ext cx="5198301" cy="584775"/>
          </a:xfrm>
          <a:prstGeom prst="rect">
            <a:avLst/>
          </a:prstGeom>
          <a:noFill/>
        </p:spPr>
        <p:txBody>
          <a:bodyPr wrap="square" rtlCol="0">
            <a:spAutoFit/>
          </a:bodyPr>
          <a:lstStyle/>
          <a:p>
            <a:pPr algn="ctr"/>
            <a:r>
              <a:rPr lang="mk-MK" sz="3200" b="1" dirty="0" smtClean="0"/>
              <a:t>Опис и цели</a:t>
            </a:r>
            <a:endParaRPr lang="fr-FR" sz="3200" b="1" dirty="0"/>
          </a:p>
        </p:txBody>
      </p:sp>
      <p:sp>
        <p:nvSpPr>
          <p:cNvPr id="8" name="ZoneTexte 7"/>
          <p:cNvSpPr txBox="1"/>
          <p:nvPr/>
        </p:nvSpPr>
        <p:spPr>
          <a:xfrm>
            <a:off x="2078589" y="1287607"/>
            <a:ext cx="8642959" cy="1200329"/>
          </a:xfrm>
          <a:prstGeom prst="rect">
            <a:avLst/>
          </a:prstGeom>
          <a:noFill/>
        </p:spPr>
        <p:txBody>
          <a:bodyPr wrap="square" rtlCol="0">
            <a:spAutoFit/>
          </a:bodyPr>
          <a:lstStyle/>
          <a:p>
            <a:pPr algn="just"/>
            <a:r>
              <a:rPr lang="mk-MK" dirty="0"/>
              <a:t>Дали некогаш сте се нашле себеси во ситуација како влегувате во соба и да сфатите дека не можете да се сетите зошто воопшто сте влегле? Или не можете да се сетите каде сте ги ставиле клучевите? Или зошто некоја личност ви изгледа толку познато? Сите овие ситуации имаат заедничка когнитивна вештина: меморија</a:t>
            </a:r>
            <a:r>
              <a:rPr lang="mk-MK" dirty="0" smtClean="0"/>
              <a:t>.</a:t>
            </a:r>
            <a:endParaRPr lang="fr-FR" sz="2000" dirty="0"/>
          </a:p>
        </p:txBody>
      </p:sp>
      <p:sp>
        <p:nvSpPr>
          <p:cNvPr id="9" name="ZoneTexte 8"/>
          <p:cNvSpPr txBox="1"/>
          <p:nvPr/>
        </p:nvSpPr>
        <p:spPr>
          <a:xfrm>
            <a:off x="6264729" y="2861732"/>
            <a:ext cx="5468982" cy="2677656"/>
          </a:xfrm>
          <a:prstGeom prst="rect">
            <a:avLst/>
          </a:prstGeom>
          <a:noFill/>
        </p:spPr>
        <p:txBody>
          <a:bodyPr wrap="square" rtlCol="0">
            <a:spAutoFit/>
          </a:bodyPr>
          <a:lstStyle/>
          <a:p>
            <a:r>
              <a:rPr lang="mk-MK" dirty="0"/>
              <a:t>До крајот на овој модул, ќе бидете во можност да</a:t>
            </a:r>
            <a:r>
              <a:rPr lang="it-IT" dirty="0" smtClean="0"/>
              <a:t>:</a:t>
            </a:r>
            <a:endParaRPr lang="en-US" dirty="0"/>
          </a:p>
          <a:p>
            <a:endParaRPr lang="fr-FR" sz="2000" dirty="0"/>
          </a:p>
          <a:p>
            <a:pPr marL="285750" lvl="0" indent="-285750" algn="just">
              <a:buFont typeface="Arial" panose="020B0604020202020204" pitchFamily="34" charset="0"/>
              <a:buChar char="•"/>
            </a:pPr>
            <a:r>
              <a:rPr lang="mk-MK" b="1" dirty="0"/>
              <a:t>научите повеќе за различните видови на </a:t>
            </a:r>
            <a:r>
              <a:rPr lang="mk-MK" b="1" dirty="0" smtClean="0"/>
              <a:t>меморија</a:t>
            </a:r>
            <a:endParaRPr lang="en-US" b="1" dirty="0" smtClean="0"/>
          </a:p>
          <a:p>
            <a:pPr lvl="0" algn="just"/>
            <a:endParaRPr lang="fr-FR" sz="2000" b="1" dirty="0"/>
          </a:p>
          <a:p>
            <a:pPr marL="285750" lvl="0" indent="-285750" algn="just">
              <a:buFont typeface="Arial" panose="020B0604020202020204" pitchFamily="34" charset="0"/>
              <a:buChar char="•"/>
            </a:pPr>
            <a:r>
              <a:rPr lang="mk-MK" b="1" dirty="0"/>
              <a:t>разберете како функционира секој вид на меморија и </a:t>
            </a:r>
            <a:r>
              <a:rPr lang="mk-MK" b="1" dirty="0" smtClean="0"/>
              <a:t>карактеристиките</a:t>
            </a:r>
            <a:endParaRPr lang="en-US" b="1" dirty="0" smtClean="0"/>
          </a:p>
          <a:p>
            <a:pPr lvl="0" algn="just"/>
            <a:endParaRPr lang="fr-FR" sz="2000" b="1" dirty="0"/>
          </a:p>
          <a:p>
            <a:pPr marL="285750" indent="-285750" algn="just">
              <a:buFont typeface="Arial" panose="020B0604020202020204" pitchFamily="34" charset="0"/>
              <a:buChar char="•"/>
            </a:pPr>
            <a:r>
              <a:rPr lang="mk-MK" b="1" dirty="0"/>
              <a:t>добиете совети за подобрување на меморијата</a:t>
            </a:r>
            <a:endParaRPr lang="fr-FR" sz="2000" b="1" dirty="0"/>
          </a:p>
        </p:txBody>
      </p:sp>
    </p:spTree>
    <p:extLst>
      <p:ext uri="{BB962C8B-B14F-4D97-AF65-F5344CB8AC3E}">
        <p14:creationId xmlns:p14="http://schemas.microsoft.com/office/powerpoint/2010/main" val="211832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10003" y="440493"/>
            <a:ext cx="5774499" cy="523220"/>
          </a:xfrm>
          <a:prstGeom prst="rect">
            <a:avLst/>
          </a:prstGeom>
          <a:noFill/>
        </p:spPr>
        <p:txBody>
          <a:bodyPr wrap="square" rtlCol="0">
            <a:spAutoFit/>
          </a:bodyPr>
          <a:lstStyle/>
          <a:p>
            <a:r>
              <a:rPr lang="mk-MK" sz="2800" b="1" dirty="0"/>
              <a:t>Вовед: што претставува меморија?</a:t>
            </a:r>
            <a:endParaRPr lang="en-US" sz="2800" dirty="0"/>
          </a:p>
        </p:txBody>
      </p:sp>
      <p:pic>
        <p:nvPicPr>
          <p:cNvPr id="2050" name="Picture 2" descr="Man profile silhouette with abstract polygonal brain on blurry background. Artificial intelligence and science concept. 3D Render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6518" y="2167916"/>
            <a:ext cx="4771163" cy="3180775"/>
          </a:xfrm>
          <a:prstGeom prst="ellipse">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01189" y="1880533"/>
            <a:ext cx="5483836" cy="4278094"/>
          </a:xfrm>
          <a:prstGeom prst="rect">
            <a:avLst/>
          </a:prstGeom>
          <a:noFill/>
        </p:spPr>
        <p:txBody>
          <a:bodyPr wrap="square" rtlCol="0">
            <a:spAutoFit/>
          </a:bodyPr>
          <a:lstStyle/>
          <a:p>
            <a:pPr algn="just"/>
            <a:r>
              <a:rPr lang="mk-MK" sz="1600" dirty="0"/>
              <a:t>Меморијата е когнитивна функција која му овозможува на мозокот да стекнува, складира, задржува и подоцна добива информации. Ни дава можност да се сеќаваме на минатите искуства, претходно научени факти, искуства, впечатоци, вештини и навики. </a:t>
            </a:r>
            <a:endParaRPr lang="mk-MK" sz="1600" dirty="0" smtClean="0"/>
          </a:p>
          <a:p>
            <a:pPr algn="just"/>
            <a:endParaRPr lang="en-GB" sz="1600" dirty="0"/>
          </a:p>
          <a:p>
            <a:pPr algn="just"/>
            <a:r>
              <a:rPr lang="mk-MK" sz="1600" dirty="0"/>
              <a:t>Постојат различни типови на меморија. Сеќавањето на она што сте го јаделе за вечера се разликува од сеќавањето на фактот дека Лондон е главен град на Велик Британија. Видот на информации што се меморираат или потсетуваат го ангажираат мозокот на различни начини. </a:t>
            </a:r>
            <a:endParaRPr lang="mk-MK" sz="1600" dirty="0" smtClean="0"/>
          </a:p>
          <a:p>
            <a:pPr algn="just"/>
            <a:endParaRPr lang="en-GB" sz="1600" dirty="0"/>
          </a:p>
          <a:p>
            <a:pPr algn="just"/>
            <a:r>
              <a:rPr lang="mk-MK" sz="1600" dirty="0"/>
              <a:t>Во овој модул, ќе се потпреме на моделот на сцена првично предложен во 1968 година од Ричард Аткинсон и Ричард Шифрин, кој опишува три одделни фази на меморијата: сетилна меморија, краткорочна меморија и долгорочна меморија.</a:t>
            </a:r>
            <a:endParaRPr lang="fr-FR" sz="1600" dirty="0"/>
          </a:p>
        </p:txBody>
      </p:sp>
      <p:sp>
        <p:nvSpPr>
          <p:cNvPr id="9"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29284909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765930" y="315577"/>
            <a:ext cx="5774499" cy="523220"/>
          </a:xfrm>
          <a:prstGeom prst="rect">
            <a:avLst/>
          </a:prstGeom>
          <a:noFill/>
        </p:spPr>
        <p:txBody>
          <a:bodyPr wrap="square" rtlCol="0">
            <a:spAutoFit/>
          </a:bodyPr>
          <a:lstStyle/>
          <a:p>
            <a:pPr lvl="0" algn="ctr"/>
            <a:r>
              <a:rPr lang="mk-MK" sz="2800" b="1" dirty="0" smtClean="0"/>
              <a:t>1. Сетилна </a:t>
            </a:r>
            <a:r>
              <a:rPr lang="mk-MK" sz="2800" b="1" dirty="0"/>
              <a:t>меморија</a:t>
            </a:r>
            <a:endParaRPr lang="en-US" sz="2800" dirty="0"/>
          </a:p>
        </p:txBody>
      </p:sp>
      <p:sp>
        <p:nvSpPr>
          <p:cNvPr id="2" name="ZoneTexte 1"/>
          <p:cNvSpPr txBox="1"/>
          <p:nvPr/>
        </p:nvSpPr>
        <p:spPr>
          <a:xfrm>
            <a:off x="7839310" y="2624779"/>
            <a:ext cx="4177430" cy="3139321"/>
          </a:xfrm>
          <a:prstGeom prst="rect">
            <a:avLst/>
          </a:prstGeom>
          <a:noFill/>
        </p:spPr>
        <p:txBody>
          <a:bodyPr wrap="square" rtlCol="0">
            <a:spAutoFit/>
          </a:bodyPr>
          <a:lstStyle/>
          <a:p>
            <a:r>
              <a:rPr lang="mk-MK" b="1" dirty="0"/>
              <a:t>Сумирајќи, сензорната меморија е</a:t>
            </a:r>
            <a:r>
              <a:rPr lang="mk-MK" b="1" dirty="0" smtClean="0"/>
              <a:t>:</a:t>
            </a:r>
          </a:p>
          <a:p>
            <a:endParaRPr lang="fr-FR" b="1" dirty="0" smtClean="0"/>
          </a:p>
          <a:p>
            <a:pPr marL="285750" indent="-285750">
              <a:buFont typeface="Arial" panose="020B0604020202020204" pitchFamily="34" charset="0"/>
              <a:buChar char="•"/>
            </a:pPr>
            <a:r>
              <a:rPr lang="mk-MK" dirty="0"/>
              <a:t>Првиот чекор на </a:t>
            </a:r>
            <a:r>
              <a:rPr lang="mk-MK" dirty="0" smtClean="0"/>
              <a:t>меморијата</a:t>
            </a:r>
          </a:p>
          <a:p>
            <a:pPr marL="285750" indent="-285750">
              <a:buFont typeface="Arial" panose="020B0604020202020204" pitchFamily="34" charset="0"/>
              <a:buChar char="•"/>
            </a:pPr>
            <a:r>
              <a:rPr lang="ru-RU" dirty="0"/>
              <a:t>Трае 1 секунда или </a:t>
            </a:r>
            <a:r>
              <a:rPr lang="ru-RU" dirty="0" smtClean="0"/>
              <a:t>помалку</a:t>
            </a:r>
          </a:p>
          <a:p>
            <a:pPr marL="285750" indent="-285750">
              <a:buFont typeface="Arial" panose="020B0604020202020204" pitchFamily="34" charset="0"/>
              <a:buChar char="•"/>
            </a:pPr>
            <a:r>
              <a:rPr lang="mk-MK" dirty="0"/>
              <a:t>На пример</a:t>
            </a:r>
            <a:r>
              <a:rPr lang="mk-MK" dirty="0" smtClean="0"/>
              <a:t>:</a:t>
            </a:r>
          </a:p>
          <a:p>
            <a:pPr marL="285750" indent="-285750">
              <a:buFont typeface="Arial" panose="020B0604020202020204" pitchFamily="34" charset="0"/>
              <a:buChar char="•"/>
            </a:pPr>
            <a:r>
              <a:rPr lang="ru-RU" dirty="0"/>
              <a:t>Регистрирање на звуците со кои лицето наидува на </a:t>
            </a:r>
            <a:r>
              <a:rPr lang="ru-RU" dirty="0" smtClean="0"/>
              <a:t>прошетка</a:t>
            </a:r>
          </a:p>
          <a:p>
            <a:pPr marL="285750" indent="-285750">
              <a:buFont typeface="Arial" panose="020B0604020202020204" pitchFamily="34" charset="0"/>
              <a:buChar char="•"/>
            </a:pPr>
            <a:r>
              <a:rPr lang="ru-RU" dirty="0"/>
              <a:t>Накратко признавање на нешто во видното поле на една </a:t>
            </a:r>
            <a:r>
              <a:rPr lang="ru-RU" dirty="0" smtClean="0"/>
              <a:t>личност</a:t>
            </a:r>
          </a:p>
          <a:p>
            <a:pPr marL="285750" indent="-285750">
              <a:buFont typeface="Arial" panose="020B0604020202020204" pitchFamily="34" charset="0"/>
              <a:buChar char="•"/>
            </a:pPr>
            <a:r>
              <a:rPr lang="ru-RU" dirty="0"/>
              <a:t>Звукот на вашиот колега кој пишува на неговиот компјутер до вас</a:t>
            </a:r>
            <a:endParaRPr lang="fr-FR" dirty="0"/>
          </a:p>
        </p:txBody>
      </p:sp>
      <p:sp>
        <p:nvSpPr>
          <p:cNvPr id="7" name="ZoneTexte 6"/>
          <p:cNvSpPr txBox="1"/>
          <p:nvPr/>
        </p:nvSpPr>
        <p:spPr>
          <a:xfrm>
            <a:off x="1767504" y="1215929"/>
            <a:ext cx="9771353" cy="923330"/>
          </a:xfrm>
          <a:prstGeom prst="rect">
            <a:avLst/>
          </a:prstGeom>
          <a:noFill/>
        </p:spPr>
        <p:txBody>
          <a:bodyPr wrap="square" rtlCol="0">
            <a:spAutoFit/>
          </a:bodyPr>
          <a:lstStyle/>
          <a:p>
            <a:pPr algn="just"/>
            <a:r>
              <a:rPr lang="ru-RU" dirty="0" smtClean="0"/>
              <a:t>Сетилна </a:t>
            </a:r>
            <a:r>
              <a:rPr lang="ru-RU" dirty="0"/>
              <a:t>меморија е поврзана со нашите пет сетила. </a:t>
            </a:r>
            <a:r>
              <a:rPr lang="mk-MK" dirty="0" smtClean="0"/>
              <a:t>В</a:t>
            </a:r>
            <a:r>
              <a:rPr lang="mk-MK" dirty="0" smtClean="0"/>
              <a:t>и </a:t>
            </a:r>
            <a:r>
              <a:rPr lang="mk-MK" dirty="0"/>
              <a:t>помага да го соберете чувството за светот врз основа на неодамнешните глетки, звуци и други сетилни искуства, овозможувајќи ви накратко да го фокусирате вашето внимание на релевантни детали.</a:t>
            </a:r>
            <a:endParaRPr lang="en-GB" dirty="0" smtClean="0"/>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593" y="2624779"/>
            <a:ext cx="3258207" cy="3258207"/>
          </a:xfrm>
          <a:prstGeom prst="rect">
            <a:avLst/>
          </a:prstGeom>
        </p:spPr>
      </p:pic>
      <p:sp>
        <p:nvSpPr>
          <p:cNvPr id="9" name="ZoneTexte 8"/>
          <p:cNvSpPr txBox="1"/>
          <p:nvPr/>
        </p:nvSpPr>
        <p:spPr>
          <a:xfrm>
            <a:off x="331939" y="2624779"/>
            <a:ext cx="3994143" cy="3416320"/>
          </a:xfrm>
          <a:prstGeom prst="rect">
            <a:avLst/>
          </a:prstGeom>
          <a:noFill/>
        </p:spPr>
        <p:txBody>
          <a:bodyPr wrap="square" rtlCol="0">
            <a:spAutoFit/>
          </a:bodyPr>
          <a:lstStyle/>
          <a:p>
            <a:pPr algn="just"/>
            <a:r>
              <a:rPr lang="mk-MK" dirty="0"/>
              <a:t>Сетилната меморија ни овозможува накратко да задржиме впечаток на дразба од околината дури и откако ќе заврши оригиналниот извор на информации</a:t>
            </a:r>
            <a:r>
              <a:rPr lang="mk-MK" dirty="0" smtClean="0"/>
              <a:t>.</a:t>
            </a:r>
          </a:p>
          <a:p>
            <a:pPr algn="just"/>
            <a:endParaRPr lang="en-GB" dirty="0"/>
          </a:p>
          <a:p>
            <a:pPr algn="just"/>
            <a:r>
              <a:rPr lang="mk-MK" dirty="0"/>
              <a:t>Откако ќе почнеме да обрнуваме внимание на изворот на информации, почнуваме да се сеќаваме и потоа можеме да пренесеме важни детали во следната фаза од меморијата, која е позната како краткорочна меморија.</a:t>
            </a:r>
            <a:endParaRPr lang="fr-FR" dirty="0"/>
          </a:p>
        </p:txBody>
      </p:sp>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543397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lvl="0" algn="ctr"/>
            <a:r>
              <a:rPr lang="mk-MK" sz="3200" b="1" dirty="0"/>
              <a:t>1. Сетилна меморија</a:t>
            </a:r>
            <a:endParaRPr lang="en-US" sz="3200" dirty="0"/>
          </a:p>
        </p:txBody>
      </p:sp>
      <p:sp>
        <p:nvSpPr>
          <p:cNvPr id="7" name="ZoneTexte 6"/>
          <p:cNvSpPr txBox="1"/>
          <p:nvPr/>
        </p:nvSpPr>
        <p:spPr>
          <a:xfrm>
            <a:off x="1767504" y="963220"/>
            <a:ext cx="8761159" cy="584775"/>
          </a:xfrm>
          <a:prstGeom prst="rect">
            <a:avLst/>
          </a:prstGeom>
          <a:noFill/>
        </p:spPr>
        <p:txBody>
          <a:bodyPr wrap="square" rtlCol="0">
            <a:spAutoFit/>
          </a:bodyPr>
          <a:lstStyle/>
          <a:p>
            <a:pPr algn="ctr"/>
            <a:r>
              <a:rPr lang="mk-MK" sz="1600" b="1" dirty="0"/>
              <a:t>Погледнете го видеото во прилог, во коешто е објаснето што претставува сетилната меморија, во две минути</a:t>
            </a:r>
            <a:r>
              <a:rPr lang="en-GB" sz="1600" b="1" dirty="0" smtClean="0"/>
              <a:t>:</a:t>
            </a:r>
            <a:endParaRPr lang="en-GB" sz="1600" b="1" dirty="0"/>
          </a:p>
        </p:txBody>
      </p:sp>
      <p:pic>
        <p:nvPicPr>
          <p:cNvPr id="10" name="tHwD5Ut0cmE"/>
          <p:cNvPicPr>
            <a:picLocks noRot="1" noChangeAspect="1"/>
          </p:cNvPicPr>
          <p:nvPr>
            <a:videoFile r:link="rId1"/>
          </p:nvPr>
        </p:nvPicPr>
        <p:blipFill>
          <a:blip r:embed="rId5"/>
          <a:stretch>
            <a:fillRect/>
          </a:stretch>
        </p:blipFill>
        <p:spPr>
          <a:xfrm>
            <a:off x="2372631" y="1664501"/>
            <a:ext cx="7446734" cy="4188787"/>
          </a:xfrm>
          <a:prstGeom prst="rect">
            <a:avLst/>
          </a:prstGeom>
        </p:spPr>
      </p:pic>
      <p:sp>
        <p:nvSpPr>
          <p:cNvPr id="11" name="ZoneTexte 10"/>
          <p:cNvSpPr txBox="1"/>
          <p:nvPr/>
        </p:nvSpPr>
        <p:spPr>
          <a:xfrm>
            <a:off x="3474380" y="6112509"/>
            <a:ext cx="5243235" cy="369332"/>
          </a:xfrm>
          <a:prstGeom prst="rect">
            <a:avLst/>
          </a:prstGeom>
          <a:noFill/>
        </p:spPr>
        <p:txBody>
          <a:bodyPr wrap="square" rtlCol="0">
            <a:spAutoFit/>
          </a:bodyPr>
          <a:lstStyle/>
          <a:p>
            <a:r>
              <a:rPr lang="en-GB" u="sng" dirty="0">
                <a:hlinkClick r:id="rId6"/>
              </a:rPr>
              <a:t>https://www.youtube.com/watch?v=tHwD5Ut0cmE</a:t>
            </a:r>
            <a:endParaRPr lang="fr-FR" dirty="0"/>
          </a:p>
        </p:txBody>
      </p:sp>
      <p:sp>
        <p:nvSpPr>
          <p:cNvPr id="9"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81165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24721" y="312214"/>
            <a:ext cx="5774499" cy="523220"/>
          </a:xfrm>
          <a:prstGeom prst="rect">
            <a:avLst/>
          </a:prstGeom>
          <a:noFill/>
        </p:spPr>
        <p:txBody>
          <a:bodyPr wrap="square" rtlCol="0">
            <a:spAutoFit/>
          </a:bodyPr>
          <a:lstStyle/>
          <a:p>
            <a:pPr algn="ctr"/>
            <a:r>
              <a:rPr lang="mk-MK" sz="2800" b="1" dirty="0" smtClean="0"/>
              <a:t>2. Краткотрајна </a:t>
            </a:r>
            <a:r>
              <a:rPr lang="mk-MK" sz="2800" b="1" dirty="0"/>
              <a:t>меморија </a:t>
            </a:r>
            <a:endParaRPr lang="fr-FR" sz="4400" b="1" dirty="0"/>
          </a:p>
        </p:txBody>
      </p:sp>
      <p:sp>
        <p:nvSpPr>
          <p:cNvPr id="2" name="ZoneTexte 1"/>
          <p:cNvSpPr txBox="1"/>
          <p:nvPr/>
        </p:nvSpPr>
        <p:spPr>
          <a:xfrm>
            <a:off x="8014570" y="2429080"/>
            <a:ext cx="3872630" cy="3416320"/>
          </a:xfrm>
          <a:prstGeom prst="rect">
            <a:avLst/>
          </a:prstGeom>
          <a:noFill/>
        </p:spPr>
        <p:txBody>
          <a:bodyPr wrap="square" rtlCol="0">
            <a:spAutoFit/>
          </a:bodyPr>
          <a:lstStyle/>
          <a:p>
            <a:r>
              <a:rPr lang="mk-MK" b="1" dirty="0"/>
              <a:t>Примери за краткотрајна меморија:</a:t>
            </a:r>
            <a:endParaRPr lang="en-US" b="1" dirty="0"/>
          </a:p>
          <a:p>
            <a:r>
              <a:rPr lang="en-GB" b="1" dirty="0" smtClean="0"/>
              <a:t> </a:t>
            </a:r>
            <a:endParaRPr lang="fr-FR" b="1" dirty="0"/>
          </a:p>
          <a:p>
            <a:pPr marL="285750" lvl="0" indent="-285750">
              <a:buFont typeface="Arial" panose="020B0604020202020204" pitchFamily="34" charset="0"/>
              <a:buChar char="•"/>
            </a:pPr>
            <a:r>
              <a:rPr lang="mk-MK" dirty="0"/>
              <a:t>Д</a:t>
            </a:r>
            <a:r>
              <a:rPr lang="mk-MK" dirty="0" smtClean="0"/>
              <a:t>а </a:t>
            </a:r>
            <a:r>
              <a:rPr lang="mk-MK" dirty="0"/>
              <a:t>се запомни низа од 5 до 7 зборови и да се повторат;</a:t>
            </a:r>
            <a:endParaRPr lang="en-US" dirty="0"/>
          </a:p>
          <a:p>
            <a:pPr lvl="0"/>
            <a:endParaRPr lang="fr-FR" dirty="0"/>
          </a:p>
          <a:p>
            <a:pPr marL="285750" lvl="0" indent="-285750">
              <a:buFont typeface="Arial" panose="020B0604020202020204" pitchFamily="34" charset="0"/>
              <a:buChar char="•"/>
            </a:pPr>
            <a:r>
              <a:rPr lang="mk-MK" dirty="0"/>
              <a:t>Д</a:t>
            </a:r>
            <a:r>
              <a:rPr lang="mk-MK" dirty="0" smtClean="0"/>
              <a:t>а </a:t>
            </a:r>
            <a:r>
              <a:rPr lang="mk-MK" dirty="0"/>
              <a:t>се запомни телефонски број додека да не се јавите на истиот;</a:t>
            </a:r>
            <a:endParaRPr lang="en-US" dirty="0"/>
          </a:p>
          <a:p>
            <a:pPr marL="285750" lvl="0" indent="-285750">
              <a:buFont typeface="Arial" panose="020B0604020202020204" pitchFamily="34" charset="0"/>
              <a:buChar char="•"/>
            </a:pPr>
            <a:endParaRPr lang="fr-FR" dirty="0"/>
          </a:p>
          <a:p>
            <a:pPr marL="285750" lvl="0" indent="-285750">
              <a:buFont typeface="Arial" panose="020B0604020202020204" pitchFamily="34" charset="0"/>
              <a:buChar char="•"/>
            </a:pPr>
            <a:r>
              <a:rPr lang="mk-MK" dirty="0"/>
              <a:t>Д</a:t>
            </a:r>
            <a:r>
              <a:rPr lang="mk-MK" dirty="0" smtClean="0"/>
              <a:t>а </a:t>
            </a:r>
            <a:r>
              <a:rPr lang="mk-MK" dirty="0"/>
              <a:t>се задржат информации, добиени од прочитана реченица, со цел да се добие смисла на следната реченица</a:t>
            </a:r>
            <a:r>
              <a:rPr lang="mk-MK" dirty="0" smtClean="0"/>
              <a:t>.</a:t>
            </a:r>
            <a:endParaRPr lang="en-US" dirty="0"/>
          </a:p>
        </p:txBody>
      </p:sp>
      <p:sp>
        <p:nvSpPr>
          <p:cNvPr id="7" name="ZoneTexte 6"/>
          <p:cNvSpPr txBox="1"/>
          <p:nvPr/>
        </p:nvSpPr>
        <p:spPr>
          <a:xfrm>
            <a:off x="1767505" y="1157315"/>
            <a:ext cx="9449136" cy="923330"/>
          </a:xfrm>
          <a:prstGeom prst="rect">
            <a:avLst/>
          </a:prstGeom>
          <a:noFill/>
        </p:spPr>
        <p:txBody>
          <a:bodyPr wrap="square" rtlCol="0">
            <a:spAutoFit/>
          </a:bodyPr>
          <a:lstStyle/>
          <a:p>
            <a:pPr algn="just"/>
            <a:r>
              <a:rPr lang="mk-MK" dirty="0"/>
              <a:t>Краткотрајната меморија е информација за која моментално сме свесни или за која размислуваме. Ги зачувува информациите привремено, 20 до 30 секунди, а потоа ги отфрла или ги пренесува во долгорочна меморија.</a:t>
            </a:r>
            <a:endParaRPr lang="en-US" dirty="0"/>
          </a:p>
        </p:txBody>
      </p:sp>
      <p:sp>
        <p:nvSpPr>
          <p:cNvPr id="9" name="ZoneTexte 8"/>
          <p:cNvSpPr txBox="1"/>
          <p:nvPr/>
        </p:nvSpPr>
        <p:spPr>
          <a:xfrm>
            <a:off x="331940" y="2332788"/>
            <a:ext cx="3875142" cy="4031873"/>
          </a:xfrm>
          <a:prstGeom prst="rect">
            <a:avLst/>
          </a:prstGeom>
          <a:noFill/>
        </p:spPr>
        <p:txBody>
          <a:bodyPr wrap="square" rtlCol="0">
            <a:spAutoFit/>
          </a:bodyPr>
          <a:lstStyle/>
          <a:p>
            <a:pPr algn="just"/>
            <a:r>
              <a:rPr lang="mk-MK" sz="1600" dirty="0"/>
              <a:t>Краткорочната меморија е она што го користиме за да ги задржиме информациите во нашата глава додека се вклучуваме во други когнитивни процеси. За да го направиме тоа, ние вербално или ментално ги повторуваме информациите за да ги запомниме. Го повторуваме без да размислуваме за неговото значење или да го поврзуваме со други информации.</a:t>
            </a:r>
            <a:endParaRPr lang="en-US" sz="1600" dirty="0"/>
          </a:p>
          <a:p>
            <a:pPr algn="just"/>
            <a:endParaRPr lang="en-GB" sz="1600" dirty="0"/>
          </a:p>
          <a:p>
            <a:pPr algn="just"/>
            <a:r>
              <a:rPr lang="mk-MK" sz="1600" dirty="0"/>
              <a:t>Краткотрајните сеќавање се забораваат за кратко време, а присуството на овие сеќавања овозможува да се премине на следната фаза, односно долгорочна меморија</a:t>
            </a:r>
            <a:endParaRPr lang="fr-FR" sz="1600" dirty="0"/>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14023" r="21933"/>
          <a:stretch/>
        </p:blipFill>
        <p:spPr>
          <a:xfrm>
            <a:off x="4114800" y="2508091"/>
            <a:ext cx="4178768" cy="4349909"/>
          </a:xfrm>
          <a:prstGeom prst="rect">
            <a:avLst/>
          </a:prstGeom>
        </p:spPr>
      </p:pic>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794823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algn="ctr"/>
            <a:r>
              <a:rPr lang="mk-MK" sz="3200" b="1" dirty="0"/>
              <a:t>2. Краткотрајна меморија </a:t>
            </a:r>
            <a:endParaRPr lang="fr-FR" sz="4800" b="1" dirty="0"/>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mk-MK" dirty="0"/>
              <a:t>Погледнете</a:t>
            </a:r>
            <a:r>
              <a:rPr lang="en-GB" dirty="0"/>
              <a:t>: </a:t>
            </a:r>
            <a:r>
              <a:rPr lang="mk-MK" dirty="0"/>
              <a:t>краткотрајната меморија објаснета за две минути</a:t>
            </a:r>
            <a:r>
              <a:rPr lang="en-GB" dirty="0"/>
              <a:t>: </a:t>
            </a:r>
            <a:endParaRPr lang="en-GB" dirty="0"/>
          </a:p>
        </p:txBody>
      </p:sp>
      <p:pic>
        <p:nvPicPr>
          <p:cNvPr id="2" name="cnNx9R1At9s"/>
          <p:cNvPicPr>
            <a:picLocks noRot="1" noChangeAspect="1"/>
          </p:cNvPicPr>
          <p:nvPr>
            <a:videoFile r:link="rId1"/>
          </p:nvPr>
        </p:nvPicPr>
        <p:blipFill>
          <a:blip r:embed="rId5"/>
          <a:stretch>
            <a:fillRect/>
          </a:stretch>
        </p:blipFill>
        <p:spPr>
          <a:xfrm>
            <a:off x="2640140" y="1813842"/>
            <a:ext cx="6911714" cy="3887839"/>
          </a:xfrm>
          <a:prstGeom prst="rect">
            <a:avLst/>
          </a:prstGeom>
        </p:spPr>
      </p:pic>
      <p:sp>
        <p:nvSpPr>
          <p:cNvPr id="4" name="ZoneTexte 3"/>
          <p:cNvSpPr txBox="1"/>
          <p:nvPr/>
        </p:nvSpPr>
        <p:spPr>
          <a:xfrm>
            <a:off x="3517736" y="5943459"/>
            <a:ext cx="5156522" cy="369332"/>
          </a:xfrm>
          <a:prstGeom prst="rect">
            <a:avLst/>
          </a:prstGeom>
          <a:noFill/>
        </p:spPr>
        <p:txBody>
          <a:bodyPr wrap="square" rtlCol="0">
            <a:spAutoFit/>
          </a:bodyPr>
          <a:lstStyle/>
          <a:p>
            <a:r>
              <a:rPr lang="fr-FR" dirty="0">
                <a:hlinkClick r:id="rId6"/>
              </a:rPr>
              <a:t>https://</a:t>
            </a:r>
            <a:r>
              <a:rPr lang="fr-FR" dirty="0" smtClean="0">
                <a:hlinkClick r:id="rId6"/>
              </a:rPr>
              <a:t>www.youtube.com/watch?v=cnNx9R1At9s</a:t>
            </a:r>
            <a:r>
              <a:rPr lang="fr-FR" dirty="0" smtClean="0"/>
              <a:t> </a:t>
            </a:r>
            <a:endParaRPr lang="fr-FR" dirty="0"/>
          </a:p>
        </p:txBody>
      </p:sp>
      <p:sp>
        <p:nvSpPr>
          <p:cNvPr id="9"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37976004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3"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390914" y="363039"/>
            <a:ext cx="5774499" cy="523220"/>
          </a:xfrm>
          <a:prstGeom prst="rect">
            <a:avLst/>
          </a:prstGeom>
          <a:noFill/>
        </p:spPr>
        <p:txBody>
          <a:bodyPr wrap="square" rtlCol="0">
            <a:spAutoFit/>
          </a:bodyPr>
          <a:lstStyle/>
          <a:p>
            <a:pPr lvl="0" algn="ctr"/>
            <a:r>
              <a:rPr lang="mk-MK" sz="2800" b="1" dirty="0" smtClean="0"/>
              <a:t>3. Долгорочна </a:t>
            </a:r>
            <a:r>
              <a:rPr lang="mk-MK" sz="2800" b="1" dirty="0"/>
              <a:t>меморија</a:t>
            </a:r>
            <a:endParaRPr lang="en-US" sz="2800" dirty="0"/>
          </a:p>
        </p:txBody>
      </p:sp>
      <p:sp>
        <p:nvSpPr>
          <p:cNvPr id="2" name="ZoneTexte 1"/>
          <p:cNvSpPr txBox="1"/>
          <p:nvPr/>
        </p:nvSpPr>
        <p:spPr>
          <a:xfrm>
            <a:off x="8081030" y="3727831"/>
            <a:ext cx="4177430" cy="923330"/>
          </a:xfrm>
          <a:prstGeom prst="rect">
            <a:avLst/>
          </a:prstGeom>
          <a:noFill/>
        </p:spPr>
        <p:txBody>
          <a:bodyPr wrap="square" rtlCol="0">
            <a:spAutoFit/>
          </a:bodyPr>
          <a:lstStyle/>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smtClean="0"/>
          </a:p>
          <a:p>
            <a:pPr marL="285750" indent="-285750">
              <a:buFont typeface="Arial" panose="020B0604020202020204" pitchFamily="34" charset="0"/>
              <a:buChar char="•"/>
            </a:pPr>
            <a:endParaRPr lang="fr-FR" dirty="0"/>
          </a:p>
        </p:txBody>
      </p:sp>
      <p:sp>
        <p:nvSpPr>
          <p:cNvPr id="7" name="ZoneTexte 6"/>
          <p:cNvSpPr txBox="1"/>
          <p:nvPr/>
        </p:nvSpPr>
        <p:spPr>
          <a:xfrm>
            <a:off x="6595785" y="2293855"/>
            <a:ext cx="5139256" cy="2031325"/>
          </a:xfrm>
          <a:prstGeom prst="rect">
            <a:avLst/>
          </a:prstGeom>
          <a:noFill/>
        </p:spPr>
        <p:txBody>
          <a:bodyPr wrap="square" rtlCol="0">
            <a:spAutoFit/>
          </a:bodyPr>
          <a:lstStyle/>
          <a:p>
            <a:pPr algn="just"/>
            <a:r>
              <a:rPr lang="mk-MK" dirty="0"/>
              <a:t>Сè што се случило пред повеќе од неколку минути се чува во долгорочна меморија. Јачината на меморијата варира и зависи од тоа колку често се сеќаваме или користиме одредена информација</a:t>
            </a:r>
            <a:r>
              <a:rPr lang="mk-MK" dirty="0" smtClean="0"/>
              <a:t>.</a:t>
            </a:r>
          </a:p>
          <a:p>
            <a:pPr algn="just"/>
            <a:endParaRPr lang="en-GB" dirty="0"/>
          </a:p>
          <a:p>
            <a:r>
              <a:rPr lang="mk-MK" dirty="0"/>
              <a:t>Во секој случај, долгорочната меморија е комплексна и има неколку видови:</a:t>
            </a:r>
            <a:endParaRPr lang="en-US" dirty="0"/>
          </a:p>
        </p:txBody>
      </p:sp>
      <p:sp>
        <p:nvSpPr>
          <p:cNvPr id="12" name="ZoneTexte 11"/>
          <p:cNvSpPr txBox="1"/>
          <p:nvPr/>
        </p:nvSpPr>
        <p:spPr>
          <a:xfrm>
            <a:off x="2292897" y="1140014"/>
            <a:ext cx="8721524" cy="646331"/>
          </a:xfrm>
          <a:prstGeom prst="rect">
            <a:avLst/>
          </a:prstGeom>
          <a:noFill/>
        </p:spPr>
        <p:txBody>
          <a:bodyPr wrap="square" rtlCol="0">
            <a:spAutoFit/>
          </a:bodyPr>
          <a:lstStyle/>
          <a:p>
            <a:pPr algn="just"/>
            <a:r>
              <a:rPr lang="mk-MK" dirty="0"/>
              <a:t>Долгорочна меморија е системот на нашиот мозок за складирање, управување и преземање информации. </a:t>
            </a:r>
            <a:endParaRPr lang="en-GB" dirty="0"/>
          </a:p>
        </p:txBody>
      </p:sp>
      <p:pic>
        <p:nvPicPr>
          <p:cNvPr id="1026" name="Picture 2" descr="Positive girl and her life memories isolated flat illustration. Free Vector"/>
          <p:cNvPicPr>
            <a:picLocks noChangeAspect="1" noChangeArrowheads="1"/>
          </p:cNvPicPr>
          <p:nvPr/>
        </p:nvPicPr>
        <p:blipFill rotWithShape="1">
          <a:blip r:embed="rId4">
            <a:extLst>
              <a:ext uri="{28A0092B-C50C-407E-A947-70E740481C1C}">
                <a14:useLocalDpi xmlns:a14="http://schemas.microsoft.com/office/drawing/2010/main" val="0"/>
              </a:ext>
            </a:extLst>
          </a:blip>
          <a:srcRect l="3039" t="6749" r="1842" b="4038"/>
          <a:stretch/>
        </p:blipFill>
        <p:spPr bwMode="auto">
          <a:xfrm>
            <a:off x="260334" y="2503333"/>
            <a:ext cx="5943696" cy="4354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524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3" cstate="print">
            <a:extLst>
              <a:ext uri="{28A0092B-C50C-407E-A947-70E740481C1C}">
                <a14:useLocalDpi xmlns:a14="http://schemas.microsoft.com/office/drawing/2010/main" val="0"/>
              </a:ext>
            </a:extLst>
          </a:blip>
          <a:stretch>
            <a:fillRect/>
          </a:stretch>
        </p:blipFill>
        <p:spPr>
          <a:xfrm>
            <a:off x="331940" y="0"/>
            <a:ext cx="1435564" cy="1552183"/>
          </a:xfrm>
          <a:prstGeom prst="rect">
            <a:avLst/>
          </a:prstGeom>
          <a:solidFill>
            <a:srgbClr val="00B84F"/>
          </a:solidFill>
        </p:spPr>
      </p:pic>
      <p:pic>
        <p:nvPicPr>
          <p:cNvPr id="6" name="Image 5"/>
          <p:cNvPicPr/>
          <p:nvPr/>
        </p:nvPicPr>
        <p:blipFill rotWithShape="1">
          <a:blip r:embed="rId4" cstate="print">
            <a:extLst>
              <a:ext uri="{28A0092B-C50C-407E-A947-70E740481C1C}">
                <a14:useLocalDpi xmlns:a14="http://schemas.microsoft.com/office/drawing/2010/main" val="0"/>
              </a:ext>
            </a:extLst>
          </a:blip>
          <a:srcRect l="26347" t="4802" r="-1" b="1"/>
          <a:stretch/>
        </p:blipFill>
        <p:spPr>
          <a:xfrm>
            <a:off x="8999220" y="5978128"/>
            <a:ext cx="3017520" cy="853440"/>
          </a:xfrm>
          <a:prstGeom prst="rect">
            <a:avLst/>
          </a:prstGeom>
        </p:spPr>
      </p:pic>
      <p:sp>
        <p:nvSpPr>
          <p:cNvPr id="3" name="ZoneTexte 2"/>
          <p:cNvSpPr txBox="1"/>
          <p:nvPr/>
        </p:nvSpPr>
        <p:spPr>
          <a:xfrm>
            <a:off x="3208750" y="266127"/>
            <a:ext cx="5774499" cy="584775"/>
          </a:xfrm>
          <a:prstGeom prst="rect">
            <a:avLst/>
          </a:prstGeom>
          <a:noFill/>
        </p:spPr>
        <p:txBody>
          <a:bodyPr wrap="square" rtlCol="0">
            <a:spAutoFit/>
          </a:bodyPr>
          <a:lstStyle/>
          <a:p>
            <a:pPr lvl="0" algn="ctr"/>
            <a:r>
              <a:rPr lang="mk-MK" sz="3200" b="1" dirty="0"/>
              <a:t>3. Долгорочна меморија</a:t>
            </a:r>
            <a:endParaRPr lang="en-US" sz="3200" dirty="0"/>
          </a:p>
        </p:txBody>
      </p:sp>
      <p:sp>
        <p:nvSpPr>
          <p:cNvPr id="7" name="ZoneTexte 6"/>
          <p:cNvSpPr txBox="1"/>
          <p:nvPr/>
        </p:nvSpPr>
        <p:spPr>
          <a:xfrm>
            <a:off x="1112646" y="1110123"/>
            <a:ext cx="9966705" cy="369332"/>
          </a:xfrm>
          <a:prstGeom prst="rect">
            <a:avLst/>
          </a:prstGeom>
          <a:noFill/>
        </p:spPr>
        <p:txBody>
          <a:bodyPr wrap="square" rtlCol="0">
            <a:spAutoFit/>
          </a:bodyPr>
          <a:lstStyle/>
          <a:p>
            <a:pPr algn="ctr"/>
            <a:r>
              <a:rPr lang="mk-MK" dirty="0"/>
              <a:t>Погледнете</a:t>
            </a:r>
            <a:r>
              <a:rPr lang="en-GB" dirty="0"/>
              <a:t>:</a:t>
            </a:r>
            <a:r>
              <a:rPr lang="mk-MK" dirty="0"/>
              <a:t> долгорочната меморија објаснета во две минути </a:t>
            </a:r>
            <a:endParaRPr lang="en-GB" dirty="0"/>
          </a:p>
        </p:txBody>
      </p:sp>
      <p:pic>
        <p:nvPicPr>
          <p:cNvPr id="4" name="mfDpXj67z2I"/>
          <p:cNvPicPr>
            <a:picLocks noRot="1" noChangeAspect="1"/>
          </p:cNvPicPr>
          <p:nvPr>
            <a:videoFile r:link="rId1"/>
          </p:nvPr>
        </p:nvPicPr>
        <p:blipFill>
          <a:blip r:embed="rId5"/>
          <a:stretch>
            <a:fillRect/>
          </a:stretch>
        </p:blipFill>
        <p:spPr>
          <a:xfrm>
            <a:off x="2356410" y="1646252"/>
            <a:ext cx="7479175" cy="4207036"/>
          </a:xfrm>
          <a:prstGeom prst="rect">
            <a:avLst/>
          </a:prstGeom>
        </p:spPr>
      </p:pic>
      <p:sp>
        <p:nvSpPr>
          <p:cNvPr id="9" name="ZoneTexte 8"/>
          <p:cNvSpPr txBox="1"/>
          <p:nvPr/>
        </p:nvSpPr>
        <p:spPr>
          <a:xfrm>
            <a:off x="3584290" y="6019262"/>
            <a:ext cx="5023413" cy="369332"/>
          </a:xfrm>
          <a:prstGeom prst="rect">
            <a:avLst/>
          </a:prstGeom>
          <a:noFill/>
        </p:spPr>
        <p:txBody>
          <a:bodyPr wrap="square" rtlCol="0">
            <a:spAutoFit/>
          </a:bodyPr>
          <a:lstStyle/>
          <a:p>
            <a:r>
              <a:rPr lang="fr-FR" dirty="0">
                <a:hlinkClick r:id="rId6"/>
              </a:rPr>
              <a:t>https://</a:t>
            </a:r>
            <a:r>
              <a:rPr lang="fr-FR" dirty="0" smtClean="0">
                <a:hlinkClick r:id="rId6"/>
              </a:rPr>
              <a:t>www.youtube.com/watch?v=mfDpXj67z2I</a:t>
            </a:r>
            <a:r>
              <a:rPr lang="fr-FR" dirty="0" smtClean="0"/>
              <a:t> </a:t>
            </a:r>
            <a:endParaRPr lang="fr-FR" dirty="0"/>
          </a:p>
        </p:txBody>
      </p:sp>
      <p:sp>
        <p:nvSpPr>
          <p:cNvPr id="10" name="ZoneTexte 7"/>
          <p:cNvSpPr txBox="1"/>
          <p:nvPr/>
        </p:nvSpPr>
        <p:spPr>
          <a:xfrm>
            <a:off x="413359" y="6554569"/>
            <a:ext cx="4711816" cy="276999"/>
          </a:xfrm>
          <a:prstGeom prst="rect">
            <a:avLst/>
          </a:prstGeom>
          <a:noFill/>
        </p:spPr>
        <p:txBody>
          <a:bodyPr wrap="square" rtlCol="0">
            <a:spAutoFit/>
          </a:bodyPr>
          <a:lstStyle/>
          <a:p>
            <a:r>
              <a:rPr lang="mk-MK" sz="1200" dirty="0" smtClean="0"/>
              <a:t>Проектен број</a:t>
            </a:r>
            <a:r>
              <a:rPr lang="en-US" sz="1200" dirty="0" smtClean="0"/>
              <a:t>: </a:t>
            </a:r>
            <a:r>
              <a:rPr lang="fr-FR" sz="1200" dirty="0" smtClean="0"/>
              <a:t>2020-1-FR01-KA204-079823</a:t>
            </a:r>
            <a:endParaRPr lang="fr-FR" sz="1200" dirty="0"/>
          </a:p>
        </p:txBody>
      </p:sp>
    </p:spTree>
    <p:extLst>
      <p:ext uri="{BB962C8B-B14F-4D97-AF65-F5344CB8AC3E}">
        <p14:creationId xmlns:p14="http://schemas.microsoft.com/office/powerpoint/2010/main" val="22217949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657</TotalTime>
  <Words>1332</Words>
  <Application>Microsoft Office PowerPoint</Application>
  <PresentationFormat>Widescreen</PresentationFormat>
  <Paragraphs>118</Paragraphs>
  <Slides>14</Slides>
  <Notes>1</Notes>
  <HiddenSlides>0</HiddenSlides>
  <MMClips>4</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Thème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Noémie Govindin</dc:creator>
  <cp:lastModifiedBy>V</cp:lastModifiedBy>
  <cp:revision>51</cp:revision>
  <dcterms:created xsi:type="dcterms:W3CDTF">2021-04-29T13:43:45Z</dcterms:created>
  <dcterms:modified xsi:type="dcterms:W3CDTF">2022-03-02T11:05:01Z</dcterms:modified>
</cp:coreProperties>
</file>