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6" r:id="rId4"/>
    <p:sldId id="258" r:id="rId5"/>
    <p:sldId id="270" r:id="rId6"/>
    <p:sldId id="272" r:id="rId7"/>
    <p:sldId id="273" r:id="rId8"/>
    <p:sldId id="274" r:id="rId9"/>
    <p:sldId id="271" r:id="rId10"/>
    <p:sldId id="275" r:id="rId11"/>
    <p:sldId id="276" r:id="rId12"/>
    <p:sldId id="277" r:id="rId13"/>
    <p:sldId id="269"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84F"/>
    <a:srgbClr val="60D391"/>
    <a:srgbClr val="DFF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8" d="100"/>
          <a:sy n="88" d="100"/>
        </p:scale>
        <p:origin x="49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17E56C-3FA7-49E3-BDC4-867C4504F0A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D708344A-8F9F-4E0D-9C8D-8C78E5174A84}">
      <dgm:prSet phldrT="[Testo]" custT="1"/>
      <dgm:spPr>
        <a:solidFill>
          <a:srgbClr val="00B84F"/>
        </a:solidFill>
      </dgm:spPr>
      <dgm:t>
        <a:bodyPr/>
        <a:lstStyle/>
        <a:p>
          <a:r>
            <a:rPr lang="it-IT" sz="2000" b="1" dirty="0"/>
            <a:t>1. </a:t>
          </a:r>
          <a:r>
            <a:rPr lang="mk-MK" sz="2000" b="1" dirty="0" smtClean="0"/>
            <a:t>Вовед</a:t>
          </a:r>
          <a:endParaRPr lang="it-IT" sz="2000" b="1" dirty="0"/>
        </a:p>
      </dgm:t>
    </dgm:pt>
    <dgm:pt modelId="{F4C6FBBD-D379-49EE-B440-DF28BE0C005A}" type="parTrans" cxnId="{2E784094-43E7-45BF-AE6B-AE72564309B0}">
      <dgm:prSet/>
      <dgm:spPr/>
      <dgm:t>
        <a:bodyPr/>
        <a:lstStyle/>
        <a:p>
          <a:endParaRPr lang="it-IT"/>
        </a:p>
      </dgm:t>
    </dgm:pt>
    <dgm:pt modelId="{F6B6FE7C-AD80-453F-A06C-D3E68EFC941D}" type="sibTrans" cxnId="{2E784094-43E7-45BF-AE6B-AE72564309B0}">
      <dgm:prSet/>
      <dgm:spPr/>
      <dgm:t>
        <a:bodyPr/>
        <a:lstStyle/>
        <a:p>
          <a:endParaRPr lang="it-IT"/>
        </a:p>
      </dgm:t>
    </dgm:pt>
    <dgm:pt modelId="{67852CD6-C1BD-4604-8DE5-666AFDB4595C}">
      <dgm:prSet phldrT="[Testo]" custT="1"/>
      <dgm:spPr>
        <a:solidFill>
          <a:srgbClr val="00B84F"/>
        </a:solidFill>
      </dgm:spPr>
      <dgm:t>
        <a:bodyPr/>
        <a:lstStyle/>
        <a:p>
          <a:r>
            <a:rPr lang="ru-RU" sz="2000" b="1" dirty="0" smtClean="0"/>
            <a:t>2. Придобивките од уметноста во внимание</a:t>
          </a:r>
          <a:endParaRPr lang="it-IT" sz="2000" b="1" dirty="0"/>
        </a:p>
      </dgm:t>
    </dgm:pt>
    <dgm:pt modelId="{463E16FD-7CA7-4284-9303-CEB47A0A997D}" type="parTrans" cxnId="{31F0125B-AA72-4494-BE1D-CEB1B46E0F75}">
      <dgm:prSet/>
      <dgm:spPr/>
      <dgm:t>
        <a:bodyPr/>
        <a:lstStyle/>
        <a:p>
          <a:endParaRPr lang="it-IT"/>
        </a:p>
      </dgm:t>
    </dgm:pt>
    <dgm:pt modelId="{8C6728CC-ADD3-490C-AF2F-734CA8F106F1}" type="sibTrans" cxnId="{31F0125B-AA72-4494-BE1D-CEB1B46E0F75}">
      <dgm:prSet/>
      <dgm:spPr/>
      <dgm:t>
        <a:bodyPr/>
        <a:lstStyle/>
        <a:p>
          <a:endParaRPr lang="it-IT"/>
        </a:p>
      </dgm:t>
    </dgm:pt>
    <dgm:pt modelId="{2B1475D2-8F5D-4BAA-98C6-277B43D59885}">
      <dgm:prSet phldrT="[Testo]" custT="1"/>
      <dgm:spPr>
        <a:solidFill>
          <a:srgbClr val="00B84F"/>
        </a:solidFill>
      </dgm:spPr>
      <dgm:t>
        <a:bodyPr/>
        <a:lstStyle/>
        <a:p>
          <a:r>
            <a:rPr lang="ru-RU" sz="2000" b="1" dirty="0" smtClean="0"/>
            <a:t>3. Придобивките од медитацијата во вниманието</a:t>
          </a:r>
          <a:endParaRPr lang="it-IT" sz="2000" b="1" dirty="0"/>
        </a:p>
      </dgm:t>
    </dgm:pt>
    <dgm:pt modelId="{5E75A0C2-22BB-4625-BD9D-F6BC4E7DF0AD}" type="parTrans" cxnId="{657A0445-30B2-4B7F-BC27-51934F9F478E}">
      <dgm:prSet/>
      <dgm:spPr/>
      <dgm:t>
        <a:bodyPr/>
        <a:lstStyle/>
        <a:p>
          <a:endParaRPr lang="it-IT"/>
        </a:p>
      </dgm:t>
    </dgm:pt>
    <dgm:pt modelId="{A4ACAAEF-8835-43FA-86EB-917412F5C901}" type="sibTrans" cxnId="{657A0445-30B2-4B7F-BC27-51934F9F478E}">
      <dgm:prSet/>
      <dgm:spPr/>
      <dgm:t>
        <a:bodyPr/>
        <a:lstStyle/>
        <a:p>
          <a:endParaRPr lang="it-IT"/>
        </a:p>
      </dgm:t>
    </dgm:pt>
    <dgm:pt modelId="{1E5AA7D7-D940-4166-96F0-B30D4C2FE1F1}" type="pres">
      <dgm:prSet presAssocID="{9F17E56C-3FA7-49E3-BDC4-867C4504F0A6}" presName="linear" presStyleCnt="0">
        <dgm:presLayoutVars>
          <dgm:dir/>
          <dgm:animLvl val="lvl"/>
          <dgm:resizeHandles val="exact"/>
        </dgm:presLayoutVars>
      </dgm:prSet>
      <dgm:spPr/>
      <dgm:t>
        <a:bodyPr/>
        <a:lstStyle/>
        <a:p>
          <a:endParaRPr lang="en-US"/>
        </a:p>
      </dgm:t>
    </dgm:pt>
    <dgm:pt modelId="{C096CB59-4821-48CD-8278-5914C6A58635}" type="pres">
      <dgm:prSet presAssocID="{D708344A-8F9F-4E0D-9C8D-8C78E5174A84}" presName="parentLin" presStyleCnt="0"/>
      <dgm:spPr/>
    </dgm:pt>
    <dgm:pt modelId="{2F8A84DA-519C-4EFD-91DA-EEB02F033F78}" type="pres">
      <dgm:prSet presAssocID="{D708344A-8F9F-4E0D-9C8D-8C78E5174A84}" presName="parentLeftMargin" presStyleLbl="node1" presStyleIdx="0" presStyleCnt="3"/>
      <dgm:spPr/>
      <dgm:t>
        <a:bodyPr/>
        <a:lstStyle/>
        <a:p>
          <a:endParaRPr lang="en-US"/>
        </a:p>
      </dgm:t>
    </dgm:pt>
    <dgm:pt modelId="{A82B1EDD-DCA3-4A4C-93F8-9525D21EDD5C}" type="pres">
      <dgm:prSet presAssocID="{D708344A-8F9F-4E0D-9C8D-8C78E5174A84}" presName="parentText" presStyleLbl="node1" presStyleIdx="0" presStyleCnt="3">
        <dgm:presLayoutVars>
          <dgm:chMax val="0"/>
          <dgm:bulletEnabled val="1"/>
        </dgm:presLayoutVars>
      </dgm:prSet>
      <dgm:spPr/>
      <dgm:t>
        <a:bodyPr/>
        <a:lstStyle/>
        <a:p>
          <a:endParaRPr lang="en-US"/>
        </a:p>
      </dgm:t>
    </dgm:pt>
    <dgm:pt modelId="{65880F47-7636-41FB-B14B-BE5671F65CB3}" type="pres">
      <dgm:prSet presAssocID="{D708344A-8F9F-4E0D-9C8D-8C78E5174A84}" presName="negativeSpace" presStyleCnt="0"/>
      <dgm:spPr/>
    </dgm:pt>
    <dgm:pt modelId="{35DB5587-EDEC-48D8-8E72-2904B62F60F0}" type="pres">
      <dgm:prSet presAssocID="{D708344A-8F9F-4E0D-9C8D-8C78E5174A84}" presName="childText" presStyleLbl="conFgAcc1" presStyleIdx="0" presStyleCnt="3">
        <dgm:presLayoutVars>
          <dgm:bulletEnabled val="1"/>
        </dgm:presLayoutVars>
      </dgm:prSet>
      <dgm:spPr>
        <a:ln>
          <a:solidFill>
            <a:srgbClr val="00B84F"/>
          </a:solidFill>
        </a:ln>
      </dgm:spPr>
    </dgm:pt>
    <dgm:pt modelId="{3CA8995F-F547-4D86-90B0-88836043079A}" type="pres">
      <dgm:prSet presAssocID="{F6B6FE7C-AD80-453F-A06C-D3E68EFC941D}" presName="spaceBetweenRectangles" presStyleCnt="0"/>
      <dgm:spPr/>
    </dgm:pt>
    <dgm:pt modelId="{355E3382-385B-4D3F-B7F4-59219D5C0E16}" type="pres">
      <dgm:prSet presAssocID="{67852CD6-C1BD-4604-8DE5-666AFDB4595C}" presName="parentLin" presStyleCnt="0"/>
      <dgm:spPr/>
    </dgm:pt>
    <dgm:pt modelId="{ACFB93A0-9F0F-4B0B-BC77-F681C87D2725}" type="pres">
      <dgm:prSet presAssocID="{67852CD6-C1BD-4604-8DE5-666AFDB4595C}" presName="parentLeftMargin" presStyleLbl="node1" presStyleIdx="0" presStyleCnt="3"/>
      <dgm:spPr/>
      <dgm:t>
        <a:bodyPr/>
        <a:lstStyle/>
        <a:p>
          <a:endParaRPr lang="en-US"/>
        </a:p>
      </dgm:t>
    </dgm:pt>
    <dgm:pt modelId="{A6345C35-07AA-4A0F-8753-AC5695B43C95}" type="pres">
      <dgm:prSet presAssocID="{67852CD6-C1BD-4604-8DE5-666AFDB4595C}" presName="parentText" presStyleLbl="node1" presStyleIdx="1" presStyleCnt="3">
        <dgm:presLayoutVars>
          <dgm:chMax val="0"/>
          <dgm:bulletEnabled val="1"/>
        </dgm:presLayoutVars>
      </dgm:prSet>
      <dgm:spPr/>
      <dgm:t>
        <a:bodyPr/>
        <a:lstStyle/>
        <a:p>
          <a:endParaRPr lang="en-US"/>
        </a:p>
      </dgm:t>
    </dgm:pt>
    <dgm:pt modelId="{A7117840-17CA-409D-AE87-538A39854E53}" type="pres">
      <dgm:prSet presAssocID="{67852CD6-C1BD-4604-8DE5-666AFDB4595C}" presName="negativeSpace" presStyleCnt="0"/>
      <dgm:spPr/>
    </dgm:pt>
    <dgm:pt modelId="{BD245E7F-9C67-4CC3-B768-5814BE9DC1DB}" type="pres">
      <dgm:prSet presAssocID="{67852CD6-C1BD-4604-8DE5-666AFDB4595C}" presName="childText" presStyleLbl="conFgAcc1" presStyleIdx="1" presStyleCnt="3">
        <dgm:presLayoutVars>
          <dgm:bulletEnabled val="1"/>
        </dgm:presLayoutVars>
      </dgm:prSet>
      <dgm:spPr>
        <a:ln>
          <a:solidFill>
            <a:srgbClr val="00B84F"/>
          </a:solidFill>
        </a:ln>
      </dgm:spPr>
    </dgm:pt>
    <dgm:pt modelId="{4E136E46-1F2C-44D2-9E11-5C83D5B4B06D}" type="pres">
      <dgm:prSet presAssocID="{8C6728CC-ADD3-490C-AF2F-734CA8F106F1}" presName="spaceBetweenRectangles" presStyleCnt="0"/>
      <dgm:spPr/>
    </dgm:pt>
    <dgm:pt modelId="{96FF2CA4-7BA7-4891-B5E9-439020F79DEA}" type="pres">
      <dgm:prSet presAssocID="{2B1475D2-8F5D-4BAA-98C6-277B43D59885}" presName="parentLin" presStyleCnt="0"/>
      <dgm:spPr/>
    </dgm:pt>
    <dgm:pt modelId="{222637D6-EF32-40C8-9036-C4B2B2C5436C}" type="pres">
      <dgm:prSet presAssocID="{2B1475D2-8F5D-4BAA-98C6-277B43D59885}" presName="parentLeftMargin" presStyleLbl="node1" presStyleIdx="1" presStyleCnt="3"/>
      <dgm:spPr/>
      <dgm:t>
        <a:bodyPr/>
        <a:lstStyle/>
        <a:p>
          <a:endParaRPr lang="en-US"/>
        </a:p>
      </dgm:t>
    </dgm:pt>
    <dgm:pt modelId="{A7A6AFD1-CC36-4A7F-B81C-CF79DBF2BF20}" type="pres">
      <dgm:prSet presAssocID="{2B1475D2-8F5D-4BAA-98C6-277B43D59885}" presName="parentText" presStyleLbl="node1" presStyleIdx="2" presStyleCnt="3">
        <dgm:presLayoutVars>
          <dgm:chMax val="0"/>
          <dgm:bulletEnabled val="1"/>
        </dgm:presLayoutVars>
      </dgm:prSet>
      <dgm:spPr/>
      <dgm:t>
        <a:bodyPr/>
        <a:lstStyle/>
        <a:p>
          <a:endParaRPr lang="en-US"/>
        </a:p>
      </dgm:t>
    </dgm:pt>
    <dgm:pt modelId="{E633EA61-155A-4834-8F98-F87737B65828}" type="pres">
      <dgm:prSet presAssocID="{2B1475D2-8F5D-4BAA-98C6-277B43D59885}" presName="negativeSpace" presStyleCnt="0"/>
      <dgm:spPr/>
    </dgm:pt>
    <dgm:pt modelId="{3AD4949A-0D92-46CF-B311-CE1738A60C18}" type="pres">
      <dgm:prSet presAssocID="{2B1475D2-8F5D-4BAA-98C6-277B43D59885}" presName="childText" presStyleLbl="conFgAcc1" presStyleIdx="2" presStyleCnt="3">
        <dgm:presLayoutVars>
          <dgm:bulletEnabled val="1"/>
        </dgm:presLayoutVars>
      </dgm:prSet>
      <dgm:spPr>
        <a:ln>
          <a:solidFill>
            <a:srgbClr val="00B84F"/>
          </a:solidFill>
        </a:ln>
      </dgm:spPr>
    </dgm:pt>
  </dgm:ptLst>
  <dgm:cxnLst>
    <dgm:cxn modelId="{69BBB57D-B556-4DFE-B58E-36914EA554D2}" type="presOf" srcId="{2B1475D2-8F5D-4BAA-98C6-277B43D59885}" destId="{A7A6AFD1-CC36-4A7F-B81C-CF79DBF2BF20}" srcOrd="1" destOrd="0" presId="urn:microsoft.com/office/officeart/2005/8/layout/list1"/>
    <dgm:cxn modelId="{48655342-5585-490F-8A3D-DA52412FF65C}" type="presOf" srcId="{D708344A-8F9F-4E0D-9C8D-8C78E5174A84}" destId="{2F8A84DA-519C-4EFD-91DA-EEB02F033F78}" srcOrd="0" destOrd="0" presId="urn:microsoft.com/office/officeart/2005/8/layout/list1"/>
    <dgm:cxn modelId="{7434A01E-D21B-4015-8339-4F145330D7D1}" type="presOf" srcId="{67852CD6-C1BD-4604-8DE5-666AFDB4595C}" destId="{A6345C35-07AA-4A0F-8753-AC5695B43C95}" srcOrd="1" destOrd="0" presId="urn:microsoft.com/office/officeart/2005/8/layout/list1"/>
    <dgm:cxn modelId="{B5C93031-D8A4-471D-B85F-DC6A17466FCB}" type="presOf" srcId="{9F17E56C-3FA7-49E3-BDC4-867C4504F0A6}" destId="{1E5AA7D7-D940-4166-96F0-B30D4C2FE1F1}" srcOrd="0" destOrd="0" presId="urn:microsoft.com/office/officeart/2005/8/layout/list1"/>
    <dgm:cxn modelId="{31F0125B-AA72-4494-BE1D-CEB1B46E0F75}" srcId="{9F17E56C-3FA7-49E3-BDC4-867C4504F0A6}" destId="{67852CD6-C1BD-4604-8DE5-666AFDB4595C}" srcOrd="1" destOrd="0" parTransId="{463E16FD-7CA7-4284-9303-CEB47A0A997D}" sibTransId="{8C6728CC-ADD3-490C-AF2F-734CA8F106F1}"/>
    <dgm:cxn modelId="{2E784094-43E7-45BF-AE6B-AE72564309B0}" srcId="{9F17E56C-3FA7-49E3-BDC4-867C4504F0A6}" destId="{D708344A-8F9F-4E0D-9C8D-8C78E5174A84}" srcOrd="0" destOrd="0" parTransId="{F4C6FBBD-D379-49EE-B440-DF28BE0C005A}" sibTransId="{F6B6FE7C-AD80-453F-A06C-D3E68EFC941D}"/>
    <dgm:cxn modelId="{AF7BBF0D-50BA-486C-A93F-D4AB7FF907BF}" type="presOf" srcId="{D708344A-8F9F-4E0D-9C8D-8C78E5174A84}" destId="{A82B1EDD-DCA3-4A4C-93F8-9525D21EDD5C}" srcOrd="1" destOrd="0" presId="urn:microsoft.com/office/officeart/2005/8/layout/list1"/>
    <dgm:cxn modelId="{E0ADF3FA-D6FF-4928-9046-4BBDD9A426F3}" type="presOf" srcId="{2B1475D2-8F5D-4BAA-98C6-277B43D59885}" destId="{222637D6-EF32-40C8-9036-C4B2B2C5436C}" srcOrd="0" destOrd="0" presId="urn:microsoft.com/office/officeart/2005/8/layout/list1"/>
    <dgm:cxn modelId="{C9537D98-0484-406A-923A-EFCCCAECF404}" type="presOf" srcId="{67852CD6-C1BD-4604-8DE5-666AFDB4595C}" destId="{ACFB93A0-9F0F-4B0B-BC77-F681C87D2725}" srcOrd="0" destOrd="0" presId="urn:microsoft.com/office/officeart/2005/8/layout/list1"/>
    <dgm:cxn modelId="{657A0445-30B2-4B7F-BC27-51934F9F478E}" srcId="{9F17E56C-3FA7-49E3-BDC4-867C4504F0A6}" destId="{2B1475D2-8F5D-4BAA-98C6-277B43D59885}" srcOrd="2" destOrd="0" parTransId="{5E75A0C2-22BB-4625-BD9D-F6BC4E7DF0AD}" sibTransId="{A4ACAAEF-8835-43FA-86EB-917412F5C901}"/>
    <dgm:cxn modelId="{2F15C3FC-33F8-4364-8DCC-31E776F8C079}" type="presParOf" srcId="{1E5AA7D7-D940-4166-96F0-B30D4C2FE1F1}" destId="{C096CB59-4821-48CD-8278-5914C6A58635}" srcOrd="0" destOrd="0" presId="urn:microsoft.com/office/officeart/2005/8/layout/list1"/>
    <dgm:cxn modelId="{D6466774-6E32-41B3-843D-D1BC1A102D16}" type="presParOf" srcId="{C096CB59-4821-48CD-8278-5914C6A58635}" destId="{2F8A84DA-519C-4EFD-91DA-EEB02F033F78}" srcOrd="0" destOrd="0" presId="urn:microsoft.com/office/officeart/2005/8/layout/list1"/>
    <dgm:cxn modelId="{D05E0379-CC63-4557-B4C1-367E2C2DB4C2}" type="presParOf" srcId="{C096CB59-4821-48CD-8278-5914C6A58635}" destId="{A82B1EDD-DCA3-4A4C-93F8-9525D21EDD5C}" srcOrd="1" destOrd="0" presId="urn:microsoft.com/office/officeart/2005/8/layout/list1"/>
    <dgm:cxn modelId="{BE4069D2-B890-4398-BD19-84EB6279F3DA}" type="presParOf" srcId="{1E5AA7D7-D940-4166-96F0-B30D4C2FE1F1}" destId="{65880F47-7636-41FB-B14B-BE5671F65CB3}" srcOrd="1" destOrd="0" presId="urn:microsoft.com/office/officeart/2005/8/layout/list1"/>
    <dgm:cxn modelId="{E65BC32B-03A7-47C5-9002-45BF95275150}" type="presParOf" srcId="{1E5AA7D7-D940-4166-96F0-B30D4C2FE1F1}" destId="{35DB5587-EDEC-48D8-8E72-2904B62F60F0}" srcOrd="2" destOrd="0" presId="urn:microsoft.com/office/officeart/2005/8/layout/list1"/>
    <dgm:cxn modelId="{F65E9E0E-6F28-4282-8443-9F10F636C4C9}" type="presParOf" srcId="{1E5AA7D7-D940-4166-96F0-B30D4C2FE1F1}" destId="{3CA8995F-F547-4D86-90B0-88836043079A}" srcOrd="3" destOrd="0" presId="urn:microsoft.com/office/officeart/2005/8/layout/list1"/>
    <dgm:cxn modelId="{89162F3D-3B56-43EC-9AF9-B8D1786522B7}" type="presParOf" srcId="{1E5AA7D7-D940-4166-96F0-B30D4C2FE1F1}" destId="{355E3382-385B-4D3F-B7F4-59219D5C0E16}" srcOrd="4" destOrd="0" presId="urn:microsoft.com/office/officeart/2005/8/layout/list1"/>
    <dgm:cxn modelId="{B1087ACC-E5DE-4EC1-9116-613DAAA72221}" type="presParOf" srcId="{355E3382-385B-4D3F-B7F4-59219D5C0E16}" destId="{ACFB93A0-9F0F-4B0B-BC77-F681C87D2725}" srcOrd="0" destOrd="0" presId="urn:microsoft.com/office/officeart/2005/8/layout/list1"/>
    <dgm:cxn modelId="{2561D091-4D26-48F7-B794-4B68AE9C777B}" type="presParOf" srcId="{355E3382-385B-4D3F-B7F4-59219D5C0E16}" destId="{A6345C35-07AA-4A0F-8753-AC5695B43C95}" srcOrd="1" destOrd="0" presId="urn:microsoft.com/office/officeart/2005/8/layout/list1"/>
    <dgm:cxn modelId="{7E37DF02-DC8A-405B-969B-7FC4D517C75D}" type="presParOf" srcId="{1E5AA7D7-D940-4166-96F0-B30D4C2FE1F1}" destId="{A7117840-17CA-409D-AE87-538A39854E53}" srcOrd="5" destOrd="0" presId="urn:microsoft.com/office/officeart/2005/8/layout/list1"/>
    <dgm:cxn modelId="{3D16A8F0-0FFC-40AA-8F13-9032A209EF9C}" type="presParOf" srcId="{1E5AA7D7-D940-4166-96F0-B30D4C2FE1F1}" destId="{BD245E7F-9C67-4CC3-B768-5814BE9DC1DB}" srcOrd="6" destOrd="0" presId="urn:microsoft.com/office/officeart/2005/8/layout/list1"/>
    <dgm:cxn modelId="{9E4484C0-93A5-40CA-AC21-F5E95F50CB2C}" type="presParOf" srcId="{1E5AA7D7-D940-4166-96F0-B30D4C2FE1F1}" destId="{4E136E46-1F2C-44D2-9E11-5C83D5B4B06D}" srcOrd="7" destOrd="0" presId="urn:microsoft.com/office/officeart/2005/8/layout/list1"/>
    <dgm:cxn modelId="{E8DAF3B6-8208-4756-BFA9-D6DD3D144E66}" type="presParOf" srcId="{1E5AA7D7-D940-4166-96F0-B30D4C2FE1F1}" destId="{96FF2CA4-7BA7-4891-B5E9-439020F79DEA}" srcOrd="8" destOrd="0" presId="urn:microsoft.com/office/officeart/2005/8/layout/list1"/>
    <dgm:cxn modelId="{2D9BE14C-7B06-4552-BA7A-F457361AE476}" type="presParOf" srcId="{96FF2CA4-7BA7-4891-B5E9-439020F79DEA}" destId="{222637D6-EF32-40C8-9036-C4B2B2C5436C}" srcOrd="0" destOrd="0" presId="urn:microsoft.com/office/officeart/2005/8/layout/list1"/>
    <dgm:cxn modelId="{708EAB11-3C22-49DF-906B-E47C417F2E6F}" type="presParOf" srcId="{96FF2CA4-7BA7-4891-B5E9-439020F79DEA}" destId="{A7A6AFD1-CC36-4A7F-B81C-CF79DBF2BF20}" srcOrd="1" destOrd="0" presId="urn:microsoft.com/office/officeart/2005/8/layout/list1"/>
    <dgm:cxn modelId="{74D590F0-4061-4E21-8D90-84496492998F}" type="presParOf" srcId="{1E5AA7D7-D940-4166-96F0-B30D4C2FE1F1}" destId="{E633EA61-155A-4834-8F98-F87737B65828}" srcOrd="9" destOrd="0" presId="urn:microsoft.com/office/officeart/2005/8/layout/list1"/>
    <dgm:cxn modelId="{77F6048E-78F7-4CFF-9B9D-56C17D9CFD44}" type="presParOf" srcId="{1E5AA7D7-D940-4166-96F0-B30D4C2FE1F1}" destId="{3AD4949A-0D92-46CF-B311-CE1738A60C18}"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C685B6-73B7-4549-AA4B-269544F5E37A}"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it-IT"/>
        </a:p>
      </dgm:t>
    </dgm:pt>
    <dgm:pt modelId="{17A3D22E-31F5-4972-8765-414109E230E6}">
      <dgm:prSet phldrT="[Testo]"/>
      <dgm:spPr>
        <a:solidFill>
          <a:srgbClr val="00B84F"/>
        </a:solidFill>
      </dgm:spPr>
      <dgm:t>
        <a:bodyPr/>
        <a:lstStyle/>
        <a:p>
          <a:r>
            <a:rPr lang="it-IT" dirty="0" smtClean="0"/>
            <a:t>Депресивните симптоми </a:t>
          </a:r>
          <a:endParaRPr lang="it-IT" dirty="0"/>
        </a:p>
      </dgm:t>
    </dgm:pt>
    <dgm:pt modelId="{A659F3F0-243B-4363-8EEE-C02BC7A7EE40}" type="parTrans" cxnId="{04CA1A11-9373-4310-856A-3EC43EACFE5C}">
      <dgm:prSet/>
      <dgm:spPr/>
      <dgm:t>
        <a:bodyPr/>
        <a:lstStyle/>
        <a:p>
          <a:endParaRPr lang="it-IT"/>
        </a:p>
      </dgm:t>
    </dgm:pt>
    <dgm:pt modelId="{D2D18747-18AF-4024-9A47-C6B2879AAF2A}" type="sibTrans" cxnId="{04CA1A11-9373-4310-856A-3EC43EACFE5C}">
      <dgm:prSet/>
      <dgm:spPr/>
      <dgm:t>
        <a:bodyPr/>
        <a:lstStyle/>
        <a:p>
          <a:endParaRPr lang="it-IT"/>
        </a:p>
      </dgm:t>
    </dgm:pt>
    <dgm:pt modelId="{8551BAE3-B151-40B2-AE8D-C290C9D43F78}">
      <dgm:prSet phldrT="[Testo]"/>
      <dgm:spPr>
        <a:solidFill>
          <a:srgbClr val="00B84F"/>
        </a:solidFill>
      </dgm:spPr>
      <dgm:t>
        <a:bodyPr/>
        <a:lstStyle/>
        <a:p>
          <a:r>
            <a:rPr lang="mk-MK" dirty="0" smtClean="0"/>
            <a:t>Г</a:t>
          </a:r>
          <a:r>
            <a:rPr lang="it-IT" dirty="0" smtClean="0"/>
            <a:t>убење на меморијата</a:t>
          </a:r>
          <a:endParaRPr lang="it-IT" dirty="0"/>
        </a:p>
      </dgm:t>
    </dgm:pt>
    <dgm:pt modelId="{073A5A79-83AE-43BC-8811-1D659D05F5BC}" type="parTrans" cxnId="{613AE003-4387-4BFC-B2E6-EA6945597C29}">
      <dgm:prSet/>
      <dgm:spPr/>
      <dgm:t>
        <a:bodyPr/>
        <a:lstStyle/>
        <a:p>
          <a:endParaRPr lang="it-IT"/>
        </a:p>
      </dgm:t>
    </dgm:pt>
    <dgm:pt modelId="{1D801A61-4982-4A7D-876C-4815AC2845EE}" type="sibTrans" cxnId="{613AE003-4387-4BFC-B2E6-EA6945597C29}">
      <dgm:prSet/>
      <dgm:spPr/>
      <dgm:t>
        <a:bodyPr/>
        <a:lstStyle/>
        <a:p>
          <a:endParaRPr lang="it-IT"/>
        </a:p>
      </dgm:t>
    </dgm:pt>
    <dgm:pt modelId="{6C944512-DCBC-48CA-997D-8B65BE8CDB43}" type="pres">
      <dgm:prSet presAssocID="{B6C685B6-73B7-4549-AA4B-269544F5E37A}" presName="diagram" presStyleCnt="0">
        <dgm:presLayoutVars>
          <dgm:dir/>
          <dgm:resizeHandles val="exact"/>
        </dgm:presLayoutVars>
      </dgm:prSet>
      <dgm:spPr/>
      <dgm:t>
        <a:bodyPr/>
        <a:lstStyle/>
        <a:p>
          <a:endParaRPr lang="en-US"/>
        </a:p>
      </dgm:t>
    </dgm:pt>
    <dgm:pt modelId="{B0AA6041-E1CE-44A8-AE7D-C5ACD3EEA84B}" type="pres">
      <dgm:prSet presAssocID="{17A3D22E-31F5-4972-8765-414109E230E6}" presName="arrow" presStyleLbl="node1" presStyleIdx="0" presStyleCnt="2" custRadScaleRad="109709" custRadScaleInc="-12939">
        <dgm:presLayoutVars>
          <dgm:bulletEnabled val="1"/>
        </dgm:presLayoutVars>
      </dgm:prSet>
      <dgm:spPr/>
      <dgm:t>
        <a:bodyPr/>
        <a:lstStyle/>
        <a:p>
          <a:endParaRPr lang="en-US"/>
        </a:p>
      </dgm:t>
    </dgm:pt>
    <dgm:pt modelId="{D25CC1CE-0E01-4499-B19A-E8628F7253E7}" type="pres">
      <dgm:prSet presAssocID="{8551BAE3-B151-40B2-AE8D-C290C9D43F78}" presName="arrow" presStyleLbl="node1" presStyleIdx="1" presStyleCnt="2" custRadScaleRad="107733" custRadScaleInc="13190">
        <dgm:presLayoutVars>
          <dgm:bulletEnabled val="1"/>
        </dgm:presLayoutVars>
      </dgm:prSet>
      <dgm:spPr/>
      <dgm:t>
        <a:bodyPr/>
        <a:lstStyle/>
        <a:p>
          <a:endParaRPr lang="en-US"/>
        </a:p>
      </dgm:t>
    </dgm:pt>
  </dgm:ptLst>
  <dgm:cxnLst>
    <dgm:cxn modelId="{18AA226D-FDB8-4068-9A1D-0231A9C3E8AF}" type="presOf" srcId="{8551BAE3-B151-40B2-AE8D-C290C9D43F78}" destId="{D25CC1CE-0E01-4499-B19A-E8628F7253E7}" srcOrd="0" destOrd="0" presId="urn:microsoft.com/office/officeart/2005/8/layout/arrow5"/>
    <dgm:cxn modelId="{E65CCF83-B8C5-44DD-9D3C-8DD44D9F5A43}" type="presOf" srcId="{B6C685B6-73B7-4549-AA4B-269544F5E37A}" destId="{6C944512-DCBC-48CA-997D-8B65BE8CDB43}" srcOrd="0" destOrd="0" presId="urn:microsoft.com/office/officeart/2005/8/layout/arrow5"/>
    <dgm:cxn modelId="{B963DDCE-8C43-4F00-910D-5357F411D3C5}" type="presOf" srcId="{17A3D22E-31F5-4972-8765-414109E230E6}" destId="{B0AA6041-E1CE-44A8-AE7D-C5ACD3EEA84B}" srcOrd="0" destOrd="0" presId="urn:microsoft.com/office/officeart/2005/8/layout/arrow5"/>
    <dgm:cxn modelId="{04CA1A11-9373-4310-856A-3EC43EACFE5C}" srcId="{B6C685B6-73B7-4549-AA4B-269544F5E37A}" destId="{17A3D22E-31F5-4972-8765-414109E230E6}" srcOrd="0" destOrd="0" parTransId="{A659F3F0-243B-4363-8EEE-C02BC7A7EE40}" sibTransId="{D2D18747-18AF-4024-9A47-C6B2879AAF2A}"/>
    <dgm:cxn modelId="{613AE003-4387-4BFC-B2E6-EA6945597C29}" srcId="{B6C685B6-73B7-4549-AA4B-269544F5E37A}" destId="{8551BAE3-B151-40B2-AE8D-C290C9D43F78}" srcOrd="1" destOrd="0" parTransId="{073A5A79-83AE-43BC-8811-1D659D05F5BC}" sibTransId="{1D801A61-4982-4A7D-876C-4815AC2845EE}"/>
    <dgm:cxn modelId="{4C14652C-3341-470E-839F-433F4110ABC2}" type="presParOf" srcId="{6C944512-DCBC-48CA-997D-8B65BE8CDB43}" destId="{B0AA6041-E1CE-44A8-AE7D-C5ACD3EEA84B}" srcOrd="0" destOrd="0" presId="urn:microsoft.com/office/officeart/2005/8/layout/arrow5"/>
    <dgm:cxn modelId="{A5DEE4B8-56CA-45D6-8101-E728EFE233E4}" type="presParOf" srcId="{6C944512-DCBC-48CA-997D-8B65BE8CDB43}" destId="{D25CC1CE-0E01-4499-B19A-E8628F7253E7}"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B5587-EDEC-48D8-8E72-2904B62F60F0}">
      <dsp:nvSpPr>
        <dsp:cNvPr id="0" name=""/>
        <dsp:cNvSpPr/>
      </dsp:nvSpPr>
      <dsp:spPr>
        <a:xfrm>
          <a:off x="0" y="426974"/>
          <a:ext cx="5729679" cy="630000"/>
        </a:xfrm>
        <a:prstGeom prst="rect">
          <a:avLst/>
        </a:prstGeom>
        <a:solidFill>
          <a:schemeClr val="lt1">
            <a:alpha val="90000"/>
            <a:hueOff val="0"/>
            <a:satOff val="0"/>
            <a:lumOff val="0"/>
            <a:alphaOff val="0"/>
          </a:schemeClr>
        </a:solidFill>
        <a:ln w="12700" cap="flat" cmpd="sng" algn="ctr">
          <a:solidFill>
            <a:srgbClr val="00B84F"/>
          </a:solidFill>
          <a:prstDash val="solid"/>
          <a:miter lim="800000"/>
        </a:ln>
        <a:effectLst/>
      </dsp:spPr>
      <dsp:style>
        <a:lnRef idx="2">
          <a:scrgbClr r="0" g="0" b="0"/>
        </a:lnRef>
        <a:fillRef idx="1">
          <a:scrgbClr r="0" g="0" b="0"/>
        </a:fillRef>
        <a:effectRef idx="0">
          <a:scrgbClr r="0" g="0" b="0"/>
        </a:effectRef>
        <a:fontRef idx="minor"/>
      </dsp:style>
    </dsp:sp>
    <dsp:sp modelId="{A82B1EDD-DCA3-4A4C-93F8-9525D21EDD5C}">
      <dsp:nvSpPr>
        <dsp:cNvPr id="0" name=""/>
        <dsp:cNvSpPr/>
      </dsp:nvSpPr>
      <dsp:spPr>
        <a:xfrm>
          <a:off x="286484" y="57974"/>
          <a:ext cx="4010776" cy="738000"/>
        </a:xfrm>
        <a:prstGeom prst="roundRect">
          <a:avLst/>
        </a:prstGeom>
        <a:solidFill>
          <a:srgbClr val="00B8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598" tIns="0" rIns="151598" bIns="0" numCol="1" spcCol="1270" anchor="ctr" anchorCtr="0">
          <a:noAutofit/>
        </a:bodyPr>
        <a:lstStyle/>
        <a:p>
          <a:pPr lvl="0" algn="l" defTabSz="889000">
            <a:lnSpc>
              <a:spcPct val="90000"/>
            </a:lnSpc>
            <a:spcBef>
              <a:spcPct val="0"/>
            </a:spcBef>
            <a:spcAft>
              <a:spcPct val="35000"/>
            </a:spcAft>
          </a:pPr>
          <a:r>
            <a:rPr lang="it-IT" sz="2000" b="1" kern="1200" dirty="0"/>
            <a:t>1. </a:t>
          </a:r>
          <a:r>
            <a:rPr lang="mk-MK" sz="2000" b="1" kern="1200" dirty="0" smtClean="0"/>
            <a:t>Вовед</a:t>
          </a:r>
          <a:endParaRPr lang="it-IT" sz="2000" b="1" kern="1200" dirty="0"/>
        </a:p>
      </dsp:txBody>
      <dsp:txXfrm>
        <a:off x="322510" y="94000"/>
        <a:ext cx="3938724" cy="665948"/>
      </dsp:txXfrm>
    </dsp:sp>
    <dsp:sp modelId="{BD245E7F-9C67-4CC3-B768-5814BE9DC1DB}">
      <dsp:nvSpPr>
        <dsp:cNvPr id="0" name=""/>
        <dsp:cNvSpPr/>
      </dsp:nvSpPr>
      <dsp:spPr>
        <a:xfrm>
          <a:off x="0" y="1560974"/>
          <a:ext cx="5729679" cy="630000"/>
        </a:xfrm>
        <a:prstGeom prst="rect">
          <a:avLst/>
        </a:prstGeom>
        <a:solidFill>
          <a:schemeClr val="lt1">
            <a:alpha val="90000"/>
            <a:hueOff val="0"/>
            <a:satOff val="0"/>
            <a:lumOff val="0"/>
            <a:alphaOff val="0"/>
          </a:schemeClr>
        </a:solidFill>
        <a:ln w="12700" cap="flat" cmpd="sng" algn="ctr">
          <a:solidFill>
            <a:srgbClr val="00B84F"/>
          </a:solidFill>
          <a:prstDash val="solid"/>
          <a:miter lim="800000"/>
        </a:ln>
        <a:effectLst/>
      </dsp:spPr>
      <dsp:style>
        <a:lnRef idx="2">
          <a:scrgbClr r="0" g="0" b="0"/>
        </a:lnRef>
        <a:fillRef idx="1">
          <a:scrgbClr r="0" g="0" b="0"/>
        </a:fillRef>
        <a:effectRef idx="0">
          <a:scrgbClr r="0" g="0" b="0"/>
        </a:effectRef>
        <a:fontRef idx="minor"/>
      </dsp:style>
    </dsp:sp>
    <dsp:sp modelId="{A6345C35-07AA-4A0F-8753-AC5695B43C95}">
      <dsp:nvSpPr>
        <dsp:cNvPr id="0" name=""/>
        <dsp:cNvSpPr/>
      </dsp:nvSpPr>
      <dsp:spPr>
        <a:xfrm>
          <a:off x="286484" y="1191974"/>
          <a:ext cx="4010776" cy="738000"/>
        </a:xfrm>
        <a:prstGeom prst="roundRect">
          <a:avLst/>
        </a:prstGeom>
        <a:solidFill>
          <a:srgbClr val="00B8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598" tIns="0" rIns="151598" bIns="0" numCol="1" spcCol="1270" anchor="ctr" anchorCtr="0">
          <a:noAutofit/>
        </a:bodyPr>
        <a:lstStyle/>
        <a:p>
          <a:pPr lvl="0" algn="l" defTabSz="889000">
            <a:lnSpc>
              <a:spcPct val="90000"/>
            </a:lnSpc>
            <a:spcBef>
              <a:spcPct val="0"/>
            </a:spcBef>
            <a:spcAft>
              <a:spcPct val="35000"/>
            </a:spcAft>
          </a:pPr>
          <a:r>
            <a:rPr lang="ru-RU" sz="2000" b="1" kern="1200" dirty="0" smtClean="0"/>
            <a:t>2. Придобивките од уметноста во внимание</a:t>
          </a:r>
          <a:endParaRPr lang="it-IT" sz="2000" b="1" kern="1200" dirty="0"/>
        </a:p>
      </dsp:txBody>
      <dsp:txXfrm>
        <a:off x="322510" y="1228000"/>
        <a:ext cx="3938724" cy="665948"/>
      </dsp:txXfrm>
    </dsp:sp>
    <dsp:sp modelId="{3AD4949A-0D92-46CF-B311-CE1738A60C18}">
      <dsp:nvSpPr>
        <dsp:cNvPr id="0" name=""/>
        <dsp:cNvSpPr/>
      </dsp:nvSpPr>
      <dsp:spPr>
        <a:xfrm>
          <a:off x="0" y="2694974"/>
          <a:ext cx="5729679" cy="630000"/>
        </a:xfrm>
        <a:prstGeom prst="rect">
          <a:avLst/>
        </a:prstGeom>
        <a:solidFill>
          <a:schemeClr val="lt1">
            <a:alpha val="90000"/>
            <a:hueOff val="0"/>
            <a:satOff val="0"/>
            <a:lumOff val="0"/>
            <a:alphaOff val="0"/>
          </a:schemeClr>
        </a:solidFill>
        <a:ln w="12700" cap="flat" cmpd="sng" algn="ctr">
          <a:solidFill>
            <a:srgbClr val="00B84F"/>
          </a:solidFill>
          <a:prstDash val="solid"/>
          <a:miter lim="800000"/>
        </a:ln>
        <a:effectLst/>
      </dsp:spPr>
      <dsp:style>
        <a:lnRef idx="2">
          <a:scrgbClr r="0" g="0" b="0"/>
        </a:lnRef>
        <a:fillRef idx="1">
          <a:scrgbClr r="0" g="0" b="0"/>
        </a:fillRef>
        <a:effectRef idx="0">
          <a:scrgbClr r="0" g="0" b="0"/>
        </a:effectRef>
        <a:fontRef idx="minor"/>
      </dsp:style>
    </dsp:sp>
    <dsp:sp modelId="{A7A6AFD1-CC36-4A7F-B81C-CF79DBF2BF20}">
      <dsp:nvSpPr>
        <dsp:cNvPr id="0" name=""/>
        <dsp:cNvSpPr/>
      </dsp:nvSpPr>
      <dsp:spPr>
        <a:xfrm>
          <a:off x="286484" y="2325974"/>
          <a:ext cx="4010776" cy="738000"/>
        </a:xfrm>
        <a:prstGeom prst="roundRect">
          <a:avLst/>
        </a:prstGeom>
        <a:solidFill>
          <a:srgbClr val="00B8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598" tIns="0" rIns="151598" bIns="0" numCol="1" spcCol="1270" anchor="ctr" anchorCtr="0">
          <a:noAutofit/>
        </a:bodyPr>
        <a:lstStyle/>
        <a:p>
          <a:pPr lvl="0" algn="l" defTabSz="889000">
            <a:lnSpc>
              <a:spcPct val="90000"/>
            </a:lnSpc>
            <a:spcBef>
              <a:spcPct val="0"/>
            </a:spcBef>
            <a:spcAft>
              <a:spcPct val="35000"/>
            </a:spcAft>
          </a:pPr>
          <a:r>
            <a:rPr lang="ru-RU" sz="2000" b="1" kern="1200" dirty="0" smtClean="0"/>
            <a:t>3. Придобивките од медитацијата во вниманието</a:t>
          </a:r>
          <a:endParaRPr lang="it-IT" sz="2000" b="1" kern="1200" dirty="0"/>
        </a:p>
      </dsp:txBody>
      <dsp:txXfrm>
        <a:off x="322510" y="2362000"/>
        <a:ext cx="3938724"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A6041-E1CE-44A8-AE7D-C5ACD3EEA84B}">
      <dsp:nvSpPr>
        <dsp:cNvPr id="0" name=""/>
        <dsp:cNvSpPr/>
      </dsp:nvSpPr>
      <dsp:spPr>
        <a:xfrm rot="16200000">
          <a:off x="0" y="1085155"/>
          <a:ext cx="2347728" cy="2347728"/>
        </a:xfrm>
        <a:prstGeom prst="downArrow">
          <a:avLst>
            <a:gd name="adj1" fmla="val 50000"/>
            <a:gd name="adj2" fmla="val 35000"/>
          </a:avLst>
        </a:prstGeom>
        <a:solidFill>
          <a:srgbClr val="00B8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it-IT" sz="2100" kern="1200" dirty="0" smtClean="0"/>
            <a:t>Депресивните симптоми </a:t>
          </a:r>
          <a:endParaRPr lang="it-IT" sz="2100" kern="1200" dirty="0"/>
        </a:p>
      </dsp:txBody>
      <dsp:txXfrm rot="5400000">
        <a:off x="0" y="1672087"/>
        <a:ext cx="1936876" cy="1173864"/>
      </dsp:txXfrm>
    </dsp:sp>
    <dsp:sp modelId="{D25CC1CE-0E01-4499-B19A-E8628F7253E7}">
      <dsp:nvSpPr>
        <dsp:cNvPr id="0" name=""/>
        <dsp:cNvSpPr/>
      </dsp:nvSpPr>
      <dsp:spPr>
        <a:xfrm rot="5400000">
          <a:off x="2500418" y="1085155"/>
          <a:ext cx="2347728" cy="2347728"/>
        </a:xfrm>
        <a:prstGeom prst="downArrow">
          <a:avLst>
            <a:gd name="adj1" fmla="val 50000"/>
            <a:gd name="adj2" fmla="val 35000"/>
          </a:avLst>
        </a:prstGeom>
        <a:solidFill>
          <a:srgbClr val="00B8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mk-MK" sz="2100" kern="1200" dirty="0" smtClean="0"/>
            <a:t>Г</a:t>
          </a:r>
          <a:r>
            <a:rPr lang="it-IT" sz="2100" kern="1200" dirty="0" smtClean="0"/>
            <a:t>убење на меморијата</a:t>
          </a:r>
          <a:endParaRPr lang="it-IT" sz="2100" kern="1200" dirty="0"/>
        </a:p>
      </dsp:txBody>
      <dsp:txXfrm rot="-5400000">
        <a:off x="2911270" y="1672087"/>
        <a:ext cx="1936876" cy="117386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B9C05E-940F-4BF6-BDF2-51674C43CF5D}" type="datetimeFigureOut">
              <a:rPr lang="fr-FR" smtClean="0"/>
              <a:t>02/03/2022</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9D41F-24FE-4EF1-9302-6127487868AF}" type="slidenum">
              <a:rPr lang="fr-FR" smtClean="0"/>
              <a:t>‹#›</a:t>
            </a:fld>
            <a:endParaRPr lang="fr-FR" dirty="0"/>
          </a:p>
        </p:txBody>
      </p:sp>
    </p:spTree>
    <p:extLst>
      <p:ext uri="{BB962C8B-B14F-4D97-AF65-F5344CB8AC3E}">
        <p14:creationId xmlns:p14="http://schemas.microsoft.com/office/powerpoint/2010/main" val="283886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noProof="0" dirty="0"/>
          </a:p>
        </p:txBody>
      </p:sp>
      <p:sp>
        <p:nvSpPr>
          <p:cNvPr id="4" name="Espace réservé du numéro de diapositive 3"/>
          <p:cNvSpPr>
            <a:spLocks noGrp="1"/>
          </p:cNvSpPr>
          <p:nvPr>
            <p:ph type="sldNum" sz="quarter" idx="10"/>
          </p:nvPr>
        </p:nvSpPr>
        <p:spPr/>
        <p:txBody>
          <a:bodyPr/>
          <a:lstStyle/>
          <a:p>
            <a:fld id="{1DB9D41F-24FE-4EF1-9302-6127487868AF}" type="slidenum">
              <a:rPr lang="fr-FR" smtClean="0"/>
              <a:t>1</a:t>
            </a:fld>
            <a:endParaRPr lang="fr-FR" dirty="0"/>
          </a:p>
        </p:txBody>
      </p:sp>
    </p:spTree>
    <p:extLst>
      <p:ext uri="{BB962C8B-B14F-4D97-AF65-F5344CB8AC3E}">
        <p14:creationId xmlns:p14="http://schemas.microsoft.com/office/powerpoint/2010/main" val="1732633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B5B22261-5DDE-4867-90F6-99C5875FA855}" type="datetimeFigureOut">
              <a:rPr lang="fr-FR" smtClean="0"/>
              <a:t>02/03/2022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342418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5B22261-5DDE-4867-90F6-99C5875FA855}" type="datetimeFigureOut">
              <a:rPr lang="fr-FR" smtClean="0"/>
              <a:t>02/03/2022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622016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5B22261-5DDE-4867-90F6-99C5875FA855}" type="datetimeFigureOut">
              <a:rPr lang="fr-FR" smtClean="0"/>
              <a:t>02/03/2022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1321137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5B22261-5DDE-4867-90F6-99C5875FA855}" type="datetimeFigureOut">
              <a:rPr lang="fr-FR" smtClean="0"/>
              <a:t>02/03/2022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684496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B5B22261-5DDE-4867-90F6-99C5875FA855}" type="datetimeFigureOut">
              <a:rPr lang="fr-FR" smtClean="0"/>
              <a:t>02/03/2022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253854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5B22261-5DDE-4867-90F6-99C5875FA855}" type="datetimeFigureOut">
              <a:rPr lang="fr-FR" smtClean="0"/>
              <a:t>02/03/2022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792341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5B22261-5DDE-4867-90F6-99C5875FA855}" type="datetimeFigureOut">
              <a:rPr lang="fr-FR" smtClean="0"/>
              <a:t>02/03/2022</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30949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5B22261-5DDE-4867-90F6-99C5875FA855}" type="datetimeFigureOut">
              <a:rPr lang="fr-FR" smtClean="0"/>
              <a:t>02/03/2022</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199896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5B22261-5DDE-4867-90F6-99C5875FA855}" type="datetimeFigureOut">
              <a:rPr lang="fr-FR" smtClean="0"/>
              <a:t>02/03/2022</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1540383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5B22261-5DDE-4867-90F6-99C5875FA855}" type="datetimeFigureOut">
              <a:rPr lang="fr-FR" smtClean="0"/>
              <a:t>02/03/2022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3603488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5B22261-5DDE-4867-90F6-99C5875FA855}" type="datetimeFigureOut">
              <a:rPr lang="fr-FR" smtClean="0"/>
              <a:t>02/03/2022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3854255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22261-5DDE-4867-90F6-99C5875FA855}" type="datetimeFigureOut">
              <a:rPr lang="fr-FR" smtClean="0"/>
              <a:t>02/03/2022</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4B41D-61CF-4FDB-84F4-475DEFA331A5}" type="slidenum">
              <a:rPr lang="fr-FR" smtClean="0"/>
              <a:t>‹#›</a:t>
            </a:fld>
            <a:endParaRPr lang="fr-FR" dirty="0"/>
          </a:p>
        </p:txBody>
      </p:sp>
    </p:spTree>
    <p:extLst>
      <p:ext uri="{BB962C8B-B14F-4D97-AF65-F5344CB8AC3E}">
        <p14:creationId xmlns:p14="http://schemas.microsoft.com/office/powerpoint/2010/main" val="2874883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creativecommons.org/licenses/by-nc-sa/2.0/?ref=ccsearch&amp;atype=rich"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flickr.com/photos/42773169@N00" TargetMode="External"/><Relationship Id="rId5" Type="http://schemas.openxmlformats.org/officeDocument/2006/relationships/hyperlink" Target="https://www.flickr.com/photos/42773169@N00/5627266191"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creativecommons.org/licenses/by-nd/2.0/?ref=ccsearch&amp;atype=rich"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flickr.com/photos/61124206@N06" TargetMode="External"/><Relationship Id="rId5" Type="http://schemas.openxmlformats.org/officeDocument/2006/relationships/hyperlink" Target="https://www.flickr.com/photos/61124206@N06/5570132139" TargetMode="Externa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diskproject.eu/" TargetMode="External"/><Relationship Id="rId7" Type="http://schemas.openxmlformats.org/officeDocument/2006/relationships/hyperlink" Target="mailto:disk-project@googlegroups.com"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creativecommons.org/licenses/by-nd/2.0/?ref=ccsearch&amp;atype=rich" TargetMode="External"/><Relationship Id="rId5" Type="http://schemas.openxmlformats.org/officeDocument/2006/relationships/hyperlink" Target="https://www.flickr.com/photos/28754131@N06" TargetMode="External"/><Relationship Id="rId4" Type="http://schemas.openxmlformats.org/officeDocument/2006/relationships/hyperlink" Target="https://www.flickr.com/photos/28754131@N06/268809251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creativecommons.org/licenses/by/2.0/?ref=ccsearch&amp;atype=rich"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flickr.com/photos/54789991@N06" TargetMode="External"/><Relationship Id="rId5" Type="http://schemas.openxmlformats.org/officeDocument/2006/relationships/hyperlink" Target="https://www.flickr.com/photos/54789991@N06/5222277152"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creativecommons.org/licenses/by/2.0/?ref=ccsearch&amp;atype=rich"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flickr.com/photos/19731694@N00" TargetMode="External"/><Relationship Id="rId5" Type="http://schemas.openxmlformats.org/officeDocument/2006/relationships/hyperlink" Target="https://www.flickr.com/photos/19731694@N00/2123257808"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3" cstate="print">
            <a:extLst>
              <a:ext uri="{28A0092B-C50C-407E-A947-70E740481C1C}">
                <a14:useLocalDpi xmlns:a14="http://schemas.microsoft.com/office/drawing/2010/main" val="0"/>
              </a:ext>
            </a:extLst>
          </a:blip>
          <a:stretch>
            <a:fillRect/>
          </a:stretch>
        </p:blipFill>
        <p:spPr>
          <a:xfrm>
            <a:off x="1821122" y="228600"/>
            <a:ext cx="2395220" cy="2438400"/>
          </a:xfrm>
          <a:prstGeom prst="rect">
            <a:avLst/>
          </a:prstGeom>
          <a:solidFill>
            <a:srgbClr val="00B84F"/>
          </a:solidFill>
        </p:spPr>
      </p:pic>
      <p:sp>
        <p:nvSpPr>
          <p:cNvPr id="5" name="ZoneTexte 4"/>
          <p:cNvSpPr txBox="1"/>
          <p:nvPr/>
        </p:nvSpPr>
        <p:spPr>
          <a:xfrm>
            <a:off x="89113" y="3658761"/>
            <a:ext cx="6137912" cy="1569660"/>
          </a:xfrm>
          <a:prstGeom prst="rect">
            <a:avLst/>
          </a:prstGeom>
          <a:noFill/>
        </p:spPr>
        <p:txBody>
          <a:bodyPr wrap="square" rtlCol="0">
            <a:spAutoFit/>
          </a:bodyPr>
          <a:lstStyle/>
          <a:p>
            <a:pPr algn="ctr"/>
            <a:r>
              <a:rPr lang="fr-FR" sz="3200" b="1" dirty="0">
                <a:solidFill>
                  <a:srgbClr val="00B84F"/>
                </a:solidFill>
              </a:rPr>
              <a:t>Digital </a:t>
            </a:r>
            <a:r>
              <a:rPr lang="en-GB" sz="3200" b="1" dirty="0">
                <a:solidFill>
                  <a:srgbClr val="00B84F"/>
                </a:solidFill>
              </a:rPr>
              <a:t>Skills</a:t>
            </a:r>
            <a:r>
              <a:rPr lang="fr-FR" sz="3200" b="1" dirty="0">
                <a:solidFill>
                  <a:srgbClr val="00B84F"/>
                </a:solidFill>
              </a:rPr>
              <a:t> for an </a:t>
            </a:r>
            <a:r>
              <a:rPr lang="en-GB" sz="3200" b="1" dirty="0">
                <a:solidFill>
                  <a:srgbClr val="00B84F"/>
                </a:solidFill>
              </a:rPr>
              <a:t>Ageing</a:t>
            </a:r>
            <a:r>
              <a:rPr lang="fr-FR" sz="3200" b="1" dirty="0">
                <a:solidFill>
                  <a:srgbClr val="00B84F"/>
                </a:solidFill>
              </a:rPr>
              <a:t> Europe</a:t>
            </a:r>
            <a:r>
              <a:rPr lang="fr-FR" sz="2800" b="1" dirty="0">
                <a:solidFill>
                  <a:srgbClr val="00B84F"/>
                </a:solidFill>
              </a:rPr>
              <a:t/>
            </a:r>
            <a:br>
              <a:rPr lang="fr-FR" sz="2800" b="1" dirty="0">
                <a:solidFill>
                  <a:srgbClr val="00B84F"/>
                </a:solidFill>
              </a:rPr>
            </a:br>
            <a:endParaRPr lang="fr-FR" sz="2800" b="1" dirty="0">
              <a:solidFill>
                <a:srgbClr val="00B84F"/>
              </a:solidFill>
            </a:endParaRPr>
          </a:p>
          <a:p>
            <a:pPr algn="ctr"/>
            <a:r>
              <a:rPr lang="mk-MK" b="1" dirty="0"/>
              <a:t>Како уметноста и медитацијата го подобруваат вниманието?</a:t>
            </a:r>
            <a:endParaRPr lang="fr-FR" sz="2000" b="1" dirty="0"/>
          </a:p>
        </p:txBody>
      </p:sp>
      <p:pic>
        <p:nvPicPr>
          <p:cNvPr id="6" name="Image 5"/>
          <p:cNvPicPr/>
          <p:nvPr/>
        </p:nvPicPr>
        <p:blipFill rotWithShape="1">
          <a:blip r:embed="rId4"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9" name="ZoneTexte 8"/>
          <p:cNvSpPr txBox="1"/>
          <p:nvPr/>
        </p:nvSpPr>
        <p:spPr>
          <a:xfrm>
            <a:off x="485024" y="6220182"/>
            <a:ext cx="4711816" cy="369332"/>
          </a:xfrm>
          <a:prstGeom prst="rect">
            <a:avLst/>
          </a:prstGeom>
          <a:noFill/>
        </p:spPr>
        <p:txBody>
          <a:bodyPr wrap="square" rtlCol="0">
            <a:spAutoFit/>
          </a:bodyPr>
          <a:lstStyle/>
          <a:p>
            <a:r>
              <a:rPr lang="mk-MK" dirty="0" smtClean="0"/>
              <a:t>Проектен број</a:t>
            </a:r>
            <a:r>
              <a:rPr lang="en-US" dirty="0" smtClean="0"/>
              <a:t>: </a:t>
            </a:r>
            <a:r>
              <a:rPr lang="fr-FR" dirty="0" smtClean="0"/>
              <a:t>2020-1-FR01-KA204-079823</a:t>
            </a:r>
            <a:endParaRPr lang="fr-FR" dirty="0"/>
          </a:p>
        </p:txBody>
      </p:sp>
      <p:pic>
        <p:nvPicPr>
          <p:cNvPr id="14" name="Picture 6" descr="Overhead view of senior man working on laptop Free Photo"/>
          <p:cNvPicPr>
            <a:picLocks noChangeAspect="1" noChangeArrowheads="1"/>
          </p:cNvPicPr>
          <p:nvPr/>
        </p:nvPicPr>
        <p:blipFill rotWithShape="1">
          <a:blip r:embed="rId5">
            <a:extLst>
              <a:ext uri="{28A0092B-C50C-407E-A947-70E740481C1C}">
                <a14:useLocalDpi xmlns:a14="http://schemas.microsoft.com/office/drawing/2010/main" val="0"/>
              </a:ext>
            </a:extLst>
          </a:blip>
          <a:srcRect l="12992" t="-10930" r="13217" b="154"/>
          <a:stretch/>
        </p:blipFill>
        <p:spPr bwMode="auto">
          <a:xfrm>
            <a:off x="5798819" y="-649144"/>
            <a:ext cx="6400801" cy="6400801"/>
          </a:xfrm>
          <a:prstGeom prst="teardrop">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334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2327470" y="483703"/>
            <a:ext cx="8180510" cy="584775"/>
          </a:xfrm>
          <a:prstGeom prst="rect">
            <a:avLst/>
          </a:prstGeom>
          <a:noFill/>
        </p:spPr>
        <p:txBody>
          <a:bodyPr wrap="square" rtlCol="0">
            <a:spAutoFit/>
          </a:bodyPr>
          <a:lstStyle/>
          <a:p>
            <a:pPr algn="ctr"/>
            <a:r>
              <a:rPr lang="it-IT" sz="3200" b="1" dirty="0"/>
              <a:t>3. </a:t>
            </a:r>
            <a:r>
              <a:rPr lang="mk-MK" sz="3200" b="1" dirty="0"/>
              <a:t>Придобивки од медитација за внимание</a:t>
            </a:r>
            <a:endParaRPr lang="en-US" sz="3200" dirty="0"/>
          </a:p>
        </p:txBody>
      </p:sp>
      <p:sp>
        <p:nvSpPr>
          <p:cNvPr id="7" name="CasellaDiTesto 6">
            <a:extLst>
              <a:ext uri="{FF2B5EF4-FFF2-40B4-BE49-F238E27FC236}">
                <a16:creationId xmlns:a16="http://schemas.microsoft.com/office/drawing/2014/main" id="{C57FAC73-4632-41D6-A0D7-53B878C34919}"/>
              </a:ext>
            </a:extLst>
          </p:cNvPr>
          <p:cNvSpPr txBox="1"/>
          <p:nvPr/>
        </p:nvSpPr>
        <p:spPr>
          <a:xfrm>
            <a:off x="640888" y="1892949"/>
            <a:ext cx="6552391" cy="3746667"/>
          </a:xfrm>
          <a:prstGeom prst="rect">
            <a:avLst/>
          </a:prstGeom>
          <a:noFill/>
        </p:spPr>
        <p:txBody>
          <a:bodyPr wrap="square">
            <a:spAutoFit/>
          </a:bodyPr>
          <a:lstStyle/>
          <a:p>
            <a:pPr marL="285115" indent="-285750" algn="just">
              <a:lnSpc>
                <a:spcPct val="115000"/>
              </a:lnSpc>
              <a:spcAft>
                <a:spcPts val="1000"/>
              </a:spcAft>
              <a:buFont typeface="Arial" panose="020B0604020202020204" pitchFamily="34" charset="0"/>
              <a:buChar char="•"/>
            </a:pPr>
            <a:r>
              <a:rPr lang="it-IT" sz="1600" dirty="0"/>
              <a:t>Ји-Јуан Танг, </a:t>
            </a:r>
            <a:r>
              <a:rPr lang="it-IT" sz="1600" dirty="0" smtClean="0"/>
              <a:t>професор </a:t>
            </a:r>
            <a:r>
              <a:rPr lang="it-IT" sz="1600" dirty="0"/>
              <a:t>на Универзитетот во Орегон од Медицинскиот универзитет Далиан во Кина, неодамна објави дека некои форми на медитација можат да предизвикаат промени во врската помеѓу мозокот и парасимпатичката гранка на автономниот нервен </a:t>
            </a:r>
            <a:r>
              <a:rPr lang="it-IT" sz="1600" dirty="0" smtClean="0"/>
              <a:t>систем. </a:t>
            </a:r>
            <a:endParaRPr lang="mk-MK" sz="1600" dirty="0" smtClean="0"/>
          </a:p>
          <a:p>
            <a:pPr marL="285115" indent="-285750" algn="just">
              <a:lnSpc>
                <a:spcPct val="115000"/>
              </a:lnSpc>
              <a:spcAft>
                <a:spcPts val="1000"/>
              </a:spcAft>
              <a:buFont typeface="Arial" panose="020B0604020202020204" pitchFamily="34" charset="0"/>
              <a:buChar char="•"/>
            </a:pPr>
            <a:r>
              <a:rPr lang="mk-MK" sz="1600" dirty="0" smtClean="0"/>
              <a:t>П</a:t>
            </a:r>
            <a:r>
              <a:rPr lang="it-IT" sz="1600" dirty="0" smtClean="0"/>
              <a:t>о </a:t>
            </a:r>
            <a:r>
              <a:rPr lang="it-IT" sz="1600" dirty="0"/>
              <a:t>само неколкудневниот тренинг, може да доведе до подобрувања во истите аспекти на вниманието на извршната власт кои се обучуваат со конкретно вежбање на оваа мрежа. Оваа „состојба на внимание“ исто така корелира со подобрено расположение и отпорност на стрес. </a:t>
            </a:r>
            <a:endParaRPr lang="mk-MK" sz="1600" dirty="0" smtClean="0"/>
          </a:p>
          <a:p>
            <a:pPr marL="285115" indent="-285750" algn="just">
              <a:lnSpc>
                <a:spcPct val="115000"/>
              </a:lnSpc>
              <a:spcAft>
                <a:spcPts val="1000"/>
              </a:spcAft>
              <a:buFont typeface="Arial" panose="020B0604020202020204" pitchFamily="34" charset="0"/>
              <a:buChar char="•"/>
            </a:pPr>
            <a:r>
              <a:rPr lang="it-IT" sz="1600" dirty="0" smtClean="0"/>
              <a:t>Нашите </a:t>
            </a:r>
            <a:r>
              <a:rPr lang="it-IT" sz="1600" dirty="0"/>
              <a:t>податоци сугерираат дека медитацијата може да придонесе за генерализирани когнитивни подобрувања кај оние кои ја практикуваат</a:t>
            </a:r>
            <a:r>
              <a:rPr lang="it-IT" sz="1600" dirty="0" smtClean="0"/>
              <a:t>.</a:t>
            </a:r>
            <a:endParaRPr lang="en-US" sz="1600" dirty="0"/>
          </a:p>
        </p:txBody>
      </p:sp>
      <p:pic>
        <p:nvPicPr>
          <p:cNvPr id="1026" name="Picture 2" descr="MRI Scans of Brain of Novice Meditator with Pain">
            <a:extLst>
              <a:ext uri="{FF2B5EF4-FFF2-40B4-BE49-F238E27FC236}">
                <a16:creationId xmlns:a16="http://schemas.microsoft.com/office/drawing/2014/main" id="{1501D8F1-6C0B-4C16-9954-D5D3502DA8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823" y="1892949"/>
            <a:ext cx="4247936" cy="2387340"/>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007B914C-E418-488A-A03B-35EF0E2EFE76}"/>
              </a:ext>
            </a:extLst>
          </p:cNvPr>
          <p:cNvSpPr txBox="1"/>
          <p:nvPr/>
        </p:nvSpPr>
        <p:spPr>
          <a:xfrm>
            <a:off x="7556823" y="4476207"/>
            <a:ext cx="4247936" cy="461665"/>
          </a:xfrm>
          <a:prstGeom prst="rect">
            <a:avLst/>
          </a:prstGeom>
          <a:noFill/>
        </p:spPr>
        <p:txBody>
          <a:bodyPr wrap="square">
            <a:spAutoFit/>
          </a:bodyPr>
          <a:lstStyle/>
          <a:p>
            <a:r>
              <a:rPr lang="en-US" sz="1200" b="0" i="0" u="none" strike="noStrike" dirty="0">
                <a:solidFill>
                  <a:srgbClr val="E23600"/>
                </a:solidFill>
                <a:effectLst/>
                <a:latin typeface="Calibri   "/>
                <a:hlinkClick r:id="rId5"/>
              </a:rPr>
              <a:t>"MRI Scans of Brain of Novice Meditator with Pain"</a:t>
            </a:r>
            <a:r>
              <a:rPr lang="en-US" sz="1200" b="0" i="0" dirty="0">
                <a:solidFill>
                  <a:srgbClr val="333333"/>
                </a:solidFill>
                <a:effectLst/>
                <a:latin typeface="Calibri   "/>
              </a:rPr>
              <a:t> </a:t>
            </a:r>
            <a:r>
              <a:rPr lang="mk-MK" sz="1200" dirty="0" smtClean="0">
                <a:solidFill>
                  <a:srgbClr val="333333"/>
                </a:solidFill>
                <a:latin typeface="Calibri   "/>
              </a:rPr>
              <a:t>од</a:t>
            </a:r>
            <a:r>
              <a:rPr lang="en-US" sz="1200" b="0" i="0" dirty="0">
                <a:solidFill>
                  <a:srgbClr val="333333"/>
                </a:solidFill>
                <a:effectLst/>
                <a:latin typeface="Calibri   "/>
              </a:rPr>
              <a:t> </a:t>
            </a:r>
            <a:r>
              <a:rPr lang="en-US" sz="1200" b="0" i="0" u="none" strike="noStrike" dirty="0">
                <a:solidFill>
                  <a:srgbClr val="E23600"/>
                </a:solidFill>
                <a:effectLst/>
                <a:latin typeface="Calibri   "/>
                <a:hlinkClick r:id="rId6"/>
              </a:rPr>
              <a:t>On Being</a:t>
            </a:r>
            <a:r>
              <a:rPr lang="en-US" sz="1200" b="0" i="0" dirty="0">
                <a:solidFill>
                  <a:srgbClr val="333333"/>
                </a:solidFill>
                <a:effectLst/>
                <a:latin typeface="Calibri   "/>
              </a:rPr>
              <a:t> </a:t>
            </a:r>
            <a:r>
              <a:rPr lang="mk-MK" sz="1200" dirty="0" smtClean="0">
                <a:solidFill>
                  <a:srgbClr val="333333"/>
                </a:solidFill>
                <a:latin typeface="Calibri   "/>
              </a:rPr>
              <a:t>лиценцирана од</a:t>
            </a:r>
            <a:r>
              <a:rPr lang="en-US" sz="1200" b="0" i="0" dirty="0">
                <a:solidFill>
                  <a:srgbClr val="333333"/>
                </a:solidFill>
                <a:effectLst/>
                <a:latin typeface="Calibri   "/>
              </a:rPr>
              <a:t> </a:t>
            </a:r>
            <a:r>
              <a:rPr lang="en-US" sz="1200" b="0" i="0" u="none" strike="noStrike" dirty="0">
                <a:solidFill>
                  <a:srgbClr val="E23600"/>
                </a:solidFill>
                <a:effectLst/>
                <a:latin typeface="Calibri   "/>
                <a:hlinkClick r:id="rId7"/>
              </a:rPr>
              <a:t>CC BY-NC-SA 2.0</a:t>
            </a:r>
            <a:endParaRPr lang="it-IT" sz="1200" dirty="0">
              <a:latin typeface="Calibri   "/>
            </a:endParaRPr>
          </a:p>
        </p:txBody>
      </p:sp>
      <p:sp>
        <p:nvSpPr>
          <p:cNvPr id="9" name="ZoneTexte 24"/>
          <p:cNvSpPr txBox="1"/>
          <p:nvPr/>
        </p:nvSpPr>
        <p:spPr>
          <a:xfrm>
            <a:off x="308791" y="6581001"/>
            <a:ext cx="4711816" cy="276999"/>
          </a:xfrm>
          <a:prstGeom prst="rect">
            <a:avLst/>
          </a:prstGeom>
          <a:noFill/>
        </p:spPr>
        <p:txBody>
          <a:bodyPr wrap="square" rtlCol="0">
            <a:spAutoFit/>
          </a:bodyPr>
          <a:lstStyle/>
          <a:p>
            <a:r>
              <a:rPr lang="mk-MK" sz="1200" dirty="0" smtClean="0"/>
              <a:t>Проектен број</a:t>
            </a:r>
            <a:r>
              <a:rPr lang="en-US" sz="1200" dirty="0" smtClean="0"/>
              <a:t>: </a:t>
            </a:r>
            <a:r>
              <a:rPr lang="fr-FR" sz="1200" dirty="0" smtClean="0"/>
              <a:t>2020-1-FR01-KA204-079823</a:t>
            </a:r>
            <a:endParaRPr lang="fr-FR" sz="1200" dirty="0"/>
          </a:p>
        </p:txBody>
      </p:sp>
    </p:spTree>
    <p:extLst>
      <p:ext uri="{BB962C8B-B14F-4D97-AF65-F5344CB8AC3E}">
        <p14:creationId xmlns:p14="http://schemas.microsoft.com/office/powerpoint/2010/main" val="620289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2614756" y="445251"/>
            <a:ext cx="8241470" cy="584775"/>
          </a:xfrm>
          <a:prstGeom prst="rect">
            <a:avLst/>
          </a:prstGeom>
          <a:noFill/>
        </p:spPr>
        <p:txBody>
          <a:bodyPr wrap="square" rtlCol="0">
            <a:spAutoFit/>
          </a:bodyPr>
          <a:lstStyle/>
          <a:p>
            <a:pPr algn="ctr"/>
            <a:r>
              <a:rPr lang="it-IT" sz="3200" b="1" dirty="0"/>
              <a:t>3. </a:t>
            </a:r>
            <a:r>
              <a:rPr lang="mk-MK" sz="3200" b="1" dirty="0"/>
              <a:t>Придобивки од медитација за внимание</a:t>
            </a:r>
            <a:endParaRPr lang="en-US" sz="3200" dirty="0"/>
          </a:p>
        </p:txBody>
      </p:sp>
      <p:sp>
        <p:nvSpPr>
          <p:cNvPr id="7" name="CasellaDiTesto 6">
            <a:extLst>
              <a:ext uri="{FF2B5EF4-FFF2-40B4-BE49-F238E27FC236}">
                <a16:creationId xmlns:a16="http://schemas.microsoft.com/office/drawing/2014/main" id="{C57FAC73-4632-41D6-A0D7-53B878C34919}"/>
              </a:ext>
            </a:extLst>
          </p:cNvPr>
          <p:cNvSpPr txBox="1"/>
          <p:nvPr/>
        </p:nvSpPr>
        <p:spPr>
          <a:xfrm>
            <a:off x="2077874" y="1628659"/>
            <a:ext cx="6094602" cy="1323439"/>
          </a:xfrm>
          <a:prstGeom prst="rect">
            <a:avLst/>
          </a:prstGeom>
          <a:noFill/>
        </p:spPr>
        <p:txBody>
          <a:bodyPr wrap="square">
            <a:spAutoFit/>
          </a:bodyPr>
          <a:lstStyle/>
          <a:p>
            <a:pPr algn="just"/>
            <a:r>
              <a:rPr lang="mk-MK" sz="2000" dirty="0"/>
              <a:t>Луѓето што медитираат </a:t>
            </a:r>
            <a:r>
              <a:rPr lang="it-IT" sz="2000" dirty="0"/>
              <a:t>покажаа подобрувања во општата психолошка благосостојба, нивната способност да се справат со стресот и да го задржат вниманието.</a:t>
            </a:r>
            <a:endParaRPr lang="en-US" sz="2000" dirty="0"/>
          </a:p>
        </p:txBody>
      </p:sp>
      <p:sp>
        <p:nvSpPr>
          <p:cNvPr id="13" name="CasellaDiTesto 12">
            <a:extLst>
              <a:ext uri="{FF2B5EF4-FFF2-40B4-BE49-F238E27FC236}">
                <a16:creationId xmlns:a16="http://schemas.microsoft.com/office/drawing/2014/main" id="{661BC4BE-574D-4384-8A70-8E1171D3D8B7}"/>
              </a:ext>
            </a:extLst>
          </p:cNvPr>
          <p:cNvSpPr txBox="1"/>
          <p:nvPr/>
        </p:nvSpPr>
        <p:spPr>
          <a:xfrm>
            <a:off x="5464928" y="3597641"/>
            <a:ext cx="6094602" cy="1938992"/>
          </a:xfrm>
          <a:prstGeom prst="rect">
            <a:avLst/>
          </a:prstGeom>
          <a:noFill/>
        </p:spPr>
        <p:txBody>
          <a:bodyPr wrap="square">
            <a:spAutoFit/>
          </a:bodyPr>
          <a:lstStyle/>
          <a:p>
            <a:pPr algn="just"/>
            <a:r>
              <a:rPr lang="it-IT" sz="2000" dirty="0"/>
              <a:t>Според една студија неодамна објавена во Журналот за когнитивно подобрување, се смета дека медитацијата поттикнува низа когнитивни способности, како што се ментална јасност, стабилност и креативност, додека го зголемува времето кога некој може да го задржи својот фокус.</a:t>
            </a:r>
            <a:endParaRPr lang="en-US" sz="2000" dirty="0"/>
          </a:p>
        </p:txBody>
      </p:sp>
      <p:pic>
        <p:nvPicPr>
          <p:cNvPr id="2050" name="Picture 2" descr="uCrown Pro - Anti-stress head &amp; eye massager for better well-being">
            <a:extLst>
              <a:ext uri="{FF2B5EF4-FFF2-40B4-BE49-F238E27FC236}">
                <a16:creationId xmlns:a16="http://schemas.microsoft.com/office/drawing/2014/main" id="{9010CBD0-DFAA-4471-A266-D7BD726047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01" y="3203541"/>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15" name="CasellaDiTesto 14">
            <a:extLst>
              <a:ext uri="{FF2B5EF4-FFF2-40B4-BE49-F238E27FC236}">
                <a16:creationId xmlns:a16="http://schemas.microsoft.com/office/drawing/2014/main" id="{0C5A77CB-A597-4A81-AB99-1FE536FB07DC}"/>
              </a:ext>
            </a:extLst>
          </p:cNvPr>
          <p:cNvSpPr txBox="1"/>
          <p:nvPr/>
        </p:nvSpPr>
        <p:spPr>
          <a:xfrm>
            <a:off x="761301" y="5670024"/>
            <a:ext cx="6094602" cy="461665"/>
          </a:xfrm>
          <a:prstGeom prst="rect">
            <a:avLst/>
          </a:prstGeom>
          <a:noFill/>
        </p:spPr>
        <p:txBody>
          <a:bodyPr wrap="square">
            <a:spAutoFit/>
          </a:bodyPr>
          <a:lstStyle/>
          <a:p>
            <a:r>
              <a:rPr lang="en-US" sz="1200" b="0" i="0" u="none" strike="noStrike" dirty="0">
                <a:solidFill>
                  <a:srgbClr val="E23600"/>
                </a:solidFill>
                <a:effectLst/>
                <a:latin typeface="Calibri   "/>
                <a:hlinkClick r:id="rId5"/>
              </a:rPr>
              <a:t>"</a:t>
            </a:r>
            <a:r>
              <a:rPr lang="en-US" sz="1200" b="0" i="0" u="none" strike="noStrike" dirty="0" err="1">
                <a:solidFill>
                  <a:srgbClr val="E23600"/>
                </a:solidFill>
                <a:effectLst/>
                <a:latin typeface="Calibri   "/>
                <a:hlinkClick r:id="rId5"/>
              </a:rPr>
              <a:t>uCrown</a:t>
            </a:r>
            <a:r>
              <a:rPr lang="en-US" sz="1200" b="0" i="0" u="none" strike="noStrike" dirty="0">
                <a:solidFill>
                  <a:srgbClr val="E23600"/>
                </a:solidFill>
                <a:effectLst/>
                <a:latin typeface="Calibri   "/>
                <a:hlinkClick r:id="rId5"/>
              </a:rPr>
              <a:t> Pro - Anti-stress head &amp; eye massager for better well-being"</a:t>
            </a:r>
            <a:r>
              <a:rPr lang="en-US" sz="1200" b="0" i="0" dirty="0">
                <a:solidFill>
                  <a:srgbClr val="333333"/>
                </a:solidFill>
                <a:effectLst/>
                <a:latin typeface="Calibri   "/>
              </a:rPr>
              <a:t> </a:t>
            </a:r>
            <a:r>
              <a:rPr lang="mk-MK" sz="1200" b="0" i="0" dirty="0" smtClean="0">
                <a:solidFill>
                  <a:srgbClr val="333333"/>
                </a:solidFill>
                <a:effectLst/>
                <a:latin typeface="Calibri   "/>
              </a:rPr>
              <a:t>од</a:t>
            </a:r>
            <a:r>
              <a:rPr lang="en-US" sz="1200" b="0" i="0" dirty="0">
                <a:solidFill>
                  <a:srgbClr val="333333"/>
                </a:solidFill>
                <a:effectLst/>
                <a:latin typeface="Calibri   "/>
              </a:rPr>
              <a:t> </a:t>
            </a:r>
            <a:r>
              <a:rPr lang="en-US" sz="1200" b="0" i="0" u="none" strike="noStrike" dirty="0">
                <a:solidFill>
                  <a:srgbClr val="E23600"/>
                </a:solidFill>
                <a:effectLst/>
                <a:latin typeface="Calibri   "/>
                <a:hlinkClick r:id="rId6"/>
              </a:rPr>
              <a:t>www.OSIM.com</a:t>
            </a:r>
            <a:r>
              <a:rPr lang="en-US" sz="1200" b="0" i="0" dirty="0">
                <a:solidFill>
                  <a:srgbClr val="333333"/>
                </a:solidFill>
                <a:effectLst/>
                <a:latin typeface="Calibri   "/>
              </a:rPr>
              <a:t> </a:t>
            </a:r>
            <a:r>
              <a:rPr lang="mk-MK" sz="1200" b="0" i="0" dirty="0" smtClean="0">
                <a:solidFill>
                  <a:srgbClr val="333333"/>
                </a:solidFill>
                <a:effectLst/>
                <a:latin typeface="Calibri   "/>
              </a:rPr>
              <a:t>лиценцирана од</a:t>
            </a:r>
            <a:r>
              <a:rPr lang="en-US" sz="1200" b="0" i="0" dirty="0">
                <a:solidFill>
                  <a:srgbClr val="333333"/>
                </a:solidFill>
                <a:effectLst/>
                <a:latin typeface="Calibri   "/>
              </a:rPr>
              <a:t> </a:t>
            </a:r>
            <a:r>
              <a:rPr lang="en-US" sz="1200" b="0" i="0" u="none" strike="noStrike" dirty="0">
                <a:solidFill>
                  <a:srgbClr val="E23600"/>
                </a:solidFill>
                <a:effectLst/>
                <a:latin typeface="Calibri   "/>
                <a:hlinkClick r:id="rId7"/>
              </a:rPr>
              <a:t>CC BY-ND 2.0</a:t>
            </a:r>
            <a:endParaRPr lang="it-IT" sz="1200" dirty="0">
              <a:latin typeface="Calibri   "/>
            </a:endParaRPr>
          </a:p>
        </p:txBody>
      </p:sp>
      <p:sp>
        <p:nvSpPr>
          <p:cNvPr id="10" name="ZoneTexte 24"/>
          <p:cNvSpPr txBox="1"/>
          <p:nvPr/>
        </p:nvSpPr>
        <p:spPr>
          <a:xfrm>
            <a:off x="308791" y="6581001"/>
            <a:ext cx="4711816" cy="276999"/>
          </a:xfrm>
          <a:prstGeom prst="rect">
            <a:avLst/>
          </a:prstGeom>
          <a:noFill/>
        </p:spPr>
        <p:txBody>
          <a:bodyPr wrap="square" rtlCol="0">
            <a:spAutoFit/>
          </a:bodyPr>
          <a:lstStyle/>
          <a:p>
            <a:r>
              <a:rPr lang="mk-MK" sz="1200" dirty="0" smtClean="0"/>
              <a:t>Проектен број</a:t>
            </a:r>
            <a:r>
              <a:rPr lang="en-US" sz="1200" dirty="0" smtClean="0"/>
              <a:t>: </a:t>
            </a:r>
            <a:r>
              <a:rPr lang="fr-FR" sz="1200" dirty="0" smtClean="0"/>
              <a:t>2020-1-FR01-KA204-079823</a:t>
            </a:r>
            <a:endParaRPr lang="fr-FR" sz="1200" dirty="0"/>
          </a:p>
        </p:txBody>
      </p:sp>
    </p:spTree>
    <p:extLst>
      <p:ext uri="{BB962C8B-B14F-4D97-AF65-F5344CB8AC3E}">
        <p14:creationId xmlns:p14="http://schemas.microsoft.com/office/powerpoint/2010/main" val="1677393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2501641" y="494551"/>
            <a:ext cx="8006339" cy="584775"/>
          </a:xfrm>
          <a:prstGeom prst="rect">
            <a:avLst/>
          </a:prstGeom>
          <a:noFill/>
        </p:spPr>
        <p:txBody>
          <a:bodyPr wrap="square" rtlCol="0">
            <a:spAutoFit/>
          </a:bodyPr>
          <a:lstStyle/>
          <a:p>
            <a:pPr algn="ctr"/>
            <a:r>
              <a:rPr lang="it-IT" sz="3200" b="1" dirty="0"/>
              <a:t>3. </a:t>
            </a:r>
            <a:r>
              <a:rPr lang="mk-MK" sz="3200" b="1" dirty="0"/>
              <a:t>Придобивки од медитација за внимание</a:t>
            </a:r>
            <a:endParaRPr lang="en-US" sz="3200" dirty="0"/>
          </a:p>
        </p:txBody>
      </p:sp>
      <p:sp>
        <p:nvSpPr>
          <p:cNvPr id="7" name="CasellaDiTesto 6">
            <a:extLst>
              <a:ext uri="{FF2B5EF4-FFF2-40B4-BE49-F238E27FC236}">
                <a16:creationId xmlns:a16="http://schemas.microsoft.com/office/drawing/2014/main" id="{C57FAC73-4632-41D6-A0D7-53B878C34919}"/>
              </a:ext>
            </a:extLst>
          </p:cNvPr>
          <p:cNvSpPr txBox="1"/>
          <p:nvPr/>
        </p:nvSpPr>
        <p:spPr>
          <a:xfrm>
            <a:off x="1404329" y="2381929"/>
            <a:ext cx="6094602" cy="610488"/>
          </a:xfrm>
          <a:prstGeom prst="rect">
            <a:avLst/>
          </a:prstGeom>
          <a:noFill/>
        </p:spPr>
        <p:txBody>
          <a:bodyPr wrap="square">
            <a:spAutoFit/>
          </a:bodyPr>
          <a:lstStyle/>
          <a:p>
            <a:pPr indent="-635" algn="just">
              <a:lnSpc>
                <a:spcPct val="115000"/>
              </a:lnSpc>
              <a:spcAft>
                <a:spcPts val="1000"/>
              </a:spcAft>
            </a:pPr>
            <a:r>
              <a:rPr lang="mk-MK" sz="3200" b="1" spc="10" dirty="0" smtClean="0">
                <a:solidFill>
                  <a:srgbClr val="00B84F"/>
                </a:solidFill>
                <a:effectLst/>
                <a:latin typeface="Arial" panose="020B0604020202020204" pitchFamily="34" charset="0"/>
                <a:ea typeface="Calibri" panose="020F0502020204030204" pitchFamily="34" charset="0"/>
                <a:cs typeface="Arial" panose="020B0604020202020204" pitchFamily="34" charset="0"/>
              </a:rPr>
              <a:t>Важно</a:t>
            </a:r>
            <a:r>
              <a:rPr lang="it-IT" sz="3200" b="1" spc="10" dirty="0" smtClean="0">
                <a:solidFill>
                  <a:srgbClr val="00B84F"/>
                </a:solidFill>
                <a:effectLst/>
                <a:latin typeface="Arial" panose="020B0604020202020204" pitchFamily="34" charset="0"/>
                <a:ea typeface="Calibri" panose="020F0502020204030204" pitchFamily="34" charset="0"/>
                <a:cs typeface="Arial" panose="020B0604020202020204" pitchFamily="34" charset="0"/>
              </a:rPr>
              <a:t>!!!!!</a:t>
            </a:r>
            <a:endParaRPr lang="it-IT" sz="3200" b="1" dirty="0">
              <a:solidFill>
                <a:srgbClr val="00B84F"/>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C7B2D7B6-DB10-4A3F-A7F0-57CF4FB2AE6A}"/>
              </a:ext>
            </a:extLst>
          </p:cNvPr>
          <p:cNvSpPr txBox="1"/>
          <p:nvPr/>
        </p:nvSpPr>
        <p:spPr>
          <a:xfrm>
            <a:off x="1404329" y="3318794"/>
            <a:ext cx="6094602" cy="1569660"/>
          </a:xfrm>
          <a:prstGeom prst="rect">
            <a:avLst/>
          </a:prstGeom>
          <a:noFill/>
        </p:spPr>
        <p:txBody>
          <a:bodyPr wrap="square">
            <a:spAutoFit/>
          </a:bodyPr>
          <a:lstStyle/>
          <a:p>
            <a:r>
              <a:rPr lang="mk-MK" sz="2400" dirty="0"/>
              <a:t>Значајно, медитацијата е лесна за применување дома, релативно евтина и постојат мали можности за непосакувани ефекти</a:t>
            </a:r>
            <a:endParaRPr lang="it-IT" sz="3200" dirty="0"/>
          </a:p>
        </p:txBody>
      </p:sp>
      <p:pic>
        <p:nvPicPr>
          <p:cNvPr id="9" name="Immagine 8">
            <a:extLst>
              <a:ext uri="{FF2B5EF4-FFF2-40B4-BE49-F238E27FC236}">
                <a16:creationId xmlns:a16="http://schemas.microsoft.com/office/drawing/2014/main" id="{AA9E17A0-1503-4C45-8AFA-CB50AC3761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794" y="2086099"/>
            <a:ext cx="3262269" cy="2174846"/>
          </a:xfrm>
          <a:prstGeom prst="rect">
            <a:avLst/>
          </a:prstGeom>
        </p:spPr>
      </p:pic>
      <p:sp>
        <p:nvSpPr>
          <p:cNvPr id="10" name="ZoneTexte 24"/>
          <p:cNvSpPr txBox="1"/>
          <p:nvPr/>
        </p:nvSpPr>
        <p:spPr>
          <a:xfrm>
            <a:off x="308791" y="6581001"/>
            <a:ext cx="4711816" cy="276999"/>
          </a:xfrm>
          <a:prstGeom prst="rect">
            <a:avLst/>
          </a:prstGeom>
          <a:noFill/>
        </p:spPr>
        <p:txBody>
          <a:bodyPr wrap="square" rtlCol="0">
            <a:spAutoFit/>
          </a:bodyPr>
          <a:lstStyle/>
          <a:p>
            <a:r>
              <a:rPr lang="mk-MK" sz="1200" dirty="0" smtClean="0"/>
              <a:t>Проектен број</a:t>
            </a:r>
            <a:r>
              <a:rPr lang="en-US" sz="1200" dirty="0" smtClean="0"/>
              <a:t>: </a:t>
            </a:r>
            <a:r>
              <a:rPr lang="fr-FR" sz="1200" dirty="0" smtClean="0"/>
              <a:t>2020-1-FR01-KA204-079823</a:t>
            </a:r>
            <a:endParaRPr lang="fr-FR" sz="1200" dirty="0"/>
          </a:p>
        </p:txBody>
      </p:sp>
    </p:spTree>
    <p:extLst>
      <p:ext uri="{BB962C8B-B14F-4D97-AF65-F5344CB8AC3E}">
        <p14:creationId xmlns:p14="http://schemas.microsoft.com/office/powerpoint/2010/main" val="1250440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56;p13"/>
          <p:cNvPicPr preferRelativeResize="0"/>
          <p:nvPr/>
        </p:nvPicPr>
        <p:blipFill>
          <a:blip r:embed="rId2">
            <a:alphaModFix/>
          </a:blip>
          <a:stretch>
            <a:fillRect/>
          </a:stretch>
        </p:blipFill>
        <p:spPr>
          <a:xfrm>
            <a:off x="9614263" y="6052458"/>
            <a:ext cx="2351314" cy="527808"/>
          </a:xfrm>
          <a:prstGeom prst="rect">
            <a:avLst/>
          </a:prstGeom>
          <a:noFill/>
          <a:ln>
            <a:noFill/>
          </a:ln>
        </p:spPr>
      </p:pic>
      <p:grpSp>
        <p:nvGrpSpPr>
          <p:cNvPr id="21" name="Groupe 20"/>
          <p:cNvGrpSpPr/>
          <p:nvPr/>
        </p:nvGrpSpPr>
        <p:grpSpPr>
          <a:xfrm>
            <a:off x="756206" y="2457229"/>
            <a:ext cx="5052411" cy="1609362"/>
            <a:chOff x="2700401" y="2189779"/>
            <a:chExt cx="5052411" cy="1609362"/>
          </a:xfrm>
        </p:grpSpPr>
        <p:sp>
          <p:nvSpPr>
            <p:cNvPr id="10" name="テキスト プレースホルダー 36">
              <a:extLst>
                <a:ext uri="{FF2B5EF4-FFF2-40B4-BE49-F238E27FC236}">
                  <a16:creationId xmlns:a16="http://schemas.microsoft.com/office/drawing/2014/main" id="{6CEB3826-ACC9-F746-A54D-2E244FE66785}"/>
                </a:ext>
              </a:extLst>
            </p:cNvPr>
            <p:cNvSpPr txBox="1">
              <a:spLocks/>
            </p:cNvSpPr>
            <p:nvPr/>
          </p:nvSpPr>
          <p:spPr bwMode="auto">
            <a:xfrm>
              <a:off x="3377078" y="3258408"/>
              <a:ext cx="4375734" cy="44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just">
                <a:buNone/>
                <a:defRPr/>
              </a:pPr>
              <a:r>
                <a:rPr kumimoji="0" lang="mk-MK" sz="1800"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Посетете ја нашата веб страна и играјте ги нашите мини игри</a:t>
              </a:r>
              <a:r>
                <a:rPr kumimoji="0" lang="en-US" sz="1800" b="0" i="0" u="none" strike="noStrike" kern="1200" cap="none" spc="0" normalizeH="0" noProof="0" dirty="0" smtClean="0">
                  <a:ln>
                    <a:noFill/>
                  </a:ln>
                  <a:solidFill>
                    <a:prstClr val="black"/>
                  </a:solidFill>
                  <a:effectLst/>
                  <a:uLnTx/>
                  <a:uFillTx/>
                  <a:latin typeface="Calibri" panose="020F0502020204030204" pitchFamily="34" charset="0"/>
                  <a:cs typeface="Calibri" panose="020F0502020204030204" pitchFamily="34" charset="0"/>
                </a:rPr>
                <a:t>: </a:t>
              </a:r>
              <a:r>
                <a:rPr lang="en-US" sz="1800" dirty="0">
                  <a:solidFill>
                    <a:prstClr val="black"/>
                  </a:solidFill>
                  <a:latin typeface="Calibri" panose="020F0502020204030204" pitchFamily="34" charset="0"/>
                  <a:cs typeface="Calibri" panose="020F0502020204030204" pitchFamily="34" charset="0"/>
                  <a:hlinkClick r:id="rId3"/>
                </a:rPr>
                <a:t>https://diskproject.eu/</a:t>
              </a:r>
              <a:endParaRPr lang="en-US" sz="1800" dirty="0">
                <a:solidFill>
                  <a:prstClr val="black"/>
                </a:solidFill>
                <a:latin typeface="Calibri" panose="020F0502020204030204" pitchFamily="34" charset="0"/>
                <a:cs typeface="Calibri" panose="020F0502020204030204" pitchFamily="34" charset="0"/>
              </a:endParaRPr>
            </a:p>
            <a:p>
              <a:pPr lvl="0">
                <a:buNone/>
                <a:defRPr/>
              </a:pPr>
              <a:endParaRPr kumimoji="0" lang="en-US" sz="1400" b="0" i="0" u="none" strike="noStrike" kern="1200" cap="none" spc="0" normalizeH="0" baseline="0" noProof="0" dirty="0">
                <a:ln>
                  <a:noFill/>
                </a:ln>
                <a:solidFill>
                  <a:prstClr val="black"/>
                </a:solidFill>
                <a:effectLst/>
                <a:uLnTx/>
                <a:uFillTx/>
                <a:latin typeface="Calibri Light" panose="020F0302020204030204"/>
                <a:ea typeface="MS PGothic" charset="-128"/>
              </a:endParaRPr>
            </a:p>
          </p:txBody>
        </p:sp>
        <p:sp>
          <p:nvSpPr>
            <p:cNvPr id="16" name="Oval 39">
              <a:extLst>
                <a:ext uri="{FF2B5EF4-FFF2-40B4-BE49-F238E27FC236}">
                  <a16:creationId xmlns:a16="http://schemas.microsoft.com/office/drawing/2014/main" id="{C6CF5BD2-AC84-604B-A211-6A160C79B4F3}"/>
                </a:ext>
              </a:extLst>
            </p:cNvPr>
            <p:cNvSpPr/>
            <p:nvPr/>
          </p:nvSpPr>
          <p:spPr>
            <a:xfrm>
              <a:off x="2700401" y="3258408"/>
              <a:ext cx="540733" cy="54073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46EAE"/>
                </a:solidFill>
                <a:effectLst/>
                <a:uLnTx/>
                <a:uFillTx/>
                <a:latin typeface="Calibri" panose="020F0502020204030204"/>
                <a:ea typeface="+mn-ea"/>
                <a:cs typeface="+mn-cs"/>
              </a:endParaRPr>
            </a:p>
          </p:txBody>
        </p:sp>
        <p:pic>
          <p:nvPicPr>
            <p:cNvPr id="17" name="Picture 40">
              <a:extLst>
                <a:ext uri="{FF2B5EF4-FFF2-40B4-BE49-F238E27FC236}">
                  <a16:creationId xmlns:a16="http://schemas.microsoft.com/office/drawing/2014/main" id="{321F2381-7BB4-8041-8076-A6E7E7288454}"/>
                </a:ext>
              </a:extLst>
            </p:cNvPr>
            <p:cNvPicPr>
              <a:picLocks noChangeAspect="1"/>
            </p:cNvPicPr>
            <p:nvPr/>
          </p:nvPicPr>
          <p:blipFill rotWithShape="1">
            <a:blip r:embed="rId4">
              <a:extLst>
                <a:ext uri="{28A0092B-C50C-407E-A947-70E740481C1C}">
                  <a14:useLocalDpi xmlns:a14="http://schemas.microsoft.com/office/drawing/2010/main" val="0"/>
                </a:ext>
              </a:extLst>
            </a:blip>
            <a:srcRect l="8912" t="77879" r="4725" b="-4082"/>
            <a:stretch/>
          </p:blipFill>
          <p:spPr>
            <a:xfrm>
              <a:off x="2751826" y="3313847"/>
              <a:ext cx="477838" cy="466929"/>
            </a:xfrm>
            <a:prstGeom prst="ellipse">
              <a:avLst/>
            </a:prstGeom>
          </p:spPr>
        </p:pic>
        <p:sp>
          <p:nvSpPr>
            <p:cNvPr id="19" name="Oval 42">
              <a:extLst>
                <a:ext uri="{FF2B5EF4-FFF2-40B4-BE49-F238E27FC236}">
                  <a16:creationId xmlns:a16="http://schemas.microsoft.com/office/drawing/2014/main" id="{F6016052-18D5-5E40-A7E5-7BE2A416A3B6}"/>
                </a:ext>
              </a:extLst>
            </p:cNvPr>
            <p:cNvSpPr/>
            <p:nvPr/>
          </p:nvSpPr>
          <p:spPr>
            <a:xfrm>
              <a:off x="2772912" y="2189779"/>
              <a:ext cx="540733" cy="54073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46EAE"/>
                </a:solidFill>
                <a:effectLst/>
                <a:uLnTx/>
                <a:uFillTx/>
                <a:latin typeface="Calibri" panose="020F0502020204030204"/>
                <a:ea typeface="+mn-ea"/>
                <a:cs typeface="+mn-cs"/>
              </a:endParaRPr>
            </a:p>
          </p:txBody>
        </p:sp>
        <p:pic>
          <p:nvPicPr>
            <p:cNvPr id="20" name="図プレースホルダー 23">
              <a:extLst>
                <a:ext uri="{FF2B5EF4-FFF2-40B4-BE49-F238E27FC236}">
                  <a16:creationId xmlns:a16="http://schemas.microsoft.com/office/drawing/2014/main" id="{7732787F-11BD-FA4F-AE22-69F8A1278C7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2942" y="2265294"/>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ZoneTexte 22"/>
          <p:cNvSpPr txBox="1"/>
          <p:nvPr/>
        </p:nvSpPr>
        <p:spPr>
          <a:xfrm>
            <a:off x="2329046" y="254303"/>
            <a:ext cx="7975492" cy="1261884"/>
          </a:xfrm>
          <a:prstGeom prst="rect">
            <a:avLst/>
          </a:prstGeom>
          <a:noFill/>
        </p:spPr>
        <p:txBody>
          <a:bodyPr wrap="square" rtlCol="0">
            <a:spAutoFit/>
          </a:bodyPr>
          <a:lstStyle/>
          <a:p>
            <a:pPr algn="ctr"/>
            <a:r>
              <a:rPr lang="ru-RU" sz="2800" b="1" dirty="0">
                <a:solidFill>
                  <a:srgbClr val="00B84F"/>
                </a:solidFill>
              </a:rPr>
              <a:t>Дојдовте до крајот на овој курс, честитки!</a:t>
            </a:r>
            <a:r>
              <a:rPr lang="fr-FR" sz="2800" b="1" dirty="0">
                <a:solidFill>
                  <a:srgbClr val="00B84F"/>
                </a:solidFill>
              </a:rPr>
              <a:t/>
            </a:r>
            <a:br>
              <a:rPr lang="fr-FR" sz="2800" b="1" dirty="0">
                <a:solidFill>
                  <a:srgbClr val="00B84F"/>
                </a:solidFill>
              </a:rPr>
            </a:br>
            <a:endParaRPr lang="fr-FR" sz="2800" b="1" dirty="0">
              <a:solidFill>
                <a:srgbClr val="00B84F"/>
              </a:solidFill>
            </a:endParaRPr>
          </a:p>
          <a:p>
            <a:pPr algn="ctr"/>
            <a:r>
              <a:rPr lang="mk-MK" sz="2000" b="1" dirty="0"/>
              <a:t>Да останеме во контакт!</a:t>
            </a:r>
            <a:endParaRPr lang="fr-FR" sz="3200" b="1" dirty="0">
              <a:solidFill>
                <a:srgbClr val="00B84F"/>
              </a:solidFill>
            </a:endParaRPr>
          </a:p>
        </p:txBody>
      </p:sp>
      <p:pic>
        <p:nvPicPr>
          <p:cNvPr id="24" name="Image 23"/>
          <p:cNvPicPr/>
          <p:nvPr/>
        </p:nvPicPr>
        <p:blipFill>
          <a:blip r:embed="rId6" cstate="print">
            <a:extLst>
              <a:ext uri="{28A0092B-C50C-407E-A947-70E740481C1C}">
                <a14:useLocalDpi xmlns:a14="http://schemas.microsoft.com/office/drawing/2010/main" val="0"/>
              </a:ext>
            </a:extLst>
          </a:blip>
          <a:stretch>
            <a:fillRect/>
          </a:stretch>
        </p:blipFill>
        <p:spPr>
          <a:xfrm>
            <a:off x="308791" y="0"/>
            <a:ext cx="1435564" cy="1552183"/>
          </a:xfrm>
          <a:prstGeom prst="rect">
            <a:avLst/>
          </a:prstGeom>
          <a:solidFill>
            <a:srgbClr val="00B84F"/>
          </a:solidFill>
        </p:spPr>
      </p:pic>
      <p:sp>
        <p:nvSpPr>
          <p:cNvPr id="25" name="ZoneTexte 24"/>
          <p:cNvSpPr txBox="1"/>
          <p:nvPr/>
        </p:nvSpPr>
        <p:spPr>
          <a:xfrm>
            <a:off x="308791" y="6581001"/>
            <a:ext cx="4711816" cy="276999"/>
          </a:xfrm>
          <a:prstGeom prst="rect">
            <a:avLst/>
          </a:prstGeom>
          <a:noFill/>
        </p:spPr>
        <p:txBody>
          <a:bodyPr wrap="square" rtlCol="0">
            <a:spAutoFit/>
          </a:bodyPr>
          <a:lstStyle/>
          <a:p>
            <a:r>
              <a:rPr lang="mk-MK" sz="1200" dirty="0" smtClean="0"/>
              <a:t>Проектен број</a:t>
            </a:r>
            <a:r>
              <a:rPr lang="en-US" sz="1200" dirty="0" smtClean="0"/>
              <a:t>: </a:t>
            </a:r>
            <a:r>
              <a:rPr lang="fr-FR" sz="1200" dirty="0" smtClean="0"/>
              <a:t>2020-1-FR01-KA204-079823</a:t>
            </a:r>
            <a:endParaRPr lang="fr-FR" sz="1200" dirty="0"/>
          </a:p>
        </p:txBody>
      </p:sp>
      <p:sp>
        <p:nvSpPr>
          <p:cNvPr id="3" name="ZoneTexte 2"/>
          <p:cNvSpPr txBox="1"/>
          <p:nvPr/>
        </p:nvSpPr>
        <p:spPr>
          <a:xfrm>
            <a:off x="1432883" y="2552021"/>
            <a:ext cx="5342386" cy="646331"/>
          </a:xfrm>
          <a:prstGeom prst="rect">
            <a:avLst/>
          </a:prstGeom>
          <a:noFill/>
        </p:spPr>
        <p:txBody>
          <a:bodyPr wrap="square" rtlCol="0">
            <a:spAutoFit/>
          </a:bodyPr>
          <a:lstStyle/>
          <a:p>
            <a:pPr algn="just"/>
            <a:r>
              <a:rPr lang="mk-MK" dirty="0" smtClean="0"/>
              <a:t>Испратете ни е-маил</a:t>
            </a:r>
            <a:r>
              <a:rPr lang="fr-FR" dirty="0" smtClean="0"/>
              <a:t>: </a:t>
            </a:r>
            <a:r>
              <a:rPr lang="fr-FR" dirty="0">
                <a:hlinkClick r:id="rId7"/>
              </a:rPr>
              <a:t>disk-project@googlegroups.com</a:t>
            </a:r>
            <a:endParaRPr lang="fr-FR" dirty="0"/>
          </a:p>
          <a:p>
            <a:r>
              <a:rPr lang="fr-FR" dirty="0"/>
              <a:t> </a:t>
            </a:r>
          </a:p>
        </p:txBody>
      </p:sp>
      <p:pic>
        <p:nvPicPr>
          <p:cNvPr id="28" name="Imag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29737" y="2277299"/>
            <a:ext cx="5312779" cy="3541854"/>
          </a:xfrm>
          <a:prstGeom prst="teardrop">
            <a:avLst>
              <a:gd name="adj" fmla="val 89345"/>
            </a:avLst>
          </a:prstGeom>
        </p:spPr>
      </p:pic>
    </p:spTree>
    <p:extLst>
      <p:ext uri="{BB962C8B-B14F-4D97-AF65-F5344CB8AC3E}">
        <p14:creationId xmlns:p14="http://schemas.microsoft.com/office/powerpoint/2010/main" val="274838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496849" y="572592"/>
            <a:ext cx="5198301" cy="584775"/>
          </a:xfrm>
          <a:prstGeom prst="rect">
            <a:avLst/>
          </a:prstGeom>
          <a:noFill/>
        </p:spPr>
        <p:txBody>
          <a:bodyPr wrap="square" rtlCol="0">
            <a:spAutoFit/>
          </a:bodyPr>
          <a:lstStyle/>
          <a:p>
            <a:pPr algn="ctr"/>
            <a:r>
              <a:rPr lang="fr-FR" sz="3200" b="1" dirty="0" err="1"/>
              <a:t>Summary</a:t>
            </a:r>
            <a:endParaRPr lang="fr-FR" sz="3200" b="1" dirty="0"/>
          </a:p>
        </p:txBody>
      </p:sp>
      <p:graphicFrame>
        <p:nvGraphicFramePr>
          <p:cNvPr id="2" name="Diagramma 1">
            <a:extLst>
              <a:ext uri="{FF2B5EF4-FFF2-40B4-BE49-F238E27FC236}">
                <a16:creationId xmlns:a16="http://schemas.microsoft.com/office/drawing/2014/main" id="{3A77DBAD-ACF4-41B9-BEF7-712C2E12A67C}"/>
              </a:ext>
            </a:extLst>
          </p:cNvPr>
          <p:cNvGraphicFramePr/>
          <p:nvPr>
            <p:extLst>
              <p:ext uri="{D42A27DB-BD31-4B8C-83A1-F6EECF244321}">
                <p14:modId xmlns:p14="http://schemas.microsoft.com/office/powerpoint/2010/main" val="876006719"/>
              </p:ext>
            </p:extLst>
          </p:nvPr>
        </p:nvGraphicFramePr>
        <p:xfrm>
          <a:off x="1837189" y="1658835"/>
          <a:ext cx="5729680" cy="33829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ZoneTexte 24"/>
          <p:cNvSpPr txBox="1"/>
          <p:nvPr/>
        </p:nvSpPr>
        <p:spPr>
          <a:xfrm>
            <a:off x="308791" y="6581001"/>
            <a:ext cx="4711816" cy="276999"/>
          </a:xfrm>
          <a:prstGeom prst="rect">
            <a:avLst/>
          </a:prstGeom>
          <a:noFill/>
        </p:spPr>
        <p:txBody>
          <a:bodyPr wrap="square" rtlCol="0">
            <a:spAutoFit/>
          </a:bodyPr>
          <a:lstStyle/>
          <a:p>
            <a:r>
              <a:rPr lang="mk-MK" sz="1200" dirty="0" smtClean="0"/>
              <a:t>Проектен број</a:t>
            </a:r>
            <a:r>
              <a:rPr lang="en-US" sz="1200" dirty="0" smtClean="0"/>
              <a:t>: </a:t>
            </a:r>
            <a:r>
              <a:rPr lang="fr-FR" sz="1200" dirty="0" smtClean="0"/>
              <a:t>2020-1-FR01-KA204-079823</a:t>
            </a:r>
            <a:endParaRPr lang="fr-FR" sz="1200" dirty="0"/>
          </a:p>
        </p:txBody>
      </p:sp>
    </p:spTree>
    <p:extLst>
      <p:ext uri="{BB962C8B-B14F-4D97-AF65-F5344CB8AC3E}">
        <p14:creationId xmlns:p14="http://schemas.microsoft.com/office/powerpoint/2010/main" val="2118326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octors doing medical research on human brain and testing blood samples.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l="8001" t="6021" r="9336" b="5204"/>
          <a:stretch/>
        </p:blipFill>
        <p:spPr bwMode="auto">
          <a:xfrm>
            <a:off x="2564241" y="3836947"/>
            <a:ext cx="3835828" cy="274405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4"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800919" y="312214"/>
            <a:ext cx="5198301" cy="584775"/>
          </a:xfrm>
          <a:prstGeom prst="rect">
            <a:avLst/>
          </a:prstGeom>
          <a:noFill/>
        </p:spPr>
        <p:txBody>
          <a:bodyPr wrap="square" rtlCol="0">
            <a:spAutoFit/>
          </a:bodyPr>
          <a:lstStyle/>
          <a:p>
            <a:pPr algn="ctr"/>
            <a:r>
              <a:rPr lang="mk-MK" sz="3200" b="1" dirty="0" smtClean="0"/>
              <a:t>Опис и цели</a:t>
            </a:r>
            <a:endParaRPr lang="fr-FR" sz="3200" b="1" dirty="0"/>
          </a:p>
        </p:txBody>
      </p:sp>
      <p:sp>
        <p:nvSpPr>
          <p:cNvPr id="8" name="ZoneTexte 7"/>
          <p:cNvSpPr txBox="1"/>
          <p:nvPr/>
        </p:nvSpPr>
        <p:spPr>
          <a:xfrm>
            <a:off x="783931" y="1976699"/>
            <a:ext cx="5446294" cy="2062103"/>
          </a:xfrm>
          <a:prstGeom prst="rect">
            <a:avLst/>
          </a:prstGeom>
          <a:noFill/>
        </p:spPr>
        <p:txBody>
          <a:bodyPr wrap="square" rtlCol="0">
            <a:spAutoFit/>
          </a:bodyPr>
          <a:lstStyle/>
          <a:p>
            <a:pPr algn="just"/>
            <a:r>
              <a:rPr lang="mk-MK" dirty="0"/>
              <a:t>Во овој модул ќе научите за врската помеѓу когнитивните вештини и уметничката терапија и медитацијата.</a:t>
            </a:r>
            <a:endParaRPr lang="en-US" dirty="0"/>
          </a:p>
          <a:p>
            <a:pPr algn="just"/>
            <a:endParaRPr lang="mk-MK" sz="2000" i="1" dirty="0" smtClean="0">
              <a:effectLst/>
              <a:ea typeface="Calibri" panose="020F0502020204030204" pitchFamily="34" charset="0"/>
              <a:cs typeface="Calibri" panose="020F0502020204030204" pitchFamily="34" charset="0"/>
            </a:endParaRPr>
          </a:p>
          <a:p>
            <a:pPr algn="just"/>
            <a:r>
              <a:rPr lang="mk-MK" dirty="0"/>
              <a:t>Конкретно, ќе научите лесни, смешни и стимулирачки вежби да ги подобрите своите вештини за внимание. </a:t>
            </a:r>
            <a:endParaRPr lang="en-US" dirty="0"/>
          </a:p>
        </p:txBody>
      </p:sp>
      <p:sp>
        <p:nvSpPr>
          <p:cNvPr id="9" name="ZoneTexte 8"/>
          <p:cNvSpPr txBox="1"/>
          <p:nvPr/>
        </p:nvSpPr>
        <p:spPr>
          <a:xfrm>
            <a:off x="6551112" y="1552183"/>
            <a:ext cx="4985360" cy="4365811"/>
          </a:xfrm>
          <a:prstGeom prst="rect">
            <a:avLst/>
          </a:prstGeom>
          <a:noFill/>
        </p:spPr>
        <p:txBody>
          <a:bodyPr wrap="square" rtlCol="0">
            <a:spAutoFit/>
          </a:bodyPr>
          <a:lstStyle/>
          <a:p>
            <a:pPr indent="-635" algn="just">
              <a:lnSpc>
                <a:spcPct val="115000"/>
              </a:lnSpc>
              <a:spcAft>
                <a:spcPts val="1000"/>
              </a:spcAft>
            </a:pPr>
            <a:r>
              <a:rPr lang="ru-RU" dirty="0">
                <a:solidFill>
                  <a:srgbClr val="000000"/>
                </a:solidFill>
                <a:ea typeface="Calibri" panose="020F0502020204030204" pitchFamily="34" charset="0"/>
              </a:rPr>
              <a:t>На крајот од овој модул, ќе можете да</a:t>
            </a:r>
            <a:r>
              <a:rPr lang="ru-RU" dirty="0" smtClean="0">
                <a:solidFill>
                  <a:srgbClr val="000000"/>
                </a:solidFill>
                <a:ea typeface="Calibri" panose="020F0502020204030204" pitchFamily="34" charset="0"/>
              </a:rPr>
              <a:t>:</a:t>
            </a:r>
          </a:p>
          <a:p>
            <a:pPr marL="285115" indent="-285750" algn="just">
              <a:lnSpc>
                <a:spcPct val="115000"/>
              </a:lnSpc>
              <a:spcAft>
                <a:spcPts val="1000"/>
              </a:spcAft>
              <a:buFont typeface="Arial" panose="020B0604020202020204" pitchFamily="34" charset="0"/>
              <a:buChar char="•"/>
            </a:pPr>
            <a:r>
              <a:rPr lang="mk-MK" spc="-35" dirty="0" smtClean="0">
                <a:solidFill>
                  <a:srgbClr val="000000"/>
                </a:solidFill>
                <a:ea typeface="Calibri" panose="020F0502020204030204" pitchFamily="34" charset="0"/>
                <a:cs typeface="Calibri" panose="020F0502020204030204" pitchFamily="34" charset="0"/>
              </a:rPr>
              <a:t>Стекнете </a:t>
            </a:r>
            <a:r>
              <a:rPr lang="mk-MK" spc="-35" dirty="0">
                <a:solidFill>
                  <a:srgbClr val="000000"/>
                </a:solidFill>
                <a:ea typeface="Calibri" panose="020F0502020204030204" pitchFamily="34" charset="0"/>
                <a:cs typeface="Calibri" panose="020F0502020204030204" pitchFamily="34" charset="0"/>
              </a:rPr>
              <a:t>активно слушање</a:t>
            </a:r>
            <a:r>
              <a:rPr lang="mk-MK" spc="-35" dirty="0" smtClean="0">
                <a:solidFill>
                  <a:srgbClr val="000000"/>
                </a:solidFill>
                <a:ea typeface="Calibri" panose="020F0502020204030204" pitchFamily="34" charset="0"/>
                <a:cs typeface="Calibri" panose="020F0502020204030204" pitchFamily="34" charset="0"/>
              </a:rPr>
              <a:t>;</a:t>
            </a:r>
          </a:p>
          <a:p>
            <a:pPr marL="285115" indent="-285750" algn="just">
              <a:lnSpc>
                <a:spcPct val="115000"/>
              </a:lnSpc>
              <a:spcAft>
                <a:spcPts val="1000"/>
              </a:spcAft>
              <a:buFont typeface="Arial" panose="020B0604020202020204" pitchFamily="34" charset="0"/>
              <a:buChar char="•"/>
            </a:pPr>
            <a:r>
              <a:rPr lang="ru-RU" spc="-35" dirty="0">
                <a:solidFill>
                  <a:srgbClr val="000000"/>
                </a:solidFill>
                <a:ea typeface="Calibri" panose="020F0502020204030204" pitchFamily="34" charset="0"/>
                <a:cs typeface="Calibri" panose="020F0502020204030204" pitchFamily="34" charset="0"/>
              </a:rPr>
              <a:t>Стекнете способност да инспирирате доверба и да обезбедите отворена атмосфера</a:t>
            </a:r>
            <a:r>
              <a:rPr lang="ru-RU" spc="-35" dirty="0" smtClean="0">
                <a:solidFill>
                  <a:srgbClr val="000000"/>
                </a:solidFill>
                <a:ea typeface="Calibri" panose="020F0502020204030204" pitchFamily="34" charset="0"/>
                <a:cs typeface="Calibri" panose="020F0502020204030204" pitchFamily="34" charset="0"/>
              </a:rPr>
              <a:t>;</a:t>
            </a:r>
          </a:p>
          <a:p>
            <a:pPr marL="285115" indent="-285750" algn="just">
              <a:lnSpc>
                <a:spcPct val="115000"/>
              </a:lnSpc>
              <a:spcAft>
                <a:spcPts val="1000"/>
              </a:spcAft>
              <a:buFont typeface="Arial" panose="020B0604020202020204" pitchFamily="34" charset="0"/>
              <a:buChar char="•"/>
            </a:pPr>
            <a:r>
              <a:rPr lang="ru-RU" dirty="0">
                <a:solidFill>
                  <a:srgbClr val="000000"/>
                </a:solidFill>
                <a:ea typeface="Times New Roman" panose="02020603050405020304" pitchFamily="18" charset="0"/>
                <a:cs typeface="Times New Roman" panose="02020603050405020304" pitchFamily="18" charset="0"/>
              </a:rPr>
              <a:t>Намалете ја анксиозноста, депресијата и другите ментални/емоционални проблеми</a:t>
            </a:r>
            <a:r>
              <a:rPr lang="ru-RU" dirty="0" smtClean="0">
                <a:solidFill>
                  <a:srgbClr val="000000"/>
                </a:solidFill>
                <a:ea typeface="Times New Roman" panose="02020603050405020304" pitchFamily="18" charset="0"/>
                <a:cs typeface="Times New Roman" panose="02020603050405020304" pitchFamily="18" charset="0"/>
              </a:rPr>
              <a:t>;</a:t>
            </a:r>
          </a:p>
          <a:p>
            <a:pPr marL="285115" indent="-285750" algn="just">
              <a:lnSpc>
                <a:spcPct val="115000"/>
              </a:lnSpc>
              <a:spcAft>
                <a:spcPts val="1000"/>
              </a:spcAft>
              <a:buFont typeface="Arial" panose="020B0604020202020204" pitchFamily="34" charset="0"/>
              <a:buChar char="•"/>
            </a:pPr>
            <a:r>
              <a:rPr lang="mk-MK" dirty="0">
                <a:solidFill>
                  <a:srgbClr val="000000"/>
                </a:solidFill>
                <a:ea typeface="Times New Roman" panose="02020603050405020304" pitchFamily="18" charset="0"/>
                <a:cs typeface="Times New Roman" panose="02020603050405020304" pitchFamily="18" charset="0"/>
              </a:rPr>
              <a:t>Спречување на ментална болест</a:t>
            </a:r>
            <a:r>
              <a:rPr lang="mk-MK" dirty="0" smtClean="0">
                <a:solidFill>
                  <a:srgbClr val="000000"/>
                </a:solidFill>
                <a:ea typeface="Times New Roman" panose="02020603050405020304" pitchFamily="18" charset="0"/>
                <a:cs typeface="Times New Roman" panose="02020603050405020304" pitchFamily="18" charset="0"/>
              </a:rPr>
              <a:t>;</a:t>
            </a:r>
          </a:p>
          <a:p>
            <a:pPr marL="285115" indent="-285750" algn="just">
              <a:lnSpc>
                <a:spcPct val="115000"/>
              </a:lnSpc>
              <a:spcAft>
                <a:spcPts val="1000"/>
              </a:spcAft>
              <a:buFont typeface="Arial" panose="020B0604020202020204" pitchFamily="34" charset="0"/>
              <a:buChar char="•"/>
            </a:pPr>
            <a:r>
              <a:rPr lang="ru-RU" dirty="0">
                <a:solidFill>
                  <a:srgbClr val="000000"/>
                </a:solidFill>
                <a:ea typeface="Times New Roman" panose="02020603050405020304" pitchFamily="18" charset="0"/>
                <a:cs typeface="Times New Roman" panose="02020603050405020304" pitchFamily="18" charset="0"/>
              </a:rPr>
              <a:t>Спречете социјални/емоционални тешкотии поврзани со попреченост или болест</a:t>
            </a:r>
            <a:r>
              <a:rPr lang="ru-RU" dirty="0" smtClean="0">
                <a:solidFill>
                  <a:srgbClr val="000000"/>
                </a:solidFill>
                <a:ea typeface="Times New Roman" panose="02020603050405020304" pitchFamily="18" charset="0"/>
                <a:cs typeface="Times New Roman" panose="02020603050405020304" pitchFamily="18" charset="0"/>
              </a:rPr>
              <a:t>;</a:t>
            </a:r>
          </a:p>
          <a:p>
            <a:pPr marL="285115" indent="-285750" algn="just">
              <a:lnSpc>
                <a:spcPct val="115000"/>
              </a:lnSpc>
              <a:spcAft>
                <a:spcPts val="1000"/>
              </a:spcAft>
              <a:buFont typeface="Arial" panose="020B0604020202020204" pitchFamily="34" charset="0"/>
              <a:buChar char="•"/>
            </a:pPr>
            <a:r>
              <a:rPr lang="ru-RU" dirty="0">
                <a:solidFill>
                  <a:srgbClr val="000000"/>
                </a:solidFill>
                <a:ea typeface="Times New Roman" panose="02020603050405020304" pitchFamily="18" charset="0"/>
                <a:cs typeface="Times New Roman" panose="02020603050405020304" pitchFamily="18" charset="0"/>
              </a:rPr>
              <a:t>Спречување на физички, когнитивни и невролошки проблеми;</a:t>
            </a:r>
            <a:endParaRPr lang="it-IT" dirty="0">
              <a:effectLst/>
              <a:ea typeface="Calibri" panose="020F0502020204030204" pitchFamily="34" charset="0"/>
            </a:endParaRPr>
          </a:p>
        </p:txBody>
      </p:sp>
      <p:sp>
        <p:nvSpPr>
          <p:cNvPr id="10" name="ZoneTexte 24"/>
          <p:cNvSpPr txBox="1"/>
          <p:nvPr/>
        </p:nvSpPr>
        <p:spPr>
          <a:xfrm>
            <a:off x="308791" y="6581001"/>
            <a:ext cx="4711816" cy="276999"/>
          </a:xfrm>
          <a:prstGeom prst="rect">
            <a:avLst/>
          </a:prstGeom>
          <a:noFill/>
        </p:spPr>
        <p:txBody>
          <a:bodyPr wrap="square" rtlCol="0">
            <a:spAutoFit/>
          </a:bodyPr>
          <a:lstStyle/>
          <a:p>
            <a:r>
              <a:rPr lang="mk-MK" sz="1200" dirty="0" smtClean="0"/>
              <a:t>Проектен број</a:t>
            </a:r>
            <a:r>
              <a:rPr lang="en-US" sz="1200" dirty="0" smtClean="0"/>
              <a:t>: </a:t>
            </a:r>
            <a:r>
              <a:rPr lang="fr-FR" sz="1200" dirty="0" smtClean="0"/>
              <a:t>2020-1-FR01-KA204-079823</a:t>
            </a:r>
            <a:endParaRPr lang="fr-FR" sz="1200" dirty="0"/>
          </a:p>
        </p:txBody>
      </p:sp>
    </p:spTree>
    <p:extLst>
      <p:ext uri="{BB962C8B-B14F-4D97-AF65-F5344CB8AC3E}">
        <p14:creationId xmlns:p14="http://schemas.microsoft.com/office/powerpoint/2010/main" val="3458748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375764" y="312214"/>
            <a:ext cx="5774499" cy="584775"/>
          </a:xfrm>
          <a:prstGeom prst="rect">
            <a:avLst/>
          </a:prstGeom>
          <a:noFill/>
        </p:spPr>
        <p:txBody>
          <a:bodyPr wrap="square" rtlCol="0">
            <a:spAutoFit/>
          </a:bodyPr>
          <a:lstStyle/>
          <a:p>
            <a:pPr algn="ctr"/>
            <a:r>
              <a:rPr lang="mk-MK" sz="3200" b="1" dirty="0" smtClean="0"/>
              <a:t>Вовед</a:t>
            </a:r>
            <a:endParaRPr lang="fr-FR" sz="3200" b="1" dirty="0"/>
          </a:p>
        </p:txBody>
      </p:sp>
      <p:sp>
        <p:nvSpPr>
          <p:cNvPr id="7" name="CasellaDiTesto 6">
            <a:extLst>
              <a:ext uri="{FF2B5EF4-FFF2-40B4-BE49-F238E27FC236}">
                <a16:creationId xmlns:a16="http://schemas.microsoft.com/office/drawing/2014/main" id="{22218AC5-71FF-4806-8252-ACEADB6FEB93}"/>
              </a:ext>
            </a:extLst>
          </p:cNvPr>
          <p:cNvSpPr txBox="1"/>
          <p:nvPr/>
        </p:nvSpPr>
        <p:spPr>
          <a:xfrm>
            <a:off x="1990041" y="1173983"/>
            <a:ext cx="9079484" cy="707886"/>
          </a:xfrm>
          <a:prstGeom prst="rect">
            <a:avLst/>
          </a:prstGeom>
          <a:noFill/>
        </p:spPr>
        <p:txBody>
          <a:bodyPr wrap="square">
            <a:spAutoFit/>
          </a:bodyPr>
          <a:lstStyle/>
          <a:p>
            <a:r>
              <a:rPr lang="ru-RU" sz="2000" dirty="0">
                <a:latin typeface="Calibri" panose="020F0502020204030204" pitchFamily="34" charset="0"/>
                <a:cs typeface="Calibri" panose="020F0502020204030204" pitchFamily="34" charset="0"/>
              </a:rPr>
              <a:t>Дали образованието во уметноста се пренесува на навидум неповрзани когнитивни способности?</a:t>
            </a:r>
            <a:endParaRPr lang="en-US" sz="2000" b="0" i="0" dirty="0">
              <a:effectLst/>
              <a:latin typeface="Calibri" panose="020F0502020204030204" pitchFamily="34" charset="0"/>
              <a:cs typeface="Calibri" panose="020F0502020204030204" pitchFamily="34" charset="0"/>
            </a:endParaRPr>
          </a:p>
        </p:txBody>
      </p:sp>
      <p:sp>
        <p:nvSpPr>
          <p:cNvPr id="9" name="CasellaDiTesto 8">
            <a:extLst>
              <a:ext uri="{FF2B5EF4-FFF2-40B4-BE49-F238E27FC236}">
                <a16:creationId xmlns:a16="http://schemas.microsoft.com/office/drawing/2014/main" id="{634B795A-E611-490C-8125-B9B0D6DAB45D}"/>
              </a:ext>
            </a:extLst>
          </p:cNvPr>
          <p:cNvSpPr txBox="1"/>
          <p:nvPr/>
        </p:nvSpPr>
        <p:spPr>
          <a:xfrm>
            <a:off x="4624432" y="2561960"/>
            <a:ext cx="6348368" cy="400110"/>
          </a:xfrm>
          <a:prstGeom prst="rect">
            <a:avLst/>
          </a:prstGeom>
          <a:noFill/>
        </p:spPr>
        <p:txBody>
          <a:bodyPr wrap="square">
            <a:spAutoFit/>
          </a:bodyPr>
          <a:lstStyle/>
          <a:p>
            <a:r>
              <a:rPr lang="ru-RU" sz="2000" b="1" dirty="0">
                <a:latin typeface="Calibri" panose="020F0502020204030204" pitchFamily="34" charset="0"/>
                <a:cs typeface="Calibri" panose="020F0502020204030204" pitchFamily="34" charset="0"/>
              </a:rPr>
              <a:t>Истражувачите наоѓаат докази дека тоа </a:t>
            </a:r>
            <a:r>
              <a:rPr lang="ru-RU" sz="2000" b="1" dirty="0" smtClean="0">
                <a:latin typeface="Calibri" panose="020F0502020204030204" pitchFamily="34" charset="0"/>
                <a:cs typeface="Calibri" panose="020F0502020204030204" pitchFamily="34" charset="0"/>
              </a:rPr>
              <a:t>е точно!</a:t>
            </a:r>
            <a:endParaRPr lang="it-IT" sz="2000" b="1" dirty="0">
              <a:latin typeface="Calibri" panose="020F0502020204030204" pitchFamily="34" charset="0"/>
              <a:cs typeface="Calibri" panose="020F0502020204030204" pitchFamily="34" charset="0"/>
            </a:endParaRPr>
          </a:p>
        </p:txBody>
      </p:sp>
      <p:sp>
        <p:nvSpPr>
          <p:cNvPr id="11" name="CasellaDiTesto 10">
            <a:extLst>
              <a:ext uri="{FF2B5EF4-FFF2-40B4-BE49-F238E27FC236}">
                <a16:creationId xmlns:a16="http://schemas.microsoft.com/office/drawing/2014/main" id="{E1811B40-6BD5-4DF5-85A7-0EC1E099A059}"/>
              </a:ext>
            </a:extLst>
          </p:cNvPr>
          <p:cNvSpPr txBox="1"/>
          <p:nvPr/>
        </p:nvSpPr>
        <p:spPr>
          <a:xfrm>
            <a:off x="1497626" y="5827370"/>
            <a:ext cx="2780758" cy="369332"/>
          </a:xfrm>
          <a:prstGeom prst="rect">
            <a:avLst/>
          </a:prstGeom>
          <a:noFill/>
        </p:spPr>
        <p:txBody>
          <a:bodyPr wrap="square">
            <a:spAutoFit/>
          </a:bodyPr>
          <a:lstStyle/>
          <a:p>
            <a:r>
              <a:rPr lang="en-US" sz="900" b="0" i="0" u="none" strike="noStrike" dirty="0">
                <a:solidFill>
                  <a:srgbClr val="E23600"/>
                </a:solidFill>
                <a:effectLst/>
                <a:hlinkClick r:id="rId4"/>
              </a:rPr>
              <a:t>"New Orleans Art Education Conference"</a:t>
            </a:r>
            <a:r>
              <a:rPr lang="en-US" sz="900" b="0" i="0" dirty="0">
                <a:solidFill>
                  <a:srgbClr val="333333"/>
                </a:solidFill>
                <a:effectLst/>
              </a:rPr>
              <a:t> </a:t>
            </a:r>
            <a:r>
              <a:rPr lang="mk-MK" sz="900" b="0" i="0" dirty="0" smtClean="0">
                <a:solidFill>
                  <a:srgbClr val="333333"/>
                </a:solidFill>
                <a:effectLst/>
              </a:rPr>
              <a:t>од</a:t>
            </a:r>
            <a:r>
              <a:rPr lang="en-US" sz="900" b="0" i="0" dirty="0">
                <a:solidFill>
                  <a:srgbClr val="333333"/>
                </a:solidFill>
                <a:effectLst/>
              </a:rPr>
              <a:t> </a:t>
            </a:r>
            <a:r>
              <a:rPr lang="en-US" sz="900" b="0" i="0" u="none" strike="noStrike" dirty="0" err="1">
                <a:solidFill>
                  <a:srgbClr val="E23600"/>
                </a:solidFill>
                <a:effectLst/>
                <a:hlinkClick r:id="rId5"/>
              </a:rPr>
              <a:t>mbtphoto</a:t>
            </a:r>
            <a:r>
              <a:rPr lang="en-US" sz="900" b="0" i="0" u="none" strike="noStrike" dirty="0">
                <a:solidFill>
                  <a:srgbClr val="E23600"/>
                </a:solidFill>
                <a:effectLst/>
                <a:hlinkClick r:id="rId5"/>
              </a:rPr>
              <a:t> (away a lot)</a:t>
            </a:r>
            <a:r>
              <a:rPr lang="en-US" sz="900" b="0" i="0" dirty="0">
                <a:solidFill>
                  <a:srgbClr val="333333"/>
                </a:solidFill>
                <a:effectLst/>
              </a:rPr>
              <a:t> </a:t>
            </a:r>
            <a:r>
              <a:rPr lang="mk-MK" sz="900" b="0" i="0" dirty="0" smtClean="0">
                <a:solidFill>
                  <a:srgbClr val="333333"/>
                </a:solidFill>
                <a:effectLst/>
              </a:rPr>
              <a:t>е лиценцирана</a:t>
            </a:r>
            <a:r>
              <a:rPr lang="en-US" sz="900" b="0" i="0" dirty="0">
                <a:solidFill>
                  <a:srgbClr val="333333"/>
                </a:solidFill>
                <a:effectLst/>
              </a:rPr>
              <a:t> </a:t>
            </a:r>
            <a:r>
              <a:rPr lang="en-US" sz="900" b="0" i="0" u="none" strike="noStrike" dirty="0">
                <a:solidFill>
                  <a:srgbClr val="E23600"/>
                </a:solidFill>
                <a:effectLst/>
                <a:hlinkClick r:id="rId6"/>
              </a:rPr>
              <a:t>CC BY-ND 2.0</a:t>
            </a:r>
            <a:endParaRPr lang="it-IT" sz="900" dirty="0"/>
          </a:p>
        </p:txBody>
      </p:sp>
      <p:pic>
        <p:nvPicPr>
          <p:cNvPr id="13" name="Immagine 12">
            <a:extLst>
              <a:ext uri="{FF2B5EF4-FFF2-40B4-BE49-F238E27FC236}">
                <a16:creationId xmlns:a16="http://schemas.microsoft.com/office/drawing/2014/main" id="{96250D35-2821-4CBA-A959-AA4D5E1D44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5587" y="2146791"/>
            <a:ext cx="2672797" cy="3625831"/>
          </a:xfrm>
          <a:prstGeom prst="rect">
            <a:avLst/>
          </a:prstGeom>
        </p:spPr>
      </p:pic>
      <p:sp>
        <p:nvSpPr>
          <p:cNvPr id="15" name="CasellaDiTesto 14">
            <a:extLst>
              <a:ext uri="{FF2B5EF4-FFF2-40B4-BE49-F238E27FC236}">
                <a16:creationId xmlns:a16="http://schemas.microsoft.com/office/drawing/2014/main" id="{FCCC7935-9E6A-4C81-A28F-02968F5DBECF}"/>
              </a:ext>
            </a:extLst>
          </p:cNvPr>
          <p:cNvSpPr txBox="1"/>
          <p:nvPr/>
        </p:nvSpPr>
        <p:spPr>
          <a:xfrm>
            <a:off x="4624432" y="3458437"/>
            <a:ext cx="6094602" cy="1200329"/>
          </a:xfrm>
          <a:prstGeom prst="rect">
            <a:avLst/>
          </a:prstGeom>
          <a:noFill/>
        </p:spPr>
        <p:txBody>
          <a:bodyPr wrap="square">
            <a:spAutoFit/>
          </a:bodyPr>
          <a:lstStyle/>
          <a:p>
            <a:pPr algn="just"/>
            <a:r>
              <a:rPr lang="it-IT" dirty="0"/>
              <a:t>Кај возрасните, овој вид на активност може, ослободувајќи го несвесното, да ги ублажи состојбите на стрес и егзистенцијални проблеми и да ги обучи когнитивните вештини.</a:t>
            </a:r>
            <a:endParaRPr lang="en-US" dirty="0"/>
          </a:p>
        </p:txBody>
      </p:sp>
      <p:sp>
        <p:nvSpPr>
          <p:cNvPr id="12" name="ZoneTexte 24"/>
          <p:cNvSpPr txBox="1"/>
          <p:nvPr/>
        </p:nvSpPr>
        <p:spPr>
          <a:xfrm>
            <a:off x="308791" y="6581001"/>
            <a:ext cx="4711816" cy="276999"/>
          </a:xfrm>
          <a:prstGeom prst="rect">
            <a:avLst/>
          </a:prstGeom>
          <a:noFill/>
        </p:spPr>
        <p:txBody>
          <a:bodyPr wrap="square" rtlCol="0">
            <a:spAutoFit/>
          </a:bodyPr>
          <a:lstStyle/>
          <a:p>
            <a:r>
              <a:rPr lang="mk-MK" sz="1200" dirty="0" smtClean="0"/>
              <a:t>Проектен број</a:t>
            </a:r>
            <a:r>
              <a:rPr lang="en-US" sz="1200" dirty="0" smtClean="0"/>
              <a:t>: </a:t>
            </a:r>
            <a:r>
              <a:rPr lang="fr-FR" sz="1200" dirty="0" smtClean="0"/>
              <a:t>2020-1-FR01-KA204-079823</a:t>
            </a:r>
            <a:endParaRPr lang="fr-FR" sz="1200" dirty="0"/>
          </a:p>
        </p:txBody>
      </p:sp>
    </p:spTree>
    <p:extLst>
      <p:ext uri="{BB962C8B-B14F-4D97-AF65-F5344CB8AC3E}">
        <p14:creationId xmlns:p14="http://schemas.microsoft.com/office/powerpoint/2010/main" val="2928490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2769267" y="514481"/>
            <a:ext cx="7283527" cy="523220"/>
          </a:xfrm>
          <a:prstGeom prst="rect">
            <a:avLst/>
          </a:prstGeom>
          <a:noFill/>
        </p:spPr>
        <p:txBody>
          <a:bodyPr wrap="square" rtlCol="0">
            <a:spAutoFit/>
          </a:bodyPr>
          <a:lstStyle/>
          <a:p>
            <a:pPr algn="ctr"/>
            <a:r>
              <a:rPr lang="mk-MK" sz="2800" b="1" dirty="0" smtClean="0"/>
              <a:t>2. Придобивки </a:t>
            </a:r>
            <a:r>
              <a:rPr lang="mk-MK" sz="2800" b="1" dirty="0"/>
              <a:t>од уметноста за вниманието</a:t>
            </a:r>
            <a:endParaRPr lang="fr-FR" sz="6000" b="1" dirty="0"/>
          </a:p>
        </p:txBody>
      </p:sp>
      <p:sp>
        <p:nvSpPr>
          <p:cNvPr id="7" name="CasellaDiTesto 6">
            <a:extLst>
              <a:ext uri="{FF2B5EF4-FFF2-40B4-BE49-F238E27FC236}">
                <a16:creationId xmlns:a16="http://schemas.microsoft.com/office/drawing/2014/main" id="{A5AADABE-3362-46DC-9A3E-4257B21E6AF6}"/>
              </a:ext>
            </a:extLst>
          </p:cNvPr>
          <p:cNvSpPr txBox="1"/>
          <p:nvPr/>
        </p:nvSpPr>
        <p:spPr>
          <a:xfrm>
            <a:off x="606104" y="2250962"/>
            <a:ext cx="6094602" cy="2031325"/>
          </a:xfrm>
          <a:prstGeom prst="rect">
            <a:avLst/>
          </a:prstGeom>
          <a:noFill/>
        </p:spPr>
        <p:txBody>
          <a:bodyPr wrap="square">
            <a:spAutoFit/>
          </a:bodyPr>
          <a:lstStyle/>
          <a:p>
            <a:pPr algn="just"/>
            <a:r>
              <a:rPr lang="it-IT" b="1" dirty="0"/>
              <a:t>Придобивките од гледањето уметност се безброј</a:t>
            </a:r>
            <a:r>
              <a:rPr lang="it-IT" dirty="0"/>
              <a:t>. Според студијата спроведена од Универзитетот во Вестминстер, учесниците кои посетиле уметничка галерија на паузата за ручек</a:t>
            </a:r>
            <a:r>
              <a:rPr lang="mk-MK" dirty="0"/>
              <a:t>,</a:t>
            </a:r>
            <a:r>
              <a:rPr lang="it-IT" dirty="0"/>
              <a:t> изјавиле дека после тоа се чувствувале помалку стрес и дека се чувствувале повеќе фокусирани. Тие имале помали концентрации на кортизол, хормонот на стресот, од само 35 минути поминати во шетање низ галеријата. </a:t>
            </a:r>
            <a:endParaRPr lang="en-US" dirty="0"/>
          </a:p>
        </p:txBody>
      </p:sp>
      <p:pic>
        <p:nvPicPr>
          <p:cNvPr id="9" name="Immagine 8">
            <a:extLst>
              <a:ext uri="{FF2B5EF4-FFF2-40B4-BE49-F238E27FC236}">
                <a16:creationId xmlns:a16="http://schemas.microsoft.com/office/drawing/2014/main" id="{4CD3B0B1-9433-40A3-AD94-653D398659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1260" y="2250962"/>
            <a:ext cx="4598588" cy="3447875"/>
          </a:xfrm>
          <a:prstGeom prst="rect">
            <a:avLst/>
          </a:prstGeom>
        </p:spPr>
      </p:pic>
      <p:sp>
        <p:nvSpPr>
          <p:cNvPr id="10" name="ZoneTexte 24"/>
          <p:cNvSpPr txBox="1"/>
          <p:nvPr/>
        </p:nvSpPr>
        <p:spPr>
          <a:xfrm>
            <a:off x="308791" y="6581001"/>
            <a:ext cx="4711816" cy="276999"/>
          </a:xfrm>
          <a:prstGeom prst="rect">
            <a:avLst/>
          </a:prstGeom>
          <a:noFill/>
        </p:spPr>
        <p:txBody>
          <a:bodyPr wrap="square" rtlCol="0">
            <a:spAutoFit/>
          </a:bodyPr>
          <a:lstStyle/>
          <a:p>
            <a:r>
              <a:rPr lang="mk-MK" sz="1200" dirty="0" smtClean="0"/>
              <a:t>Проектен број</a:t>
            </a:r>
            <a:r>
              <a:rPr lang="en-US" sz="1200" dirty="0" smtClean="0"/>
              <a:t>: </a:t>
            </a:r>
            <a:r>
              <a:rPr lang="fr-FR" sz="1200" dirty="0" smtClean="0"/>
              <a:t>2020-1-FR01-KA204-079823</a:t>
            </a:r>
            <a:endParaRPr lang="fr-FR" sz="1200" dirty="0"/>
          </a:p>
        </p:txBody>
      </p:sp>
    </p:spTree>
    <p:extLst>
      <p:ext uri="{BB962C8B-B14F-4D97-AF65-F5344CB8AC3E}">
        <p14:creationId xmlns:p14="http://schemas.microsoft.com/office/powerpoint/2010/main" val="2316944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2572741" y="398059"/>
            <a:ext cx="8189219" cy="584775"/>
          </a:xfrm>
          <a:prstGeom prst="rect">
            <a:avLst/>
          </a:prstGeom>
          <a:noFill/>
        </p:spPr>
        <p:txBody>
          <a:bodyPr wrap="square" rtlCol="0">
            <a:spAutoFit/>
          </a:bodyPr>
          <a:lstStyle/>
          <a:p>
            <a:pPr algn="ctr"/>
            <a:r>
              <a:rPr lang="mk-MK" sz="3200" b="1" dirty="0"/>
              <a:t>2. Придобивки од уметноста за вниманието</a:t>
            </a:r>
            <a:endParaRPr lang="fr-FR" sz="6600" b="1" dirty="0"/>
          </a:p>
        </p:txBody>
      </p:sp>
      <p:sp>
        <p:nvSpPr>
          <p:cNvPr id="7" name="CasellaDiTesto 6">
            <a:extLst>
              <a:ext uri="{FF2B5EF4-FFF2-40B4-BE49-F238E27FC236}">
                <a16:creationId xmlns:a16="http://schemas.microsoft.com/office/drawing/2014/main" id="{A5AADABE-3362-46DC-9A3E-4257B21E6AF6}"/>
              </a:ext>
            </a:extLst>
          </p:cNvPr>
          <p:cNvSpPr txBox="1"/>
          <p:nvPr/>
        </p:nvSpPr>
        <p:spPr>
          <a:xfrm>
            <a:off x="5411588" y="2217220"/>
            <a:ext cx="6094602" cy="3139321"/>
          </a:xfrm>
          <a:prstGeom prst="rect">
            <a:avLst/>
          </a:prstGeom>
          <a:noFill/>
        </p:spPr>
        <p:txBody>
          <a:bodyPr wrap="square">
            <a:spAutoFit/>
          </a:bodyPr>
          <a:lstStyle/>
          <a:p>
            <a:pPr algn="just"/>
            <a:r>
              <a:rPr lang="mk-MK" b="1" dirty="0"/>
              <a:t>Терапијата со уметност</a:t>
            </a:r>
            <a:r>
              <a:rPr lang="it-IT" dirty="0"/>
              <a:t>, исто така, го подобрува квалитетот на животот кај пациентите со деменција и го олеснува товарот за оние со хронични здравствени состојби. За пациентите со деменција, создавањето уметност ги подобрува когнитивните способности и меморијата, покрај тоа што ги </a:t>
            </a:r>
            <a:r>
              <a:rPr lang="mk-MK" dirty="0"/>
              <a:t>олеснува</a:t>
            </a:r>
            <a:r>
              <a:rPr lang="it-IT" dirty="0"/>
              <a:t> симптомите на депресија и анксиозност. Лекарот д-р Арнолд Брески користел </a:t>
            </a:r>
            <a:r>
              <a:rPr lang="mk-MK" dirty="0"/>
              <a:t>терапија со уметност </a:t>
            </a:r>
            <a:r>
              <a:rPr lang="it-IT" dirty="0"/>
              <a:t>за да им помогне на оние со деменција и Алцхајмерова болест, наведувајќи ја стапката на успех од 70% во подобрувањето на сеќавањата на неговите пациенти.</a:t>
            </a:r>
            <a:endParaRPr lang="en-US" dirty="0"/>
          </a:p>
        </p:txBody>
      </p:sp>
      <p:pic>
        <p:nvPicPr>
          <p:cNvPr id="4" name="Immagine 3">
            <a:extLst>
              <a:ext uri="{FF2B5EF4-FFF2-40B4-BE49-F238E27FC236}">
                <a16:creationId xmlns:a16="http://schemas.microsoft.com/office/drawing/2014/main" id="{D69DF8DD-B03B-4CC8-8385-AC07005195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722" y="2400627"/>
            <a:ext cx="4020926" cy="2670146"/>
          </a:xfrm>
          <a:prstGeom prst="rect">
            <a:avLst/>
          </a:prstGeom>
        </p:spPr>
      </p:pic>
      <p:sp>
        <p:nvSpPr>
          <p:cNvPr id="11" name="CasellaDiTesto 10">
            <a:extLst>
              <a:ext uri="{FF2B5EF4-FFF2-40B4-BE49-F238E27FC236}">
                <a16:creationId xmlns:a16="http://schemas.microsoft.com/office/drawing/2014/main" id="{66835FF5-2AE9-40A4-820E-32EB2B871959}"/>
              </a:ext>
            </a:extLst>
          </p:cNvPr>
          <p:cNvSpPr txBox="1"/>
          <p:nvPr/>
        </p:nvSpPr>
        <p:spPr>
          <a:xfrm>
            <a:off x="1049722" y="5356541"/>
            <a:ext cx="6094602" cy="230832"/>
          </a:xfrm>
          <a:prstGeom prst="rect">
            <a:avLst/>
          </a:prstGeom>
          <a:noFill/>
        </p:spPr>
        <p:txBody>
          <a:bodyPr wrap="square">
            <a:spAutoFit/>
          </a:bodyPr>
          <a:lstStyle/>
          <a:p>
            <a:r>
              <a:rPr lang="en-US" sz="900" b="0" i="0" u="none" strike="noStrike" dirty="0">
                <a:solidFill>
                  <a:srgbClr val="E23600"/>
                </a:solidFill>
                <a:effectLst/>
                <a:latin typeface="Calibri  "/>
                <a:hlinkClick r:id="rId5"/>
              </a:rPr>
              <a:t>"Art Therapy"</a:t>
            </a:r>
            <a:r>
              <a:rPr lang="en-US" sz="900" b="0" i="0" dirty="0">
                <a:solidFill>
                  <a:srgbClr val="333333"/>
                </a:solidFill>
                <a:effectLst/>
                <a:latin typeface="Calibri  "/>
              </a:rPr>
              <a:t> by </a:t>
            </a:r>
            <a:r>
              <a:rPr lang="en-US" sz="900" b="0" i="0" u="none" strike="noStrike" dirty="0" err="1">
                <a:solidFill>
                  <a:srgbClr val="E23600"/>
                </a:solidFill>
                <a:effectLst/>
                <a:latin typeface="Calibri  "/>
                <a:hlinkClick r:id="rId6"/>
              </a:rPr>
              <a:t>stuart</a:t>
            </a:r>
            <a:r>
              <a:rPr lang="en-US" sz="900" b="0" i="0" u="none" strike="noStrike" dirty="0">
                <a:solidFill>
                  <a:srgbClr val="E23600"/>
                </a:solidFill>
                <a:effectLst/>
                <a:latin typeface="Calibri  "/>
                <a:hlinkClick r:id="rId6"/>
              </a:rPr>
              <a:t> </a:t>
            </a:r>
            <a:r>
              <a:rPr lang="en-US" sz="900" b="0" i="0" u="none" strike="noStrike" dirty="0" err="1">
                <a:solidFill>
                  <a:srgbClr val="E23600"/>
                </a:solidFill>
                <a:effectLst/>
                <a:latin typeface="Calibri  "/>
                <a:hlinkClick r:id="rId6"/>
              </a:rPr>
              <a:t>mcalpine</a:t>
            </a:r>
            <a:r>
              <a:rPr lang="en-US" sz="900" b="0" i="0" u="none" strike="noStrike" dirty="0">
                <a:solidFill>
                  <a:srgbClr val="E23600"/>
                </a:solidFill>
                <a:effectLst/>
                <a:latin typeface="Calibri  "/>
                <a:hlinkClick r:id="rId6"/>
              </a:rPr>
              <a:t>.</a:t>
            </a:r>
            <a:r>
              <a:rPr lang="en-US" sz="900" b="0" i="0" dirty="0">
                <a:solidFill>
                  <a:srgbClr val="333333"/>
                </a:solidFill>
                <a:effectLst/>
                <a:latin typeface="Calibri  "/>
              </a:rPr>
              <a:t> is licensed under </a:t>
            </a:r>
            <a:r>
              <a:rPr lang="en-US" sz="900" b="0" i="0" u="none" strike="noStrike" dirty="0">
                <a:solidFill>
                  <a:srgbClr val="E23600"/>
                </a:solidFill>
                <a:effectLst/>
                <a:latin typeface="Calibri  "/>
                <a:hlinkClick r:id="rId7"/>
              </a:rPr>
              <a:t>CC BY 2.0</a:t>
            </a:r>
            <a:endParaRPr lang="it-IT" sz="900" dirty="0">
              <a:latin typeface="Calibri  "/>
            </a:endParaRPr>
          </a:p>
        </p:txBody>
      </p:sp>
      <p:sp>
        <p:nvSpPr>
          <p:cNvPr id="9" name="ZoneTexte 24"/>
          <p:cNvSpPr txBox="1"/>
          <p:nvPr/>
        </p:nvSpPr>
        <p:spPr>
          <a:xfrm>
            <a:off x="308791" y="6581001"/>
            <a:ext cx="4711816" cy="276999"/>
          </a:xfrm>
          <a:prstGeom prst="rect">
            <a:avLst/>
          </a:prstGeom>
          <a:noFill/>
        </p:spPr>
        <p:txBody>
          <a:bodyPr wrap="square" rtlCol="0">
            <a:spAutoFit/>
          </a:bodyPr>
          <a:lstStyle/>
          <a:p>
            <a:r>
              <a:rPr lang="mk-MK" sz="1200" dirty="0" smtClean="0"/>
              <a:t>Проектен број</a:t>
            </a:r>
            <a:r>
              <a:rPr lang="en-US" sz="1200" dirty="0" smtClean="0"/>
              <a:t>: </a:t>
            </a:r>
            <a:r>
              <a:rPr lang="fr-FR" sz="1200" dirty="0" smtClean="0"/>
              <a:t>2020-1-FR01-KA204-079823</a:t>
            </a:r>
            <a:endParaRPr lang="fr-FR" sz="1200" dirty="0"/>
          </a:p>
        </p:txBody>
      </p:sp>
    </p:spTree>
    <p:extLst>
      <p:ext uri="{BB962C8B-B14F-4D97-AF65-F5344CB8AC3E}">
        <p14:creationId xmlns:p14="http://schemas.microsoft.com/office/powerpoint/2010/main" val="3939588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2400403" y="523514"/>
            <a:ext cx="8311139" cy="584775"/>
          </a:xfrm>
          <a:prstGeom prst="rect">
            <a:avLst/>
          </a:prstGeom>
          <a:noFill/>
        </p:spPr>
        <p:txBody>
          <a:bodyPr wrap="square" rtlCol="0">
            <a:spAutoFit/>
          </a:bodyPr>
          <a:lstStyle/>
          <a:p>
            <a:pPr algn="ctr"/>
            <a:r>
              <a:rPr lang="mk-MK" sz="3200" b="1" dirty="0"/>
              <a:t>2. Придобивки од уметноста за вниманието</a:t>
            </a:r>
            <a:endParaRPr lang="fr-FR" sz="6600" b="1" dirty="0"/>
          </a:p>
        </p:txBody>
      </p:sp>
      <p:sp>
        <p:nvSpPr>
          <p:cNvPr id="10" name="CasellaDiTesto 9">
            <a:extLst>
              <a:ext uri="{FF2B5EF4-FFF2-40B4-BE49-F238E27FC236}">
                <a16:creationId xmlns:a16="http://schemas.microsoft.com/office/drawing/2014/main" id="{892D05B1-5878-4CF5-9367-332961C68287}"/>
              </a:ext>
            </a:extLst>
          </p:cNvPr>
          <p:cNvSpPr txBox="1"/>
          <p:nvPr/>
        </p:nvSpPr>
        <p:spPr>
          <a:xfrm>
            <a:off x="1767504" y="1771110"/>
            <a:ext cx="8405768" cy="1477328"/>
          </a:xfrm>
          <a:prstGeom prst="rect">
            <a:avLst/>
          </a:prstGeom>
          <a:noFill/>
        </p:spPr>
        <p:txBody>
          <a:bodyPr wrap="square">
            <a:spAutoFit/>
          </a:bodyPr>
          <a:lstStyle/>
          <a:p>
            <a:r>
              <a:rPr lang="it-IT" dirty="0"/>
              <a:t>Откриено е дека уметничката терапија се спротивставува на процесот на невропсихолошко стареење кај пациенти кои страдаат од Алцхајмерова болест или други форми на сенилна деменција. </a:t>
            </a:r>
            <a:endParaRPr lang="mk-MK" dirty="0" smtClean="0"/>
          </a:p>
          <a:p>
            <a:endParaRPr lang="en-US" dirty="0">
              <a:latin typeface="Cailbri  "/>
            </a:endParaRPr>
          </a:p>
          <a:p>
            <a:r>
              <a:rPr lang="mk-MK" dirty="0" smtClean="0">
                <a:latin typeface="Cailbri  "/>
              </a:rPr>
              <a:t>Терапијата со уметност ја намалува</a:t>
            </a:r>
            <a:r>
              <a:rPr lang="it-IT" dirty="0" smtClean="0">
                <a:latin typeface="Cailbri  "/>
              </a:rPr>
              <a:t>:</a:t>
            </a:r>
            <a:endParaRPr lang="it-IT" dirty="0">
              <a:latin typeface="Cailbri  "/>
            </a:endParaRPr>
          </a:p>
        </p:txBody>
      </p:sp>
      <p:graphicFrame>
        <p:nvGraphicFramePr>
          <p:cNvPr id="9" name="Diagramma 8">
            <a:extLst>
              <a:ext uri="{FF2B5EF4-FFF2-40B4-BE49-F238E27FC236}">
                <a16:creationId xmlns:a16="http://schemas.microsoft.com/office/drawing/2014/main" id="{C04AF114-D1D6-4F67-A721-245B453B64C2}"/>
              </a:ext>
            </a:extLst>
          </p:cNvPr>
          <p:cNvGraphicFramePr/>
          <p:nvPr>
            <p:extLst>
              <p:ext uri="{D42A27DB-BD31-4B8C-83A1-F6EECF244321}">
                <p14:modId xmlns:p14="http://schemas.microsoft.com/office/powerpoint/2010/main" val="3365757700"/>
              </p:ext>
            </p:extLst>
          </p:nvPr>
        </p:nvGraphicFramePr>
        <p:xfrm>
          <a:off x="3537114" y="2849301"/>
          <a:ext cx="4866547" cy="34328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ZoneTexte 24"/>
          <p:cNvSpPr txBox="1"/>
          <p:nvPr/>
        </p:nvSpPr>
        <p:spPr>
          <a:xfrm>
            <a:off x="308791" y="6581001"/>
            <a:ext cx="4711816" cy="276999"/>
          </a:xfrm>
          <a:prstGeom prst="rect">
            <a:avLst/>
          </a:prstGeom>
          <a:noFill/>
        </p:spPr>
        <p:txBody>
          <a:bodyPr wrap="square" rtlCol="0">
            <a:spAutoFit/>
          </a:bodyPr>
          <a:lstStyle/>
          <a:p>
            <a:r>
              <a:rPr lang="mk-MK" sz="1200" dirty="0" smtClean="0"/>
              <a:t>Проектен број</a:t>
            </a:r>
            <a:r>
              <a:rPr lang="en-US" sz="1200" dirty="0" smtClean="0"/>
              <a:t>: </a:t>
            </a:r>
            <a:r>
              <a:rPr lang="fr-FR" sz="1200" dirty="0" smtClean="0"/>
              <a:t>2020-1-FR01-KA204-079823</a:t>
            </a:r>
            <a:endParaRPr lang="fr-FR" sz="1200" dirty="0"/>
          </a:p>
        </p:txBody>
      </p:sp>
    </p:spTree>
    <p:extLst>
      <p:ext uri="{BB962C8B-B14F-4D97-AF65-F5344CB8AC3E}">
        <p14:creationId xmlns:p14="http://schemas.microsoft.com/office/powerpoint/2010/main" val="1406626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2553563" y="536556"/>
            <a:ext cx="8285013" cy="584775"/>
          </a:xfrm>
          <a:prstGeom prst="rect">
            <a:avLst/>
          </a:prstGeom>
          <a:noFill/>
        </p:spPr>
        <p:txBody>
          <a:bodyPr wrap="square" rtlCol="0">
            <a:spAutoFit/>
          </a:bodyPr>
          <a:lstStyle/>
          <a:p>
            <a:pPr algn="ctr"/>
            <a:r>
              <a:rPr lang="mk-MK" sz="3200" b="1" dirty="0"/>
              <a:t>2. Придобивки од уметноста за вниманието</a:t>
            </a:r>
            <a:endParaRPr lang="fr-FR" sz="6600" b="1" dirty="0"/>
          </a:p>
        </p:txBody>
      </p:sp>
      <p:sp>
        <p:nvSpPr>
          <p:cNvPr id="10" name="CasellaDiTesto 9">
            <a:extLst>
              <a:ext uri="{FF2B5EF4-FFF2-40B4-BE49-F238E27FC236}">
                <a16:creationId xmlns:a16="http://schemas.microsoft.com/office/drawing/2014/main" id="{892D05B1-5878-4CF5-9367-332961C68287}"/>
              </a:ext>
            </a:extLst>
          </p:cNvPr>
          <p:cNvSpPr txBox="1"/>
          <p:nvPr/>
        </p:nvSpPr>
        <p:spPr>
          <a:xfrm>
            <a:off x="1767504" y="1697772"/>
            <a:ext cx="9071072" cy="1015663"/>
          </a:xfrm>
          <a:prstGeom prst="rect">
            <a:avLst/>
          </a:prstGeom>
          <a:noFill/>
        </p:spPr>
        <p:txBody>
          <a:bodyPr wrap="square">
            <a:spAutoFit/>
          </a:bodyPr>
          <a:lstStyle/>
          <a:p>
            <a:pPr algn="just"/>
            <a:r>
              <a:rPr lang="it-IT" sz="2000" dirty="0"/>
              <a:t>Уметничките форми</a:t>
            </a:r>
            <a:r>
              <a:rPr lang="mk-MK" sz="2000" dirty="0"/>
              <a:t>,</a:t>
            </a:r>
            <a:r>
              <a:rPr lang="it-IT" sz="2000" dirty="0"/>
              <a:t> кои главно се користат во уметничката терапија</a:t>
            </a:r>
            <a:r>
              <a:rPr lang="mk-MK" sz="2000" dirty="0"/>
              <a:t>, се:</a:t>
            </a:r>
            <a:r>
              <a:rPr lang="it-IT" sz="2000" dirty="0"/>
              <a:t> може да се споменат сите уметнички графики, од цртање до пишување; танцување; музиката; театар и кинематографија</a:t>
            </a:r>
            <a:r>
              <a:rPr lang="mk-MK" sz="2000" dirty="0"/>
              <a:t>.</a:t>
            </a:r>
            <a:endParaRPr lang="en-US" sz="2000" dirty="0"/>
          </a:p>
        </p:txBody>
      </p:sp>
      <p:pic>
        <p:nvPicPr>
          <p:cNvPr id="4" name="Immagine 3">
            <a:extLst>
              <a:ext uri="{FF2B5EF4-FFF2-40B4-BE49-F238E27FC236}">
                <a16:creationId xmlns:a16="http://schemas.microsoft.com/office/drawing/2014/main" id="{8093B318-55C1-44FE-AB7C-0C0716DEF3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680" y="3183364"/>
            <a:ext cx="2094746" cy="2794764"/>
          </a:xfrm>
          <a:prstGeom prst="rect">
            <a:avLst/>
          </a:prstGeom>
        </p:spPr>
      </p:pic>
      <p:pic>
        <p:nvPicPr>
          <p:cNvPr id="11" name="Immagine 10">
            <a:extLst>
              <a:ext uri="{FF2B5EF4-FFF2-40B4-BE49-F238E27FC236}">
                <a16:creationId xmlns:a16="http://schemas.microsoft.com/office/drawing/2014/main" id="{0FEF331E-5A34-4200-999E-65C3260E04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3434" y="3355596"/>
            <a:ext cx="3008852" cy="2256639"/>
          </a:xfrm>
          <a:prstGeom prst="rect">
            <a:avLst/>
          </a:prstGeom>
        </p:spPr>
      </p:pic>
      <p:pic>
        <p:nvPicPr>
          <p:cNvPr id="13" name="Immagine 12">
            <a:extLst>
              <a:ext uri="{FF2B5EF4-FFF2-40B4-BE49-F238E27FC236}">
                <a16:creationId xmlns:a16="http://schemas.microsoft.com/office/drawing/2014/main" id="{F066AFC7-6DB6-47DF-A8BB-56F3930FBF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1593" y="3355596"/>
            <a:ext cx="3384959" cy="2256639"/>
          </a:xfrm>
          <a:prstGeom prst="rect">
            <a:avLst/>
          </a:prstGeom>
        </p:spPr>
      </p:pic>
      <p:sp>
        <p:nvSpPr>
          <p:cNvPr id="12" name="ZoneTexte 24"/>
          <p:cNvSpPr txBox="1"/>
          <p:nvPr/>
        </p:nvSpPr>
        <p:spPr>
          <a:xfrm>
            <a:off x="308791" y="6581001"/>
            <a:ext cx="4711816" cy="276999"/>
          </a:xfrm>
          <a:prstGeom prst="rect">
            <a:avLst/>
          </a:prstGeom>
          <a:noFill/>
        </p:spPr>
        <p:txBody>
          <a:bodyPr wrap="square" rtlCol="0">
            <a:spAutoFit/>
          </a:bodyPr>
          <a:lstStyle/>
          <a:p>
            <a:r>
              <a:rPr lang="mk-MK" sz="1200" dirty="0" smtClean="0"/>
              <a:t>Проектен број</a:t>
            </a:r>
            <a:r>
              <a:rPr lang="en-US" sz="1200" dirty="0" smtClean="0"/>
              <a:t>: </a:t>
            </a:r>
            <a:r>
              <a:rPr lang="fr-FR" sz="1200" dirty="0" smtClean="0"/>
              <a:t>2020-1-FR01-KA204-079823</a:t>
            </a:r>
            <a:endParaRPr lang="fr-FR" sz="1200" dirty="0"/>
          </a:p>
        </p:txBody>
      </p:sp>
    </p:spTree>
    <p:extLst>
      <p:ext uri="{BB962C8B-B14F-4D97-AF65-F5344CB8AC3E}">
        <p14:creationId xmlns:p14="http://schemas.microsoft.com/office/powerpoint/2010/main" val="743466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2769267" y="514481"/>
            <a:ext cx="7448990" cy="523220"/>
          </a:xfrm>
          <a:prstGeom prst="rect">
            <a:avLst/>
          </a:prstGeom>
          <a:noFill/>
        </p:spPr>
        <p:txBody>
          <a:bodyPr wrap="square" rtlCol="0">
            <a:spAutoFit/>
          </a:bodyPr>
          <a:lstStyle/>
          <a:p>
            <a:pPr algn="ctr"/>
            <a:r>
              <a:rPr lang="it-IT" sz="2800" b="1" dirty="0"/>
              <a:t>3. </a:t>
            </a:r>
            <a:r>
              <a:rPr lang="mk-MK" sz="2800" b="1" dirty="0"/>
              <a:t>Придобивки од медитација за внимание</a:t>
            </a:r>
            <a:endParaRPr lang="en-US" sz="2800" dirty="0"/>
          </a:p>
        </p:txBody>
      </p:sp>
      <p:sp>
        <p:nvSpPr>
          <p:cNvPr id="7" name="CasellaDiTesto 6">
            <a:extLst>
              <a:ext uri="{FF2B5EF4-FFF2-40B4-BE49-F238E27FC236}">
                <a16:creationId xmlns:a16="http://schemas.microsoft.com/office/drawing/2014/main" id="{C57FAC73-4632-41D6-A0D7-53B878C34919}"/>
              </a:ext>
            </a:extLst>
          </p:cNvPr>
          <p:cNvSpPr txBox="1"/>
          <p:nvPr/>
        </p:nvSpPr>
        <p:spPr>
          <a:xfrm>
            <a:off x="1264640" y="2656962"/>
            <a:ext cx="6094602" cy="1938992"/>
          </a:xfrm>
          <a:prstGeom prst="rect">
            <a:avLst/>
          </a:prstGeom>
          <a:noFill/>
        </p:spPr>
        <p:txBody>
          <a:bodyPr wrap="square">
            <a:spAutoFit/>
          </a:bodyPr>
          <a:lstStyle/>
          <a:p>
            <a:pPr algn="just"/>
            <a:r>
              <a:rPr lang="mk-MK" sz="2000" dirty="0"/>
              <a:t>Создавањето на уметност, исто така, </a:t>
            </a:r>
            <a:r>
              <a:rPr lang="mk-MK" sz="2000" dirty="0" smtClean="0"/>
              <a:t>г</a:t>
            </a:r>
            <a:r>
              <a:rPr lang="en-US" sz="2000" dirty="0" smtClean="0"/>
              <a:t>o </a:t>
            </a:r>
            <a:r>
              <a:rPr lang="mk-MK" sz="2000" dirty="0" smtClean="0"/>
              <a:t>намалува </a:t>
            </a:r>
            <a:r>
              <a:rPr lang="mk-MK" sz="2000" dirty="0"/>
              <a:t>стресот и негативните емоции, создавајќи искуство слично на медитација. </a:t>
            </a:r>
            <a:r>
              <a:rPr lang="it-IT" sz="2000" dirty="0"/>
              <a:t>Слично на медитацијата, уметноста го привлекува вниманието на луѓето кон деталите и околината, кои создаваат одвраќање од секојдневните мисли.</a:t>
            </a:r>
            <a:endParaRPr lang="en-US" sz="2000" dirty="0"/>
          </a:p>
        </p:txBody>
      </p:sp>
      <p:pic>
        <p:nvPicPr>
          <p:cNvPr id="9" name="Immagine 8">
            <a:extLst>
              <a:ext uri="{FF2B5EF4-FFF2-40B4-BE49-F238E27FC236}">
                <a16:creationId xmlns:a16="http://schemas.microsoft.com/office/drawing/2014/main" id="{CC6974DC-AAF0-4B4B-9BD7-7FA2754639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3966" y="2226235"/>
            <a:ext cx="3487708" cy="2615781"/>
          </a:xfrm>
          <a:prstGeom prst="rect">
            <a:avLst/>
          </a:prstGeom>
        </p:spPr>
      </p:pic>
      <p:sp>
        <p:nvSpPr>
          <p:cNvPr id="11" name="CasellaDiTesto 10">
            <a:extLst>
              <a:ext uri="{FF2B5EF4-FFF2-40B4-BE49-F238E27FC236}">
                <a16:creationId xmlns:a16="http://schemas.microsoft.com/office/drawing/2014/main" id="{4D88845C-A3BF-4687-8583-9D1C7B1DE7D1}"/>
              </a:ext>
            </a:extLst>
          </p:cNvPr>
          <p:cNvSpPr txBox="1"/>
          <p:nvPr/>
        </p:nvSpPr>
        <p:spPr>
          <a:xfrm>
            <a:off x="7733966" y="5012197"/>
            <a:ext cx="3487708" cy="461665"/>
          </a:xfrm>
          <a:prstGeom prst="rect">
            <a:avLst/>
          </a:prstGeom>
          <a:noFill/>
        </p:spPr>
        <p:txBody>
          <a:bodyPr wrap="square">
            <a:spAutoFit/>
          </a:bodyPr>
          <a:lstStyle/>
          <a:p>
            <a:r>
              <a:rPr lang="en-US" sz="1200" b="0" i="0" u="none" strike="noStrike" dirty="0">
                <a:solidFill>
                  <a:srgbClr val="E23600"/>
                </a:solidFill>
                <a:effectLst/>
                <a:latin typeface="Calibri  "/>
                <a:hlinkClick r:id="rId5"/>
              </a:rPr>
              <a:t>"meditation"</a:t>
            </a:r>
            <a:r>
              <a:rPr lang="en-US" sz="1200" b="0" i="0" dirty="0">
                <a:solidFill>
                  <a:srgbClr val="333333"/>
                </a:solidFill>
                <a:effectLst/>
                <a:latin typeface="Calibri  "/>
              </a:rPr>
              <a:t> </a:t>
            </a:r>
            <a:r>
              <a:rPr lang="mk-MK" sz="1200" dirty="0" smtClean="0">
                <a:solidFill>
                  <a:srgbClr val="333333"/>
                </a:solidFill>
                <a:latin typeface="Calibri  "/>
              </a:rPr>
              <a:t>од</a:t>
            </a:r>
            <a:r>
              <a:rPr lang="en-US" sz="1200" b="0" i="0" dirty="0">
                <a:solidFill>
                  <a:srgbClr val="333333"/>
                </a:solidFill>
                <a:effectLst/>
                <a:latin typeface="Calibri  "/>
              </a:rPr>
              <a:t> </a:t>
            </a:r>
            <a:r>
              <a:rPr lang="en-US" sz="1200" b="0" i="0" u="none" strike="noStrike" dirty="0" err="1">
                <a:solidFill>
                  <a:srgbClr val="E23600"/>
                </a:solidFill>
                <a:effectLst/>
                <a:latin typeface="Calibri  "/>
                <a:hlinkClick r:id="rId6"/>
              </a:rPr>
              <a:t>HaPe_Gera</a:t>
            </a:r>
            <a:r>
              <a:rPr lang="en-US" sz="1200" b="0" i="0" dirty="0">
                <a:solidFill>
                  <a:srgbClr val="333333"/>
                </a:solidFill>
                <a:effectLst/>
                <a:latin typeface="Calibri  "/>
              </a:rPr>
              <a:t> </a:t>
            </a:r>
            <a:r>
              <a:rPr lang="mk-MK" sz="1200" b="0" i="0" dirty="0" smtClean="0">
                <a:solidFill>
                  <a:srgbClr val="333333"/>
                </a:solidFill>
                <a:effectLst/>
                <a:latin typeface="Calibri  "/>
              </a:rPr>
              <a:t>лиценцирана од</a:t>
            </a:r>
            <a:r>
              <a:rPr lang="en-US" sz="1200" b="0" i="0" dirty="0">
                <a:solidFill>
                  <a:srgbClr val="333333"/>
                </a:solidFill>
                <a:effectLst/>
                <a:latin typeface="Calibri  "/>
              </a:rPr>
              <a:t> </a:t>
            </a:r>
            <a:r>
              <a:rPr lang="en-US" sz="1200" b="0" i="0" u="none" strike="noStrike" dirty="0">
                <a:solidFill>
                  <a:srgbClr val="E23600"/>
                </a:solidFill>
                <a:effectLst/>
                <a:latin typeface="Calibri  "/>
                <a:hlinkClick r:id="rId7"/>
              </a:rPr>
              <a:t>CC BY 2.0</a:t>
            </a:r>
            <a:endParaRPr lang="it-IT" sz="1200" dirty="0">
              <a:latin typeface="Calibri  "/>
            </a:endParaRPr>
          </a:p>
        </p:txBody>
      </p:sp>
      <p:sp>
        <p:nvSpPr>
          <p:cNvPr id="10" name="ZoneTexte 24"/>
          <p:cNvSpPr txBox="1"/>
          <p:nvPr/>
        </p:nvSpPr>
        <p:spPr>
          <a:xfrm>
            <a:off x="308791" y="6581001"/>
            <a:ext cx="4711816" cy="276999"/>
          </a:xfrm>
          <a:prstGeom prst="rect">
            <a:avLst/>
          </a:prstGeom>
          <a:noFill/>
        </p:spPr>
        <p:txBody>
          <a:bodyPr wrap="square" rtlCol="0">
            <a:spAutoFit/>
          </a:bodyPr>
          <a:lstStyle/>
          <a:p>
            <a:r>
              <a:rPr lang="mk-MK" sz="1200" dirty="0" smtClean="0"/>
              <a:t>Проектен број</a:t>
            </a:r>
            <a:r>
              <a:rPr lang="en-US" sz="1200" dirty="0" smtClean="0"/>
              <a:t>: </a:t>
            </a:r>
            <a:r>
              <a:rPr lang="fr-FR" sz="1200" dirty="0" smtClean="0"/>
              <a:t>2020-1-FR01-KA204-079823</a:t>
            </a:r>
            <a:endParaRPr lang="fr-FR" sz="1200" dirty="0"/>
          </a:p>
        </p:txBody>
      </p:sp>
    </p:spTree>
    <p:extLst>
      <p:ext uri="{BB962C8B-B14F-4D97-AF65-F5344CB8AC3E}">
        <p14:creationId xmlns:p14="http://schemas.microsoft.com/office/powerpoint/2010/main" val="370326693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TotalTime>
  <Words>799</Words>
  <Application>Microsoft Office PowerPoint</Application>
  <PresentationFormat>Widescreen</PresentationFormat>
  <Paragraphs>69</Paragraphs>
  <Slides>13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MS PGothic</vt:lpstr>
      <vt:lpstr>Arial</vt:lpstr>
      <vt:lpstr>Cailbri  </vt:lpstr>
      <vt:lpstr>Calibri</vt:lpstr>
      <vt:lpstr>Calibri  </vt:lpstr>
      <vt:lpstr>Calibri   </vt:lpstr>
      <vt:lpstr>Calibri Light</vt:lpstr>
      <vt:lpstr>Geneva</vt:lpstr>
      <vt:lpstr>Times New Roman</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Noémie Govindin</dc:creator>
  <cp:lastModifiedBy>V</cp:lastModifiedBy>
  <cp:revision>75</cp:revision>
  <dcterms:created xsi:type="dcterms:W3CDTF">2021-04-29T13:43:45Z</dcterms:created>
  <dcterms:modified xsi:type="dcterms:W3CDTF">2022-03-02T12:46:35Z</dcterms:modified>
</cp:coreProperties>
</file>