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70" r:id="rId6"/>
    <p:sldId id="272" r:id="rId7"/>
    <p:sldId id="273" r:id="rId8"/>
    <p:sldId id="274" r:id="rId9"/>
    <p:sldId id="271" r:id="rId10"/>
    <p:sldId id="275" r:id="rId11"/>
    <p:sldId id="276" r:id="rId12"/>
    <p:sldId id="277" r:id="rId13"/>
    <p:sldId id="269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84F"/>
    <a:srgbClr val="60D391"/>
    <a:srgbClr val="DFF6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17E56C-3FA7-49E3-BDC4-867C4504F0A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708344A-8F9F-4E0D-9C8D-8C78E5174A84}">
      <dgm:prSet phldrT="[Testo]" custT="1"/>
      <dgm:spPr>
        <a:solidFill>
          <a:srgbClr val="00B84F"/>
        </a:solidFill>
      </dgm:spPr>
      <dgm:t>
        <a:bodyPr/>
        <a:lstStyle/>
        <a:p>
          <a:r>
            <a:rPr lang="it-IT" sz="2000" b="1" dirty="0"/>
            <a:t>1</a:t>
          </a:r>
          <a:r>
            <a:rPr lang="it-IT" sz="2000" b="1"/>
            <a:t>. Introducción</a:t>
          </a:r>
          <a:endParaRPr lang="it-IT" sz="2000" b="1" dirty="0"/>
        </a:p>
      </dgm:t>
    </dgm:pt>
    <dgm:pt modelId="{F4C6FBBD-D379-49EE-B440-DF28BE0C005A}" type="parTrans" cxnId="{2E784094-43E7-45BF-AE6B-AE72564309B0}">
      <dgm:prSet/>
      <dgm:spPr/>
      <dgm:t>
        <a:bodyPr/>
        <a:lstStyle/>
        <a:p>
          <a:endParaRPr lang="it-IT"/>
        </a:p>
      </dgm:t>
    </dgm:pt>
    <dgm:pt modelId="{F6B6FE7C-AD80-453F-A06C-D3E68EFC941D}" type="sibTrans" cxnId="{2E784094-43E7-45BF-AE6B-AE72564309B0}">
      <dgm:prSet/>
      <dgm:spPr/>
      <dgm:t>
        <a:bodyPr/>
        <a:lstStyle/>
        <a:p>
          <a:endParaRPr lang="it-IT"/>
        </a:p>
      </dgm:t>
    </dgm:pt>
    <dgm:pt modelId="{67852CD6-C1BD-4604-8DE5-666AFDB4595C}">
      <dgm:prSet phldrT="[Testo]" custT="1"/>
      <dgm:spPr>
        <a:solidFill>
          <a:srgbClr val="00B84F"/>
        </a:solidFill>
      </dgm:spPr>
      <dgm:t>
        <a:bodyPr/>
        <a:lstStyle/>
        <a:p>
          <a:r>
            <a:rPr lang="it-IT" sz="2000" b="1" dirty="0"/>
            <a:t>2</a:t>
          </a:r>
          <a:r>
            <a:rPr lang="it-IT" sz="2000" b="1"/>
            <a:t>. Beneficios del arte en la Atención</a:t>
          </a:r>
          <a:endParaRPr lang="it-IT" sz="2000" b="1" dirty="0"/>
        </a:p>
      </dgm:t>
    </dgm:pt>
    <dgm:pt modelId="{463E16FD-7CA7-4284-9303-CEB47A0A997D}" type="parTrans" cxnId="{31F0125B-AA72-4494-BE1D-CEB1B46E0F75}">
      <dgm:prSet/>
      <dgm:spPr/>
      <dgm:t>
        <a:bodyPr/>
        <a:lstStyle/>
        <a:p>
          <a:endParaRPr lang="it-IT"/>
        </a:p>
      </dgm:t>
    </dgm:pt>
    <dgm:pt modelId="{8C6728CC-ADD3-490C-AF2F-734CA8F106F1}" type="sibTrans" cxnId="{31F0125B-AA72-4494-BE1D-CEB1B46E0F75}">
      <dgm:prSet/>
      <dgm:spPr/>
      <dgm:t>
        <a:bodyPr/>
        <a:lstStyle/>
        <a:p>
          <a:endParaRPr lang="it-IT"/>
        </a:p>
      </dgm:t>
    </dgm:pt>
    <dgm:pt modelId="{2B1475D2-8F5D-4BAA-98C6-277B43D59885}">
      <dgm:prSet phldrT="[Testo]" custT="1"/>
      <dgm:spPr>
        <a:solidFill>
          <a:srgbClr val="00B84F"/>
        </a:solidFill>
      </dgm:spPr>
      <dgm:t>
        <a:bodyPr/>
        <a:lstStyle/>
        <a:p>
          <a:r>
            <a:rPr lang="it-IT" sz="2000" b="1" dirty="0"/>
            <a:t>3</a:t>
          </a:r>
          <a:r>
            <a:rPr lang="it-IT" sz="2000" b="1"/>
            <a:t>. Beneficios de la meditación en la Atención</a:t>
          </a:r>
          <a:endParaRPr lang="it-IT" sz="2000" b="1" dirty="0"/>
        </a:p>
      </dgm:t>
    </dgm:pt>
    <dgm:pt modelId="{5E75A0C2-22BB-4625-BD9D-F6BC4E7DF0AD}" type="parTrans" cxnId="{657A0445-30B2-4B7F-BC27-51934F9F478E}">
      <dgm:prSet/>
      <dgm:spPr/>
      <dgm:t>
        <a:bodyPr/>
        <a:lstStyle/>
        <a:p>
          <a:endParaRPr lang="it-IT"/>
        </a:p>
      </dgm:t>
    </dgm:pt>
    <dgm:pt modelId="{A4ACAAEF-8835-43FA-86EB-917412F5C901}" type="sibTrans" cxnId="{657A0445-30B2-4B7F-BC27-51934F9F478E}">
      <dgm:prSet/>
      <dgm:spPr/>
      <dgm:t>
        <a:bodyPr/>
        <a:lstStyle/>
        <a:p>
          <a:endParaRPr lang="it-IT"/>
        </a:p>
      </dgm:t>
    </dgm:pt>
    <dgm:pt modelId="{1E5AA7D7-D940-4166-96F0-B30D4C2FE1F1}" type="pres">
      <dgm:prSet presAssocID="{9F17E56C-3FA7-49E3-BDC4-867C4504F0A6}" presName="linear" presStyleCnt="0">
        <dgm:presLayoutVars>
          <dgm:dir/>
          <dgm:animLvl val="lvl"/>
          <dgm:resizeHandles val="exact"/>
        </dgm:presLayoutVars>
      </dgm:prSet>
      <dgm:spPr/>
    </dgm:pt>
    <dgm:pt modelId="{C096CB59-4821-48CD-8278-5914C6A58635}" type="pres">
      <dgm:prSet presAssocID="{D708344A-8F9F-4E0D-9C8D-8C78E5174A84}" presName="parentLin" presStyleCnt="0"/>
      <dgm:spPr/>
    </dgm:pt>
    <dgm:pt modelId="{2F8A84DA-519C-4EFD-91DA-EEB02F033F78}" type="pres">
      <dgm:prSet presAssocID="{D708344A-8F9F-4E0D-9C8D-8C78E5174A84}" presName="parentLeftMargin" presStyleLbl="node1" presStyleIdx="0" presStyleCnt="3"/>
      <dgm:spPr/>
    </dgm:pt>
    <dgm:pt modelId="{A82B1EDD-DCA3-4A4C-93F8-9525D21EDD5C}" type="pres">
      <dgm:prSet presAssocID="{D708344A-8F9F-4E0D-9C8D-8C78E5174A8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880F47-7636-41FB-B14B-BE5671F65CB3}" type="pres">
      <dgm:prSet presAssocID="{D708344A-8F9F-4E0D-9C8D-8C78E5174A84}" presName="negativeSpace" presStyleCnt="0"/>
      <dgm:spPr/>
    </dgm:pt>
    <dgm:pt modelId="{35DB5587-EDEC-48D8-8E72-2904B62F60F0}" type="pres">
      <dgm:prSet presAssocID="{D708344A-8F9F-4E0D-9C8D-8C78E5174A84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0B84F"/>
          </a:solidFill>
        </a:ln>
      </dgm:spPr>
    </dgm:pt>
    <dgm:pt modelId="{3CA8995F-F547-4D86-90B0-88836043079A}" type="pres">
      <dgm:prSet presAssocID="{F6B6FE7C-AD80-453F-A06C-D3E68EFC941D}" presName="spaceBetweenRectangles" presStyleCnt="0"/>
      <dgm:spPr/>
    </dgm:pt>
    <dgm:pt modelId="{355E3382-385B-4D3F-B7F4-59219D5C0E16}" type="pres">
      <dgm:prSet presAssocID="{67852CD6-C1BD-4604-8DE5-666AFDB4595C}" presName="parentLin" presStyleCnt="0"/>
      <dgm:spPr/>
    </dgm:pt>
    <dgm:pt modelId="{ACFB93A0-9F0F-4B0B-BC77-F681C87D2725}" type="pres">
      <dgm:prSet presAssocID="{67852CD6-C1BD-4604-8DE5-666AFDB4595C}" presName="parentLeftMargin" presStyleLbl="node1" presStyleIdx="0" presStyleCnt="3"/>
      <dgm:spPr/>
    </dgm:pt>
    <dgm:pt modelId="{A6345C35-07AA-4A0F-8753-AC5695B43C95}" type="pres">
      <dgm:prSet presAssocID="{67852CD6-C1BD-4604-8DE5-666AFDB4595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7117840-17CA-409D-AE87-538A39854E53}" type="pres">
      <dgm:prSet presAssocID="{67852CD6-C1BD-4604-8DE5-666AFDB4595C}" presName="negativeSpace" presStyleCnt="0"/>
      <dgm:spPr/>
    </dgm:pt>
    <dgm:pt modelId="{BD245E7F-9C67-4CC3-B768-5814BE9DC1DB}" type="pres">
      <dgm:prSet presAssocID="{67852CD6-C1BD-4604-8DE5-666AFDB4595C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0B84F"/>
          </a:solidFill>
        </a:ln>
      </dgm:spPr>
    </dgm:pt>
    <dgm:pt modelId="{4E136E46-1F2C-44D2-9E11-5C83D5B4B06D}" type="pres">
      <dgm:prSet presAssocID="{8C6728CC-ADD3-490C-AF2F-734CA8F106F1}" presName="spaceBetweenRectangles" presStyleCnt="0"/>
      <dgm:spPr/>
    </dgm:pt>
    <dgm:pt modelId="{96FF2CA4-7BA7-4891-B5E9-439020F79DEA}" type="pres">
      <dgm:prSet presAssocID="{2B1475D2-8F5D-4BAA-98C6-277B43D59885}" presName="parentLin" presStyleCnt="0"/>
      <dgm:spPr/>
    </dgm:pt>
    <dgm:pt modelId="{222637D6-EF32-40C8-9036-C4B2B2C5436C}" type="pres">
      <dgm:prSet presAssocID="{2B1475D2-8F5D-4BAA-98C6-277B43D59885}" presName="parentLeftMargin" presStyleLbl="node1" presStyleIdx="1" presStyleCnt="3"/>
      <dgm:spPr/>
    </dgm:pt>
    <dgm:pt modelId="{A7A6AFD1-CC36-4A7F-B81C-CF79DBF2BF20}" type="pres">
      <dgm:prSet presAssocID="{2B1475D2-8F5D-4BAA-98C6-277B43D59885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E633EA61-155A-4834-8F98-F87737B65828}" type="pres">
      <dgm:prSet presAssocID="{2B1475D2-8F5D-4BAA-98C6-277B43D59885}" presName="negativeSpace" presStyleCnt="0"/>
      <dgm:spPr/>
    </dgm:pt>
    <dgm:pt modelId="{3AD4949A-0D92-46CF-B311-CE1738A60C18}" type="pres">
      <dgm:prSet presAssocID="{2B1475D2-8F5D-4BAA-98C6-277B43D59885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B84F"/>
          </a:solidFill>
        </a:ln>
      </dgm:spPr>
    </dgm:pt>
  </dgm:ptLst>
  <dgm:cxnLst>
    <dgm:cxn modelId="{AF7BBF0D-50BA-486C-A93F-D4AB7FF907BF}" type="presOf" srcId="{D708344A-8F9F-4E0D-9C8D-8C78E5174A84}" destId="{A82B1EDD-DCA3-4A4C-93F8-9525D21EDD5C}" srcOrd="1" destOrd="0" presId="urn:microsoft.com/office/officeart/2005/8/layout/list1"/>
    <dgm:cxn modelId="{7434A01E-D21B-4015-8339-4F145330D7D1}" type="presOf" srcId="{67852CD6-C1BD-4604-8DE5-666AFDB4595C}" destId="{A6345C35-07AA-4A0F-8753-AC5695B43C95}" srcOrd="1" destOrd="0" presId="urn:microsoft.com/office/officeart/2005/8/layout/list1"/>
    <dgm:cxn modelId="{B5C93031-D8A4-471D-B85F-DC6A17466FCB}" type="presOf" srcId="{9F17E56C-3FA7-49E3-BDC4-867C4504F0A6}" destId="{1E5AA7D7-D940-4166-96F0-B30D4C2FE1F1}" srcOrd="0" destOrd="0" presId="urn:microsoft.com/office/officeart/2005/8/layout/list1"/>
    <dgm:cxn modelId="{31F0125B-AA72-4494-BE1D-CEB1B46E0F75}" srcId="{9F17E56C-3FA7-49E3-BDC4-867C4504F0A6}" destId="{67852CD6-C1BD-4604-8DE5-666AFDB4595C}" srcOrd="1" destOrd="0" parTransId="{463E16FD-7CA7-4284-9303-CEB47A0A997D}" sibTransId="{8C6728CC-ADD3-490C-AF2F-734CA8F106F1}"/>
    <dgm:cxn modelId="{48655342-5585-490F-8A3D-DA52412FF65C}" type="presOf" srcId="{D708344A-8F9F-4E0D-9C8D-8C78E5174A84}" destId="{2F8A84DA-519C-4EFD-91DA-EEB02F033F78}" srcOrd="0" destOrd="0" presId="urn:microsoft.com/office/officeart/2005/8/layout/list1"/>
    <dgm:cxn modelId="{657A0445-30B2-4B7F-BC27-51934F9F478E}" srcId="{9F17E56C-3FA7-49E3-BDC4-867C4504F0A6}" destId="{2B1475D2-8F5D-4BAA-98C6-277B43D59885}" srcOrd="2" destOrd="0" parTransId="{5E75A0C2-22BB-4625-BD9D-F6BC4E7DF0AD}" sibTransId="{A4ACAAEF-8835-43FA-86EB-917412F5C901}"/>
    <dgm:cxn modelId="{69BBB57D-B556-4DFE-B58E-36914EA554D2}" type="presOf" srcId="{2B1475D2-8F5D-4BAA-98C6-277B43D59885}" destId="{A7A6AFD1-CC36-4A7F-B81C-CF79DBF2BF20}" srcOrd="1" destOrd="0" presId="urn:microsoft.com/office/officeart/2005/8/layout/list1"/>
    <dgm:cxn modelId="{2E784094-43E7-45BF-AE6B-AE72564309B0}" srcId="{9F17E56C-3FA7-49E3-BDC4-867C4504F0A6}" destId="{D708344A-8F9F-4E0D-9C8D-8C78E5174A84}" srcOrd="0" destOrd="0" parTransId="{F4C6FBBD-D379-49EE-B440-DF28BE0C005A}" sibTransId="{F6B6FE7C-AD80-453F-A06C-D3E68EFC941D}"/>
    <dgm:cxn modelId="{C9537D98-0484-406A-923A-EFCCCAECF404}" type="presOf" srcId="{67852CD6-C1BD-4604-8DE5-666AFDB4595C}" destId="{ACFB93A0-9F0F-4B0B-BC77-F681C87D2725}" srcOrd="0" destOrd="0" presId="urn:microsoft.com/office/officeart/2005/8/layout/list1"/>
    <dgm:cxn modelId="{E0ADF3FA-D6FF-4928-9046-4BBDD9A426F3}" type="presOf" srcId="{2B1475D2-8F5D-4BAA-98C6-277B43D59885}" destId="{222637D6-EF32-40C8-9036-C4B2B2C5436C}" srcOrd="0" destOrd="0" presId="urn:microsoft.com/office/officeart/2005/8/layout/list1"/>
    <dgm:cxn modelId="{2F15C3FC-33F8-4364-8DCC-31E776F8C079}" type="presParOf" srcId="{1E5AA7D7-D940-4166-96F0-B30D4C2FE1F1}" destId="{C096CB59-4821-48CD-8278-5914C6A58635}" srcOrd="0" destOrd="0" presId="urn:microsoft.com/office/officeart/2005/8/layout/list1"/>
    <dgm:cxn modelId="{D6466774-6E32-41B3-843D-D1BC1A102D16}" type="presParOf" srcId="{C096CB59-4821-48CD-8278-5914C6A58635}" destId="{2F8A84DA-519C-4EFD-91DA-EEB02F033F78}" srcOrd="0" destOrd="0" presId="urn:microsoft.com/office/officeart/2005/8/layout/list1"/>
    <dgm:cxn modelId="{D05E0379-CC63-4557-B4C1-367E2C2DB4C2}" type="presParOf" srcId="{C096CB59-4821-48CD-8278-5914C6A58635}" destId="{A82B1EDD-DCA3-4A4C-93F8-9525D21EDD5C}" srcOrd="1" destOrd="0" presId="urn:microsoft.com/office/officeart/2005/8/layout/list1"/>
    <dgm:cxn modelId="{BE4069D2-B890-4398-BD19-84EB6279F3DA}" type="presParOf" srcId="{1E5AA7D7-D940-4166-96F0-B30D4C2FE1F1}" destId="{65880F47-7636-41FB-B14B-BE5671F65CB3}" srcOrd="1" destOrd="0" presId="urn:microsoft.com/office/officeart/2005/8/layout/list1"/>
    <dgm:cxn modelId="{E65BC32B-03A7-47C5-9002-45BF95275150}" type="presParOf" srcId="{1E5AA7D7-D940-4166-96F0-B30D4C2FE1F1}" destId="{35DB5587-EDEC-48D8-8E72-2904B62F60F0}" srcOrd="2" destOrd="0" presId="urn:microsoft.com/office/officeart/2005/8/layout/list1"/>
    <dgm:cxn modelId="{F65E9E0E-6F28-4282-8443-9F10F636C4C9}" type="presParOf" srcId="{1E5AA7D7-D940-4166-96F0-B30D4C2FE1F1}" destId="{3CA8995F-F547-4D86-90B0-88836043079A}" srcOrd="3" destOrd="0" presId="urn:microsoft.com/office/officeart/2005/8/layout/list1"/>
    <dgm:cxn modelId="{89162F3D-3B56-43EC-9AF9-B8D1786522B7}" type="presParOf" srcId="{1E5AA7D7-D940-4166-96F0-B30D4C2FE1F1}" destId="{355E3382-385B-4D3F-B7F4-59219D5C0E16}" srcOrd="4" destOrd="0" presId="urn:microsoft.com/office/officeart/2005/8/layout/list1"/>
    <dgm:cxn modelId="{B1087ACC-E5DE-4EC1-9116-613DAAA72221}" type="presParOf" srcId="{355E3382-385B-4D3F-B7F4-59219D5C0E16}" destId="{ACFB93A0-9F0F-4B0B-BC77-F681C87D2725}" srcOrd="0" destOrd="0" presId="urn:microsoft.com/office/officeart/2005/8/layout/list1"/>
    <dgm:cxn modelId="{2561D091-4D26-48F7-B794-4B68AE9C777B}" type="presParOf" srcId="{355E3382-385B-4D3F-B7F4-59219D5C0E16}" destId="{A6345C35-07AA-4A0F-8753-AC5695B43C95}" srcOrd="1" destOrd="0" presId="urn:microsoft.com/office/officeart/2005/8/layout/list1"/>
    <dgm:cxn modelId="{7E37DF02-DC8A-405B-969B-7FC4D517C75D}" type="presParOf" srcId="{1E5AA7D7-D940-4166-96F0-B30D4C2FE1F1}" destId="{A7117840-17CA-409D-AE87-538A39854E53}" srcOrd="5" destOrd="0" presId="urn:microsoft.com/office/officeart/2005/8/layout/list1"/>
    <dgm:cxn modelId="{3D16A8F0-0FFC-40AA-8F13-9032A209EF9C}" type="presParOf" srcId="{1E5AA7D7-D940-4166-96F0-B30D4C2FE1F1}" destId="{BD245E7F-9C67-4CC3-B768-5814BE9DC1DB}" srcOrd="6" destOrd="0" presId="urn:microsoft.com/office/officeart/2005/8/layout/list1"/>
    <dgm:cxn modelId="{9E4484C0-93A5-40CA-AC21-F5E95F50CB2C}" type="presParOf" srcId="{1E5AA7D7-D940-4166-96F0-B30D4C2FE1F1}" destId="{4E136E46-1F2C-44D2-9E11-5C83D5B4B06D}" srcOrd="7" destOrd="0" presId="urn:microsoft.com/office/officeart/2005/8/layout/list1"/>
    <dgm:cxn modelId="{E8DAF3B6-8208-4756-BFA9-D6DD3D144E66}" type="presParOf" srcId="{1E5AA7D7-D940-4166-96F0-B30D4C2FE1F1}" destId="{96FF2CA4-7BA7-4891-B5E9-439020F79DEA}" srcOrd="8" destOrd="0" presId="urn:microsoft.com/office/officeart/2005/8/layout/list1"/>
    <dgm:cxn modelId="{2D9BE14C-7B06-4552-BA7A-F457361AE476}" type="presParOf" srcId="{96FF2CA4-7BA7-4891-B5E9-439020F79DEA}" destId="{222637D6-EF32-40C8-9036-C4B2B2C5436C}" srcOrd="0" destOrd="0" presId="urn:microsoft.com/office/officeart/2005/8/layout/list1"/>
    <dgm:cxn modelId="{708EAB11-3C22-49DF-906B-E47C417F2E6F}" type="presParOf" srcId="{96FF2CA4-7BA7-4891-B5E9-439020F79DEA}" destId="{A7A6AFD1-CC36-4A7F-B81C-CF79DBF2BF20}" srcOrd="1" destOrd="0" presId="urn:microsoft.com/office/officeart/2005/8/layout/list1"/>
    <dgm:cxn modelId="{74D590F0-4061-4E21-8D90-84496492998F}" type="presParOf" srcId="{1E5AA7D7-D940-4166-96F0-B30D4C2FE1F1}" destId="{E633EA61-155A-4834-8F98-F87737B65828}" srcOrd="9" destOrd="0" presId="urn:microsoft.com/office/officeart/2005/8/layout/list1"/>
    <dgm:cxn modelId="{77F6048E-78F7-4CFF-9B9D-56C17D9CFD44}" type="presParOf" srcId="{1E5AA7D7-D940-4166-96F0-B30D4C2FE1F1}" destId="{3AD4949A-0D92-46CF-B311-CE1738A60C1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C685B6-73B7-4549-AA4B-269544F5E37A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17A3D22E-31F5-4972-8765-414109E230E6}">
      <dgm:prSet phldrT="[Testo]"/>
      <dgm:spPr>
        <a:solidFill>
          <a:srgbClr val="00B84F"/>
        </a:solidFill>
      </dgm:spPr>
      <dgm:t>
        <a:bodyPr/>
        <a:lstStyle/>
        <a:p>
          <a:r>
            <a:rPr lang="it-IT"/>
            <a:t>Síntomas depresivos</a:t>
          </a:r>
          <a:endParaRPr lang="it-IT" dirty="0"/>
        </a:p>
      </dgm:t>
    </dgm:pt>
    <dgm:pt modelId="{A659F3F0-243B-4363-8EEE-C02BC7A7EE40}" type="parTrans" cxnId="{04CA1A11-9373-4310-856A-3EC43EACFE5C}">
      <dgm:prSet/>
      <dgm:spPr/>
      <dgm:t>
        <a:bodyPr/>
        <a:lstStyle/>
        <a:p>
          <a:endParaRPr lang="it-IT"/>
        </a:p>
      </dgm:t>
    </dgm:pt>
    <dgm:pt modelId="{D2D18747-18AF-4024-9A47-C6B2879AAF2A}" type="sibTrans" cxnId="{04CA1A11-9373-4310-856A-3EC43EACFE5C}">
      <dgm:prSet/>
      <dgm:spPr/>
      <dgm:t>
        <a:bodyPr/>
        <a:lstStyle/>
        <a:p>
          <a:endParaRPr lang="it-IT"/>
        </a:p>
      </dgm:t>
    </dgm:pt>
    <dgm:pt modelId="{8551BAE3-B151-40B2-AE8D-C290C9D43F78}">
      <dgm:prSet phldrT="[Testo]"/>
      <dgm:spPr>
        <a:solidFill>
          <a:srgbClr val="00B84F"/>
        </a:solidFill>
      </dgm:spPr>
      <dgm:t>
        <a:bodyPr/>
        <a:lstStyle/>
        <a:p>
          <a:r>
            <a:rPr lang="it-IT"/>
            <a:t>Pérdida de memoria</a:t>
          </a:r>
          <a:endParaRPr lang="it-IT" dirty="0"/>
        </a:p>
      </dgm:t>
    </dgm:pt>
    <dgm:pt modelId="{073A5A79-83AE-43BC-8811-1D659D05F5BC}" type="parTrans" cxnId="{613AE003-4387-4BFC-B2E6-EA6945597C29}">
      <dgm:prSet/>
      <dgm:spPr/>
      <dgm:t>
        <a:bodyPr/>
        <a:lstStyle/>
        <a:p>
          <a:endParaRPr lang="it-IT"/>
        </a:p>
      </dgm:t>
    </dgm:pt>
    <dgm:pt modelId="{1D801A61-4982-4A7D-876C-4815AC2845EE}" type="sibTrans" cxnId="{613AE003-4387-4BFC-B2E6-EA6945597C29}">
      <dgm:prSet/>
      <dgm:spPr/>
      <dgm:t>
        <a:bodyPr/>
        <a:lstStyle/>
        <a:p>
          <a:endParaRPr lang="it-IT"/>
        </a:p>
      </dgm:t>
    </dgm:pt>
    <dgm:pt modelId="{6C944512-DCBC-48CA-997D-8B65BE8CDB43}" type="pres">
      <dgm:prSet presAssocID="{B6C685B6-73B7-4549-AA4B-269544F5E37A}" presName="diagram" presStyleCnt="0">
        <dgm:presLayoutVars>
          <dgm:dir/>
          <dgm:resizeHandles val="exact"/>
        </dgm:presLayoutVars>
      </dgm:prSet>
      <dgm:spPr/>
    </dgm:pt>
    <dgm:pt modelId="{B0AA6041-E1CE-44A8-AE7D-C5ACD3EEA84B}" type="pres">
      <dgm:prSet presAssocID="{17A3D22E-31F5-4972-8765-414109E230E6}" presName="arrow" presStyleLbl="node1" presStyleIdx="0" presStyleCnt="2">
        <dgm:presLayoutVars>
          <dgm:bulletEnabled val="1"/>
        </dgm:presLayoutVars>
      </dgm:prSet>
      <dgm:spPr/>
    </dgm:pt>
    <dgm:pt modelId="{D25CC1CE-0E01-4499-B19A-E8628F7253E7}" type="pres">
      <dgm:prSet presAssocID="{8551BAE3-B151-40B2-AE8D-C290C9D43F78}" presName="arrow" presStyleLbl="node1" presStyleIdx="1" presStyleCnt="2">
        <dgm:presLayoutVars>
          <dgm:bulletEnabled val="1"/>
        </dgm:presLayoutVars>
      </dgm:prSet>
      <dgm:spPr/>
    </dgm:pt>
  </dgm:ptLst>
  <dgm:cxnLst>
    <dgm:cxn modelId="{613AE003-4387-4BFC-B2E6-EA6945597C29}" srcId="{B6C685B6-73B7-4549-AA4B-269544F5E37A}" destId="{8551BAE3-B151-40B2-AE8D-C290C9D43F78}" srcOrd="1" destOrd="0" parTransId="{073A5A79-83AE-43BC-8811-1D659D05F5BC}" sibTransId="{1D801A61-4982-4A7D-876C-4815AC2845EE}"/>
    <dgm:cxn modelId="{04CA1A11-9373-4310-856A-3EC43EACFE5C}" srcId="{B6C685B6-73B7-4549-AA4B-269544F5E37A}" destId="{17A3D22E-31F5-4972-8765-414109E230E6}" srcOrd="0" destOrd="0" parTransId="{A659F3F0-243B-4363-8EEE-C02BC7A7EE40}" sibTransId="{D2D18747-18AF-4024-9A47-C6B2879AAF2A}"/>
    <dgm:cxn modelId="{18AA226D-FDB8-4068-9A1D-0231A9C3E8AF}" type="presOf" srcId="{8551BAE3-B151-40B2-AE8D-C290C9D43F78}" destId="{D25CC1CE-0E01-4499-B19A-E8628F7253E7}" srcOrd="0" destOrd="0" presId="urn:microsoft.com/office/officeart/2005/8/layout/arrow5"/>
    <dgm:cxn modelId="{E65CCF83-B8C5-44DD-9D3C-8DD44D9F5A43}" type="presOf" srcId="{B6C685B6-73B7-4549-AA4B-269544F5E37A}" destId="{6C944512-DCBC-48CA-997D-8B65BE8CDB43}" srcOrd="0" destOrd="0" presId="urn:microsoft.com/office/officeart/2005/8/layout/arrow5"/>
    <dgm:cxn modelId="{B963DDCE-8C43-4F00-910D-5357F411D3C5}" type="presOf" srcId="{17A3D22E-31F5-4972-8765-414109E230E6}" destId="{B0AA6041-E1CE-44A8-AE7D-C5ACD3EEA84B}" srcOrd="0" destOrd="0" presId="urn:microsoft.com/office/officeart/2005/8/layout/arrow5"/>
    <dgm:cxn modelId="{4C14652C-3341-470E-839F-433F4110ABC2}" type="presParOf" srcId="{6C944512-DCBC-48CA-997D-8B65BE8CDB43}" destId="{B0AA6041-E1CE-44A8-AE7D-C5ACD3EEA84B}" srcOrd="0" destOrd="0" presId="urn:microsoft.com/office/officeart/2005/8/layout/arrow5"/>
    <dgm:cxn modelId="{A5DEE4B8-56CA-45D6-8101-E728EFE233E4}" type="presParOf" srcId="{6C944512-DCBC-48CA-997D-8B65BE8CDB43}" destId="{D25CC1CE-0E01-4499-B19A-E8628F7253E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DB5587-EDEC-48D8-8E72-2904B62F60F0}">
      <dsp:nvSpPr>
        <dsp:cNvPr id="0" name=""/>
        <dsp:cNvSpPr/>
      </dsp:nvSpPr>
      <dsp:spPr>
        <a:xfrm>
          <a:off x="0" y="426974"/>
          <a:ext cx="572967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8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B1EDD-DCA3-4A4C-93F8-9525D21EDD5C}">
      <dsp:nvSpPr>
        <dsp:cNvPr id="0" name=""/>
        <dsp:cNvSpPr/>
      </dsp:nvSpPr>
      <dsp:spPr>
        <a:xfrm>
          <a:off x="286484" y="57974"/>
          <a:ext cx="4010776" cy="738000"/>
        </a:xfrm>
        <a:prstGeom prst="roundRect">
          <a:avLst/>
        </a:prstGeom>
        <a:solidFill>
          <a:srgbClr val="00B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598" tIns="0" rIns="15159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1</a:t>
          </a:r>
          <a:r>
            <a:rPr lang="it-IT" sz="2000" b="1" kern="1200"/>
            <a:t>. Introducción</a:t>
          </a:r>
          <a:endParaRPr lang="it-IT" sz="2000" b="1" kern="1200" dirty="0"/>
        </a:p>
      </dsp:txBody>
      <dsp:txXfrm>
        <a:off x="322510" y="94000"/>
        <a:ext cx="3938724" cy="665948"/>
      </dsp:txXfrm>
    </dsp:sp>
    <dsp:sp modelId="{BD245E7F-9C67-4CC3-B768-5814BE9DC1DB}">
      <dsp:nvSpPr>
        <dsp:cNvPr id="0" name=""/>
        <dsp:cNvSpPr/>
      </dsp:nvSpPr>
      <dsp:spPr>
        <a:xfrm>
          <a:off x="0" y="1560974"/>
          <a:ext cx="572967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8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345C35-07AA-4A0F-8753-AC5695B43C95}">
      <dsp:nvSpPr>
        <dsp:cNvPr id="0" name=""/>
        <dsp:cNvSpPr/>
      </dsp:nvSpPr>
      <dsp:spPr>
        <a:xfrm>
          <a:off x="286484" y="1191974"/>
          <a:ext cx="4010776" cy="738000"/>
        </a:xfrm>
        <a:prstGeom prst="roundRect">
          <a:avLst/>
        </a:prstGeom>
        <a:solidFill>
          <a:srgbClr val="00B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598" tIns="0" rIns="15159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2</a:t>
          </a:r>
          <a:r>
            <a:rPr lang="it-IT" sz="2000" b="1" kern="1200"/>
            <a:t>. Beneficios del arte en la Atención</a:t>
          </a:r>
          <a:endParaRPr lang="it-IT" sz="2000" b="1" kern="1200" dirty="0"/>
        </a:p>
      </dsp:txBody>
      <dsp:txXfrm>
        <a:off x="322510" y="1228000"/>
        <a:ext cx="3938724" cy="665948"/>
      </dsp:txXfrm>
    </dsp:sp>
    <dsp:sp modelId="{3AD4949A-0D92-46CF-B311-CE1738A60C18}">
      <dsp:nvSpPr>
        <dsp:cNvPr id="0" name=""/>
        <dsp:cNvSpPr/>
      </dsp:nvSpPr>
      <dsp:spPr>
        <a:xfrm>
          <a:off x="0" y="2694974"/>
          <a:ext cx="5729679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B84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6AFD1-CC36-4A7F-B81C-CF79DBF2BF20}">
      <dsp:nvSpPr>
        <dsp:cNvPr id="0" name=""/>
        <dsp:cNvSpPr/>
      </dsp:nvSpPr>
      <dsp:spPr>
        <a:xfrm>
          <a:off x="286484" y="2325974"/>
          <a:ext cx="4010776" cy="738000"/>
        </a:xfrm>
        <a:prstGeom prst="roundRect">
          <a:avLst/>
        </a:prstGeom>
        <a:solidFill>
          <a:srgbClr val="00B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1598" tIns="0" rIns="15159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3</a:t>
          </a:r>
          <a:r>
            <a:rPr lang="it-IT" sz="2000" b="1" kern="1200"/>
            <a:t>. Beneficios de la meditación en la Atención</a:t>
          </a:r>
          <a:endParaRPr lang="it-IT" sz="2000" b="1" kern="1200" dirty="0"/>
        </a:p>
      </dsp:txBody>
      <dsp:txXfrm>
        <a:off x="322510" y="2362000"/>
        <a:ext cx="3938724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AA6041-E1CE-44A8-AE7D-C5ACD3EEA84B}">
      <dsp:nvSpPr>
        <dsp:cNvPr id="0" name=""/>
        <dsp:cNvSpPr/>
      </dsp:nvSpPr>
      <dsp:spPr>
        <a:xfrm rot="16200000">
          <a:off x="974" y="542577"/>
          <a:ext cx="2347728" cy="2347728"/>
        </a:xfrm>
        <a:prstGeom prst="downArrow">
          <a:avLst>
            <a:gd name="adj1" fmla="val 50000"/>
            <a:gd name="adj2" fmla="val 35000"/>
          </a:avLst>
        </a:prstGeom>
        <a:solidFill>
          <a:srgbClr val="00B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Síntomas depresivos</a:t>
          </a:r>
          <a:endParaRPr lang="it-IT" sz="2700" kern="1200" dirty="0"/>
        </a:p>
      </dsp:txBody>
      <dsp:txXfrm rot="5400000">
        <a:off x="974" y="1129509"/>
        <a:ext cx="1936876" cy="1173864"/>
      </dsp:txXfrm>
    </dsp:sp>
    <dsp:sp modelId="{D25CC1CE-0E01-4499-B19A-E8628F7253E7}">
      <dsp:nvSpPr>
        <dsp:cNvPr id="0" name=""/>
        <dsp:cNvSpPr/>
      </dsp:nvSpPr>
      <dsp:spPr>
        <a:xfrm rot="5400000">
          <a:off x="2517844" y="542577"/>
          <a:ext cx="2347728" cy="2347728"/>
        </a:xfrm>
        <a:prstGeom prst="downArrow">
          <a:avLst>
            <a:gd name="adj1" fmla="val 50000"/>
            <a:gd name="adj2" fmla="val 35000"/>
          </a:avLst>
        </a:prstGeom>
        <a:solidFill>
          <a:srgbClr val="00B84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Pérdida de memoria</a:t>
          </a:r>
          <a:endParaRPr lang="it-IT" sz="2700" kern="1200" dirty="0"/>
        </a:p>
      </dsp:txBody>
      <dsp:txXfrm rot="-5400000">
        <a:off x="2928696" y="1129509"/>
        <a:ext cx="1936876" cy="11738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9C05E-940F-4BF6-BDF2-51674C43CF5D}" type="datetimeFigureOut">
              <a:rPr lang="fr-FR" smtClean="0"/>
              <a:t>12/01/2022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9D41F-24FE-4EF1-9302-6127487868AF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8868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9D41F-24FE-4EF1-9302-6127487868AF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2633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2261-5DDE-4867-90F6-99C5875FA855}" type="datetimeFigureOut">
              <a:rPr lang="fr-FR" smtClean="0"/>
              <a:t>12/01/2022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41D-61CF-4FDB-84F4-475DEFA331A5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4186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2261-5DDE-4867-90F6-99C5875FA855}" type="datetimeFigureOut">
              <a:rPr lang="fr-FR" smtClean="0"/>
              <a:t>12/01/2022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41D-61CF-4FDB-84F4-475DEFA331A5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2016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2261-5DDE-4867-90F6-99C5875FA855}" type="datetimeFigureOut">
              <a:rPr lang="fr-FR" smtClean="0"/>
              <a:t>12/01/2022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41D-61CF-4FDB-84F4-475DEFA331A5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1137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2261-5DDE-4867-90F6-99C5875FA855}" type="datetimeFigureOut">
              <a:rPr lang="fr-FR" smtClean="0"/>
              <a:t>12/01/2022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41D-61CF-4FDB-84F4-475DEFA331A5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84496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2261-5DDE-4867-90F6-99C5875FA855}" type="datetimeFigureOut">
              <a:rPr lang="fr-FR" smtClean="0"/>
              <a:t>12/01/2022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41D-61CF-4FDB-84F4-475DEFA331A5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85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2261-5DDE-4867-90F6-99C5875FA855}" type="datetimeFigureOut">
              <a:rPr lang="fr-FR" smtClean="0"/>
              <a:t>12/01/2022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41D-61CF-4FDB-84F4-475DEFA331A5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2341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2261-5DDE-4867-90F6-99C5875FA855}" type="datetimeFigureOut">
              <a:rPr lang="fr-FR" smtClean="0"/>
              <a:t>12/01/2022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41D-61CF-4FDB-84F4-475DEFA331A5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949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2261-5DDE-4867-90F6-99C5875FA855}" type="datetimeFigureOut">
              <a:rPr lang="fr-FR" smtClean="0"/>
              <a:t>12/01/2022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41D-61CF-4FDB-84F4-475DEFA331A5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896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2261-5DDE-4867-90F6-99C5875FA855}" type="datetimeFigureOut">
              <a:rPr lang="fr-FR" smtClean="0"/>
              <a:t>12/01/2022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41D-61CF-4FDB-84F4-475DEFA331A5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0383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2261-5DDE-4867-90F6-99C5875FA855}" type="datetimeFigureOut">
              <a:rPr lang="fr-FR" smtClean="0"/>
              <a:t>12/01/2022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41D-61CF-4FDB-84F4-475DEFA331A5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3488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22261-5DDE-4867-90F6-99C5875FA855}" type="datetimeFigureOut">
              <a:rPr lang="fr-FR" smtClean="0"/>
              <a:t>12/01/2022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4B41D-61CF-4FDB-84F4-475DEFA331A5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425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2261-5DDE-4867-90F6-99C5875FA855}" type="datetimeFigureOut">
              <a:rPr lang="fr-FR" smtClean="0"/>
              <a:t>12/01/2022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4B41D-61CF-4FDB-84F4-475DEFA331A5}" type="slidenum">
              <a:rPr lang="fr-FR" smtClean="0"/>
              <a:t>‹Nº›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488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creativecommons.org/licenses/by-nc-sa/2.0/?ref=ccsearch&amp;atype=ric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42773169@N00" TargetMode="External"/><Relationship Id="rId5" Type="http://schemas.openxmlformats.org/officeDocument/2006/relationships/hyperlink" Target="https://www.flickr.com/photos/42773169@N00/5627266191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creativecommons.org/licenses/by-nd/2.0/?ref=ccsearch&amp;atype=ric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61124206@N06" TargetMode="External"/><Relationship Id="rId5" Type="http://schemas.openxmlformats.org/officeDocument/2006/relationships/hyperlink" Target="https://www.flickr.com/photos/61124206@N06/5570132139" TargetMode="Externa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diskproject.eu/" TargetMode="External"/><Relationship Id="rId7" Type="http://schemas.openxmlformats.org/officeDocument/2006/relationships/hyperlink" Target="mailto:disk-project@googlegroups.com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2.0/?ref=ccsearch&amp;atype=rich" TargetMode="External"/><Relationship Id="rId5" Type="http://schemas.openxmlformats.org/officeDocument/2006/relationships/hyperlink" Target="https://www.flickr.com/photos/28754131@N06" TargetMode="External"/><Relationship Id="rId4" Type="http://schemas.openxmlformats.org/officeDocument/2006/relationships/hyperlink" Target="https://www.flickr.com/photos/28754131@N06/268809251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creativecommons.org/licenses/by/2.0/?ref=ccsearch&amp;atype=ric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54789991@N06" TargetMode="External"/><Relationship Id="rId5" Type="http://schemas.openxmlformats.org/officeDocument/2006/relationships/hyperlink" Target="https://www.flickr.com/photos/54789991@N06/5222277152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https://creativecommons.org/licenses/by/2.0/?ref=ccsearch&amp;atype=rich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19731694@N00" TargetMode="External"/><Relationship Id="rId5" Type="http://schemas.openxmlformats.org/officeDocument/2006/relationships/hyperlink" Target="https://www.flickr.com/photos/19731694@N00/2123257808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122" y="228600"/>
            <a:ext cx="2395220" cy="2438400"/>
          </a:xfrm>
          <a:prstGeom prst="rect">
            <a:avLst/>
          </a:prstGeom>
          <a:solidFill>
            <a:srgbClr val="00B84F"/>
          </a:solidFill>
        </p:spPr>
      </p:pic>
      <p:sp>
        <p:nvSpPr>
          <p:cNvPr id="5" name="ZoneTexte 4"/>
          <p:cNvSpPr txBox="1"/>
          <p:nvPr/>
        </p:nvSpPr>
        <p:spPr>
          <a:xfrm>
            <a:off x="-50224" y="3662630"/>
            <a:ext cx="6137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>
                <a:solidFill>
                  <a:srgbClr val="00B84F"/>
                </a:solidFill>
              </a:rPr>
              <a:t>Habilidades digitales para una Europa que envejece</a:t>
            </a:r>
            <a:br>
              <a:rPr lang="fr-FR" sz="2800" b="1" dirty="0">
                <a:solidFill>
                  <a:srgbClr val="00B84F"/>
                </a:solidFill>
              </a:rPr>
            </a:br>
            <a:endParaRPr lang="fr-FR" sz="2800" b="1" dirty="0">
              <a:solidFill>
                <a:srgbClr val="00B84F"/>
              </a:solidFill>
            </a:endParaRPr>
          </a:p>
          <a:p>
            <a:pPr algn="ctr"/>
            <a:r>
              <a:rPr lang="fr-FR" sz="2000"/>
              <a:t>Cómo el arte y la meditación mejoran la atención</a:t>
            </a:r>
            <a:endParaRPr lang="fr-FR" sz="2000" dirty="0"/>
          </a:p>
        </p:txBody>
      </p:sp>
      <p:pic>
        <p:nvPicPr>
          <p:cNvPr id="6" name="Imag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4802" r="-1" b="1"/>
          <a:stretch/>
        </p:blipFill>
        <p:spPr>
          <a:xfrm>
            <a:off x="8999220" y="5978128"/>
            <a:ext cx="3017520" cy="85344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85024" y="6220182"/>
            <a:ext cx="4711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Project number 2020-1-FR01-KA204-079823</a:t>
            </a:r>
          </a:p>
        </p:txBody>
      </p:sp>
      <p:pic>
        <p:nvPicPr>
          <p:cNvPr id="14" name="Picture 6" descr="Overhead view of senior man working on laptop Free Phot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2" t="-10930" r="13217" b="154"/>
          <a:stretch/>
        </p:blipFill>
        <p:spPr bwMode="auto">
          <a:xfrm>
            <a:off x="5798819" y="-649144"/>
            <a:ext cx="6400801" cy="6400801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334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0" y="0"/>
            <a:ext cx="1435564" cy="1552183"/>
          </a:xfrm>
          <a:prstGeom prst="rect">
            <a:avLst/>
          </a:prstGeom>
          <a:solidFill>
            <a:srgbClr val="00B84F"/>
          </a:solidFill>
        </p:spPr>
      </p:pic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4802" r="-1" b="1"/>
          <a:stretch/>
        </p:blipFill>
        <p:spPr>
          <a:xfrm>
            <a:off x="8999220" y="5978128"/>
            <a:ext cx="3017520" cy="8534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75764" y="312214"/>
            <a:ext cx="5774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/>
              <a:t>BENEFICIOS DE LA MEDITACIÓN EN LA ATENCIÓN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13359" y="6554569"/>
            <a:ext cx="471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Project number 2020-1-FR01-KA204-079823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7FAC73-4632-41D6-A0D7-53B878C34919}"/>
              </a:ext>
            </a:extLst>
          </p:cNvPr>
          <p:cNvSpPr txBox="1"/>
          <p:nvPr/>
        </p:nvSpPr>
        <p:spPr>
          <a:xfrm>
            <a:off x="640889" y="1892949"/>
            <a:ext cx="6094602" cy="3867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11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000" spc="10">
                <a:solidFill>
                  <a:srgbClr val="000000"/>
                </a:solidFill>
                <a:effectLst/>
                <a:latin typeface="Calibri   "/>
                <a:ea typeface="Calibri" panose="020F0502020204030204" pitchFamily="34" charset="0"/>
                <a:cs typeface="Arial" panose="020B0604020202020204" pitchFamily="34" charset="0"/>
              </a:rPr>
              <a:t>De acuerdo con </a:t>
            </a:r>
            <a:r>
              <a:rPr lang="it-IT" sz="2000" i="1" spc="10">
                <a:solidFill>
                  <a:srgbClr val="000000"/>
                </a:solidFill>
                <a:effectLst/>
                <a:latin typeface="Calibri   "/>
                <a:ea typeface="Calibri" panose="020F0502020204030204" pitchFamily="34" charset="0"/>
                <a:cs typeface="Arial" panose="020B0604020202020204" pitchFamily="34" charset="0"/>
              </a:rPr>
              <a:t>Yi-Yuan </a:t>
            </a:r>
            <a:r>
              <a:rPr lang="it-IT" sz="2000" i="1" spc="10" err="1">
                <a:solidFill>
                  <a:srgbClr val="000000"/>
                </a:solidFill>
                <a:effectLst/>
                <a:latin typeface="Calibri   "/>
                <a:ea typeface="Calibri" panose="020F0502020204030204" pitchFamily="34" charset="0"/>
                <a:cs typeface="Arial" panose="020B0604020202020204" pitchFamily="34" charset="0"/>
              </a:rPr>
              <a:t>Tang</a:t>
            </a:r>
            <a:r>
              <a:rPr lang="it-IT" sz="2000" i="1" spc="10">
                <a:solidFill>
                  <a:srgbClr val="000000"/>
                </a:solidFill>
                <a:latin typeface="Calibri   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sz="2000" spc="10">
                <a:solidFill>
                  <a:srgbClr val="000000"/>
                </a:solidFill>
                <a:effectLst/>
                <a:latin typeface="Calibri   "/>
                <a:ea typeface="Calibri" panose="020F0502020204030204" pitchFamily="34" charset="0"/>
                <a:cs typeface="Arial" panose="020B0604020202020204" pitchFamily="34" charset="0"/>
              </a:rPr>
              <a:t>algunas formas de meditación pueden producir cambios en la conexión entre el cerebro y la rama parasimpática del sistema nervioso autónomo.</a:t>
            </a:r>
            <a:endParaRPr lang="it-IT" sz="2000" spc="10" dirty="0">
              <a:solidFill>
                <a:srgbClr val="000000"/>
              </a:solidFill>
              <a:effectLst/>
              <a:latin typeface="Calibri  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11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000" spc="10">
                <a:solidFill>
                  <a:srgbClr val="000000"/>
                </a:solidFill>
                <a:latin typeface="Calibri   "/>
                <a:ea typeface="Calibri" panose="020F0502020204030204" pitchFamily="34" charset="0"/>
                <a:cs typeface="Arial" panose="020B0604020202020204" pitchFamily="34" charset="0"/>
              </a:rPr>
              <a:t>Justo después de unos días de entrenamiento</a:t>
            </a:r>
            <a:r>
              <a:rPr lang="it-IT" sz="2000" spc="10">
                <a:solidFill>
                  <a:srgbClr val="000000"/>
                </a:solidFill>
                <a:effectLst/>
                <a:latin typeface="Calibri   "/>
                <a:ea typeface="Calibri" panose="020F0502020204030204" pitchFamily="34" charset="0"/>
                <a:cs typeface="Arial" panose="020B0604020202020204" pitchFamily="34" charset="0"/>
              </a:rPr>
              <a:t>, puede llevar a mejoras en los mismos aspectos de la atención ejecutiva que se entrenan específicamente al ejercitar esta red. </a:t>
            </a:r>
            <a:endParaRPr lang="it-IT" sz="2000" spc="10" dirty="0">
              <a:solidFill>
                <a:srgbClr val="000000"/>
              </a:solidFill>
              <a:effectLst/>
              <a:latin typeface="Calibri   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115" indent="-28575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it-IT" sz="2000" spc="10">
                <a:solidFill>
                  <a:srgbClr val="000000"/>
                </a:solidFill>
                <a:latin typeface="Calibri   "/>
                <a:ea typeface="Calibri" panose="020F0502020204030204" pitchFamily="34" charset="0"/>
                <a:cs typeface="Arial" panose="020B0604020202020204" pitchFamily="34" charset="0"/>
              </a:rPr>
              <a:t>La meditación puede contribuir a mejoras cognitivas generalizadas en aquellos que la practican.</a:t>
            </a:r>
            <a:endParaRPr lang="it-IT" sz="2000" dirty="0">
              <a:effectLst/>
              <a:latin typeface="Calibri   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MRI Scans of Brain of Novice Meditator with Pain">
            <a:extLst>
              <a:ext uri="{FF2B5EF4-FFF2-40B4-BE49-F238E27FC236}">
                <a16:creationId xmlns:a16="http://schemas.microsoft.com/office/drawing/2014/main" id="{1501D8F1-6C0B-4C16-9954-D5D3502DA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259" y="1731814"/>
            <a:ext cx="47625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07B914C-E418-488A-A03B-35EF0E2EFE76}"/>
              </a:ext>
            </a:extLst>
          </p:cNvPr>
          <p:cNvSpPr txBox="1"/>
          <p:nvPr/>
        </p:nvSpPr>
        <p:spPr>
          <a:xfrm>
            <a:off x="6094576" y="4574582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E23600"/>
                </a:solidFill>
                <a:effectLst/>
                <a:latin typeface="Calibri   "/>
                <a:hlinkClick r:id="rId5"/>
              </a:rPr>
              <a:t>"MRI Scans of Brain of Novice Meditator with Pain"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Calibri   "/>
              </a:rPr>
              <a:t> by </a:t>
            </a:r>
            <a:r>
              <a:rPr lang="en-US" sz="1200" b="0" i="0" u="none" strike="noStrike" dirty="0">
                <a:solidFill>
                  <a:srgbClr val="E23600"/>
                </a:solidFill>
                <a:effectLst/>
                <a:latin typeface="Calibri   "/>
                <a:hlinkClick r:id="rId6"/>
              </a:rPr>
              <a:t>On Being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Calibri   "/>
              </a:rPr>
              <a:t> is licensed under </a:t>
            </a:r>
            <a:r>
              <a:rPr lang="en-US" sz="1200" b="0" i="0" u="none" strike="noStrike" dirty="0">
                <a:solidFill>
                  <a:srgbClr val="E23600"/>
                </a:solidFill>
                <a:effectLst/>
                <a:latin typeface="Calibri   "/>
                <a:hlinkClick r:id="rId7"/>
              </a:rPr>
              <a:t>CC BY-NC-SA 2.0</a:t>
            </a:r>
            <a:endParaRPr lang="it-IT" sz="1200" dirty="0">
              <a:latin typeface="Calibri   "/>
            </a:endParaRPr>
          </a:p>
        </p:txBody>
      </p:sp>
    </p:spTree>
    <p:extLst>
      <p:ext uri="{BB962C8B-B14F-4D97-AF65-F5344CB8AC3E}">
        <p14:creationId xmlns:p14="http://schemas.microsoft.com/office/powerpoint/2010/main" val="620289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0" y="0"/>
            <a:ext cx="1435564" cy="1552183"/>
          </a:xfrm>
          <a:prstGeom prst="rect">
            <a:avLst/>
          </a:prstGeom>
          <a:solidFill>
            <a:srgbClr val="00B84F"/>
          </a:solidFill>
        </p:spPr>
      </p:pic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4802" r="-1" b="1"/>
          <a:stretch/>
        </p:blipFill>
        <p:spPr>
          <a:xfrm>
            <a:off x="8999220" y="5978128"/>
            <a:ext cx="3017520" cy="8534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75764" y="312214"/>
            <a:ext cx="5774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/>
              <a:t>BENEFICIOS DE LA MEDITACIÓN EN LA ATENCIÓN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13359" y="6554569"/>
            <a:ext cx="471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Project number 2020-1-FR01-KA204-079823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7FAC73-4632-41D6-A0D7-53B878C34919}"/>
              </a:ext>
            </a:extLst>
          </p:cNvPr>
          <p:cNvSpPr txBox="1"/>
          <p:nvPr/>
        </p:nvSpPr>
        <p:spPr>
          <a:xfrm>
            <a:off x="640889" y="1892949"/>
            <a:ext cx="6094602" cy="1133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35" algn="just">
              <a:lnSpc>
                <a:spcPct val="115000"/>
              </a:lnSpc>
              <a:spcAft>
                <a:spcPts val="1000"/>
              </a:spcAft>
            </a:pPr>
            <a:r>
              <a:rPr lang="it-IT" sz="2000" spc="10">
                <a:solidFill>
                  <a:srgbClr val="000000"/>
                </a:solidFill>
                <a:effectLst/>
                <a:latin typeface="Calibri   "/>
                <a:ea typeface="Calibri" panose="020F0502020204030204" pitchFamily="34" charset="0"/>
              </a:rPr>
              <a:t>Los meditadores demostraron mejoras en el bienestar psicológico general, en su capacidad para afrontar el estrés y en el mantenimiento de la atención</a:t>
            </a:r>
            <a:r>
              <a:rPr lang="it-IT" sz="1800" spc="10">
                <a:solidFill>
                  <a:srgbClr val="000000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</a:rPr>
              <a:t>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61BC4BE-574D-4384-8A70-8E1171D3D8B7}"/>
              </a:ext>
            </a:extLst>
          </p:cNvPr>
          <p:cNvSpPr txBox="1"/>
          <p:nvPr/>
        </p:nvSpPr>
        <p:spPr>
          <a:xfrm>
            <a:off x="4506985" y="3176213"/>
            <a:ext cx="60946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>
                <a:effectLst/>
                <a:latin typeface="Calibri   "/>
                <a:ea typeface="Calibri" panose="020F0502020204030204" pitchFamily="34" charset="0"/>
                <a:cs typeface="Calibri" panose="020F0502020204030204" pitchFamily="34" charset="0"/>
              </a:rPr>
              <a:t>Según un estudio publicado recientemente en el Journal of Cognitive Enhancement, se considera que la meditación potencia una serie de capacidades cognitivas, como la claridad mental, la estabilidad y la creatividad, a la vez que aumenta el tiempo que alguien puede mantener la concentración. </a:t>
            </a:r>
            <a:endParaRPr lang="it-IT" sz="2000" dirty="0">
              <a:latin typeface="Calibri   "/>
            </a:endParaRPr>
          </a:p>
        </p:txBody>
      </p:sp>
      <p:pic>
        <p:nvPicPr>
          <p:cNvPr id="2050" name="Picture 2" descr="uCrown Pro - Anti-stress head &amp; eye massager for better well-being">
            <a:extLst>
              <a:ext uri="{FF2B5EF4-FFF2-40B4-BE49-F238E27FC236}">
                <a16:creationId xmlns:a16="http://schemas.microsoft.com/office/drawing/2014/main" id="{9010CBD0-DFAA-4471-A266-D7BD72604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1" y="3203541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0C5A77CB-A597-4A81-AB99-1FE536FB07DC}"/>
              </a:ext>
            </a:extLst>
          </p:cNvPr>
          <p:cNvSpPr txBox="1"/>
          <p:nvPr/>
        </p:nvSpPr>
        <p:spPr>
          <a:xfrm>
            <a:off x="287029" y="5511721"/>
            <a:ext cx="609460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E23600"/>
                </a:solidFill>
                <a:effectLst/>
                <a:latin typeface="Calibri   "/>
                <a:hlinkClick r:id="rId5"/>
              </a:rPr>
              <a:t>"</a:t>
            </a:r>
            <a:r>
              <a:rPr lang="en-US" sz="1200" b="0" i="0" u="none" strike="noStrike" dirty="0" err="1">
                <a:solidFill>
                  <a:srgbClr val="E23600"/>
                </a:solidFill>
                <a:effectLst/>
                <a:latin typeface="Calibri   "/>
                <a:hlinkClick r:id="rId5"/>
              </a:rPr>
              <a:t>uCrown</a:t>
            </a:r>
            <a:r>
              <a:rPr lang="en-US" sz="1200" b="0" i="0" u="none" strike="noStrike" dirty="0">
                <a:solidFill>
                  <a:srgbClr val="E23600"/>
                </a:solidFill>
                <a:effectLst/>
                <a:latin typeface="Calibri   "/>
                <a:hlinkClick r:id="rId5"/>
              </a:rPr>
              <a:t> Pro - Anti-stress head &amp; eye massager for better well-being"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Calibri   "/>
              </a:rPr>
              <a:t> by </a:t>
            </a:r>
            <a:r>
              <a:rPr lang="en-US" sz="1200" b="0" i="0" u="none" strike="noStrike" dirty="0">
                <a:solidFill>
                  <a:srgbClr val="E23600"/>
                </a:solidFill>
                <a:effectLst/>
                <a:latin typeface="Calibri   "/>
                <a:hlinkClick r:id="rId6"/>
              </a:rPr>
              <a:t>www.OSIM.com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Calibri   "/>
              </a:rPr>
              <a:t> is licensed under </a:t>
            </a:r>
            <a:r>
              <a:rPr lang="en-US" sz="1200" b="0" i="0" u="none" strike="noStrike" dirty="0">
                <a:solidFill>
                  <a:srgbClr val="E23600"/>
                </a:solidFill>
                <a:effectLst/>
                <a:latin typeface="Calibri   "/>
                <a:hlinkClick r:id="rId7"/>
              </a:rPr>
              <a:t>CC BY-ND 2.0</a:t>
            </a:r>
            <a:endParaRPr lang="it-IT" sz="1200" dirty="0">
              <a:latin typeface="Calibri   "/>
            </a:endParaRPr>
          </a:p>
        </p:txBody>
      </p:sp>
    </p:spTree>
    <p:extLst>
      <p:ext uri="{BB962C8B-B14F-4D97-AF65-F5344CB8AC3E}">
        <p14:creationId xmlns:p14="http://schemas.microsoft.com/office/powerpoint/2010/main" val="1677393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0" y="0"/>
            <a:ext cx="1435564" cy="1552183"/>
          </a:xfrm>
          <a:prstGeom prst="rect">
            <a:avLst/>
          </a:prstGeom>
          <a:solidFill>
            <a:srgbClr val="00B84F"/>
          </a:solidFill>
        </p:spPr>
      </p:pic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4802" r="-1" b="1"/>
          <a:stretch/>
        </p:blipFill>
        <p:spPr>
          <a:xfrm>
            <a:off x="8999220" y="5978128"/>
            <a:ext cx="3017520" cy="8534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75764" y="312214"/>
            <a:ext cx="5774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/>
              <a:t>BENEFICIOS DE LA MEDITACIÓN EN LA ATENCIÓN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13359" y="6554569"/>
            <a:ext cx="471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Project number 2020-1-FR01-KA204-079823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7FAC73-4632-41D6-A0D7-53B878C34919}"/>
              </a:ext>
            </a:extLst>
          </p:cNvPr>
          <p:cNvSpPr txBox="1"/>
          <p:nvPr/>
        </p:nvSpPr>
        <p:spPr>
          <a:xfrm>
            <a:off x="640889" y="1892949"/>
            <a:ext cx="6094602" cy="610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35" algn="just">
              <a:lnSpc>
                <a:spcPct val="115000"/>
              </a:lnSpc>
              <a:spcAft>
                <a:spcPts val="1000"/>
              </a:spcAft>
            </a:pPr>
            <a:r>
              <a:rPr lang="it-IT" sz="3200" b="1" spc="10">
                <a:solidFill>
                  <a:srgbClr val="00B84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¡¡¡¡¡IMPORTANTE!!!!!</a:t>
            </a:r>
            <a:endParaRPr lang="it-IT" sz="3200" b="1" dirty="0">
              <a:solidFill>
                <a:srgbClr val="00B84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7B2D7B6-DB10-4A3F-A7F0-57CF4FB2AE6A}"/>
              </a:ext>
            </a:extLst>
          </p:cNvPr>
          <p:cNvSpPr txBox="1"/>
          <p:nvPr/>
        </p:nvSpPr>
        <p:spPr>
          <a:xfrm>
            <a:off x="3215712" y="2683788"/>
            <a:ext cx="609460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200" spc="10">
                <a:solidFill>
                  <a:srgbClr val="000000"/>
                </a:solidFill>
                <a:latin typeface="Calibri   "/>
                <a:ea typeface="Calibri" panose="020F0502020204030204" pitchFamily="34" charset="0"/>
                <a:cs typeface="Calibri" panose="020F0502020204030204" pitchFamily="34" charset="0"/>
              </a:rPr>
              <a:t>La meditación es fácil de practicar en casa</a:t>
            </a:r>
            <a:r>
              <a:rPr lang="it-IT" sz="2200" spc="10">
                <a:solidFill>
                  <a:srgbClr val="000000"/>
                </a:solidFill>
                <a:effectLst/>
                <a:latin typeface="Calibri   "/>
                <a:ea typeface="Calibri" panose="020F0502020204030204" pitchFamily="34" charset="0"/>
                <a:cs typeface="Calibri" panose="020F0502020204030204" pitchFamily="34" charset="0"/>
              </a:rPr>
              <a:t>, relativamente asequible, y es poco probable que cause efectos secundarios.</a:t>
            </a:r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A9E17A0-1503-4C45-8AFA-CB50AC3761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608" y="3972135"/>
            <a:ext cx="3262269" cy="217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40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956332" y="6411907"/>
            <a:ext cx="2235668" cy="44609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" name="Groupe 20"/>
          <p:cNvGrpSpPr/>
          <p:nvPr/>
        </p:nvGrpSpPr>
        <p:grpSpPr>
          <a:xfrm>
            <a:off x="756206" y="2457229"/>
            <a:ext cx="4839449" cy="1609362"/>
            <a:chOff x="2700401" y="2189779"/>
            <a:chExt cx="4839449" cy="1609362"/>
          </a:xfrm>
        </p:grpSpPr>
        <p:sp>
          <p:nvSpPr>
            <p:cNvPr id="10" name="テキスト プレースホルダー 36">
              <a:extLst>
                <a:ext uri="{FF2B5EF4-FFF2-40B4-BE49-F238E27FC236}">
                  <a16:creationId xmlns:a16="http://schemas.microsoft.com/office/drawing/2014/main" id="{6CEB3826-ACC9-F746-A54D-2E244FE6678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377078" y="3258408"/>
              <a:ext cx="4162772" cy="448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Lucida Grande" charset="0"/>
                  <a:ea typeface="MS PGothic" charset="-128"/>
                  <a:cs typeface="Geneva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Lucida Grande" charset="0"/>
                  <a:ea typeface="Geneva" charset="0"/>
                  <a:cs typeface="Geneva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Lucida Grande" charset="0"/>
                  <a:ea typeface="Geneva" charset="0"/>
                  <a:cs typeface="Geneva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Lucida Grande" charset="0"/>
                  <a:ea typeface="Geneva" charset="0"/>
                  <a:cs typeface="Geneva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Lucida Grande" charset="0"/>
                  <a:ea typeface="Geneva" charset="0"/>
                  <a:cs typeface="Geneva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Grande" charset="0"/>
                  <a:ea typeface="Geneva" charset="0"/>
                  <a:cs typeface="Geneva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Grande" charset="0"/>
                  <a:ea typeface="Geneva" charset="0"/>
                  <a:cs typeface="Geneva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Grande" charset="0"/>
                  <a:ea typeface="Geneva" charset="0"/>
                  <a:cs typeface="Geneva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Lucida Grande" charset="0"/>
                  <a:ea typeface="Geneva" charset="0"/>
                  <a:cs typeface="Geneva" charset="0"/>
                </a:defRPr>
              </a:lvl9pPr>
            </a:lstStyle>
            <a:p>
              <a:pPr algn="just">
                <a:buNone/>
                <a:defRPr/>
              </a:pPr>
              <a:r>
                <a: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Visita nuestra página web y prueba los minijuegos</a:t>
              </a:r>
              <a:r>
                <a:rPr kumimoji="0" lang="en-US" sz="1800" b="0" i="0" u="none" strike="noStrike" kern="1200" cap="none" spc="0" normalizeH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18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  <a:hlinkClick r:id="rId3"/>
                </a:rPr>
                <a:t>https://diskproject.eu/</a:t>
              </a:r>
              <a:endParaRPr lang="en-US" sz="1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lvl="0">
                <a:buNone/>
                <a:defRPr/>
              </a:pP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MS PGothic" charset="-128"/>
              </a:endParaRPr>
            </a:p>
          </p:txBody>
        </p:sp>
        <p:sp>
          <p:nvSpPr>
            <p:cNvPr id="16" name="Oval 39">
              <a:extLst>
                <a:ext uri="{FF2B5EF4-FFF2-40B4-BE49-F238E27FC236}">
                  <a16:creationId xmlns:a16="http://schemas.microsoft.com/office/drawing/2014/main" id="{C6CF5BD2-AC84-604B-A211-6A160C79B4F3}"/>
                </a:ext>
              </a:extLst>
            </p:cNvPr>
            <p:cNvSpPr/>
            <p:nvPr/>
          </p:nvSpPr>
          <p:spPr>
            <a:xfrm>
              <a:off x="2700401" y="3258408"/>
              <a:ext cx="540733" cy="54073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6E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0">
              <a:extLst>
                <a:ext uri="{FF2B5EF4-FFF2-40B4-BE49-F238E27FC236}">
                  <a16:creationId xmlns:a16="http://schemas.microsoft.com/office/drawing/2014/main" id="{321F2381-7BB4-8041-8076-A6E7E7288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12" t="77879" r="4725" b="-4082"/>
            <a:stretch/>
          </p:blipFill>
          <p:spPr>
            <a:xfrm>
              <a:off x="2751826" y="3313847"/>
              <a:ext cx="477838" cy="466929"/>
            </a:xfrm>
            <a:prstGeom prst="ellipse">
              <a:avLst/>
            </a:prstGeom>
          </p:spPr>
        </p:pic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F6016052-18D5-5E40-A7E5-7BE2A416A3B6}"/>
                </a:ext>
              </a:extLst>
            </p:cNvPr>
            <p:cNvSpPr/>
            <p:nvPr/>
          </p:nvSpPr>
          <p:spPr>
            <a:xfrm>
              <a:off x="2772912" y="2189779"/>
              <a:ext cx="540733" cy="540733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46EA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" name="図プレースホルダー 23">
              <a:extLst>
                <a:ext uri="{FF2B5EF4-FFF2-40B4-BE49-F238E27FC236}">
                  <a16:creationId xmlns:a16="http://schemas.microsoft.com/office/drawing/2014/main" id="{7732787F-11BD-FA4F-AE22-69F8A1278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942" y="2265294"/>
              <a:ext cx="320675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ZoneTexte 22"/>
          <p:cNvSpPr txBox="1"/>
          <p:nvPr/>
        </p:nvSpPr>
        <p:spPr>
          <a:xfrm>
            <a:off x="2329046" y="254303"/>
            <a:ext cx="797549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>
                <a:solidFill>
                  <a:srgbClr val="00B84F"/>
                </a:solidFill>
              </a:rPr>
              <a:t>Has llegado al final de este curso, ¡enhorabuena!</a:t>
            </a:r>
            <a:br>
              <a:rPr lang="fr-FR" sz="2800" b="1" dirty="0">
                <a:solidFill>
                  <a:srgbClr val="00B84F"/>
                </a:solidFill>
              </a:rPr>
            </a:br>
            <a:endParaRPr lang="fr-FR" sz="2800" b="1" dirty="0">
              <a:solidFill>
                <a:srgbClr val="00B84F"/>
              </a:solidFill>
            </a:endParaRPr>
          </a:p>
          <a:p>
            <a:pPr algn="ctr"/>
            <a:r>
              <a:rPr lang="fr-FR" sz="2000" b="1"/>
              <a:t>¡Sigamos en contacto!</a:t>
            </a:r>
            <a:endParaRPr lang="fr-FR" sz="3200" b="1" dirty="0">
              <a:solidFill>
                <a:srgbClr val="00B84F"/>
              </a:solidFill>
            </a:endParaRPr>
          </a:p>
        </p:txBody>
      </p:sp>
      <p:pic>
        <p:nvPicPr>
          <p:cNvPr id="24" name="Image 2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91" y="0"/>
            <a:ext cx="1435564" cy="1552183"/>
          </a:xfrm>
          <a:prstGeom prst="rect">
            <a:avLst/>
          </a:prstGeom>
          <a:solidFill>
            <a:srgbClr val="00B84F"/>
          </a:solidFill>
        </p:spPr>
      </p:pic>
      <p:sp>
        <p:nvSpPr>
          <p:cNvPr id="25" name="ZoneTexte 24"/>
          <p:cNvSpPr txBox="1"/>
          <p:nvPr/>
        </p:nvSpPr>
        <p:spPr>
          <a:xfrm>
            <a:off x="308791" y="6581001"/>
            <a:ext cx="471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Project number 2020-1-FR01-KA204-079823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32883" y="2552021"/>
            <a:ext cx="5218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/>
              <a:t>Escríbenos un email: </a:t>
            </a:r>
            <a:r>
              <a:rPr lang="fr-FR" dirty="0">
                <a:hlinkClick r:id="rId7"/>
              </a:rPr>
              <a:t>disk-project@googlegroups.com</a:t>
            </a:r>
            <a:endParaRPr lang="fr-FR" dirty="0"/>
          </a:p>
          <a:p>
            <a:r>
              <a:rPr lang="fr-FR" dirty="0"/>
              <a:t> </a:t>
            </a:r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37" y="2277299"/>
            <a:ext cx="5312779" cy="3541854"/>
          </a:xfrm>
          <a:prstGeom prst="teardrop">
            <a:avLst>
              <a:gd name="adj" fmla="val 89345"/>
            </a:avLst>
          </a:prstGeom>
        </p:spPr>
      </p:pic>
    </p:spTree>
    <p:extLst>
      <p:ext uri="{BB962C8B-B14F-4D97-AF65-F5344CB8AC3E}">
        <p14:creationId xmlns:p14="http://schemas.microsoft.com/office/powerpoint/2010/main" val="27483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0" y="0"/>
            <a:ext cx="1435564" cy="1552183"/>
          </a:xfrm>
          <a:prstGeom prst="rect">
            <a:avLst/>
          </a:prstGeom>
          <a:solidFill>
            <a:srgbClr val="00B84F"/>
          </a:solidFill>
        </p:spPr>
      </p:pic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4802" r="-1" b="1"/>
          <a:stretch/>
        </p:blipFill>
        <p:spPr>
          <a:xfrm>
            <a:off x="8999220" y="5978128"/>
            <a:ext cx="3017520" cy="8534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496849" y="572592"/>
            <a:ext cx="519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/>
              <a:t>Resumen</a:t>
            </a:r>
            <a:endParaRPr lang="fr-FR" sz="3200" b="1" dirty="0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3A77DBAD-ACF4-41B9-BEF7-712C2E12A6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9911901"/>
              </p:ext>
            </p:extLst>
          </p:nvPr>
        </p:nvGraphicFramePr>
        <p:xfrm>
          <a:off x="1837189" y="1658835"/>
          <a:ext cx="5729680" cy="338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1832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octors doing medical research on human brain and testing blood samples.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1" t="6021" r="9336" b="5204"/>
          <a:stretch/>
        </p:blipFill>
        <p:spPr bwMode="auto">
          <a:xfrm>
            <a:off x="501041" y="3184521"/>
            <a:ext cx="5098093" cy="364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0" y="0"/>
            <a:ext cx="1435564" cy="1552183"/>
          </a:xfrm>
          <a:prstGeom prst="rect">
            <a:avLst/>
          </a:prstGeom>
          <a:solidFill>
            <a:srgbClr val="00B84F"/>
          </a:solidFill>
        </p:spPr>
      </p:pic>
      <p:pic>
        <p:nvPicPr>
          <p:cNvPr id="6" name="Imag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4802" r="-1" b="1"/>
          <a:stretch/>
        </p:blipFill>
        <p:spPr>
          <a:xfrm>
            <a:off x="8999220" y="5978128"/>
            <a:ext cx="3017520" cy="8534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51962" y="312214"/>
            <a:ext cx="51983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/>
              <a:t>Descripción y objetivos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719614" y="1494750"/>
            <a:ext cx="5446294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635" algn="just">
              <a:lnSpc>
                <a:spcPct val="115000"/>
              </a:lnSpc>
              <a:spcAft>
                <a:spcPts val="1000"/>
              </a:spcAft>
            </a:pPr>
            <a:r>
              <a:rPr lang="it-IT" sz="2000" i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En este módulo aprenderás sobre la relación entre las habilidades cognitivas y la Terapia del Arte y la Meditación. </a:t>
            </a:r>
            <a:endParaRPr lang="it-IT" sz="2000" i="1" dirty="0">
              <a:effectLst/>
              <a:ea typeface="Calibri" panose="020F0502020204030204" pitchFamily="34" charset="0"/>
            </a:endParaRPr>
          </a:p>
          <a:p>
            <a:pPr algn="just"/>
            <a:r>
              <a:rPr lang="it-IT" sz="2000" i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Específicamente, aprenderás ejercicios fáciles, divertidos y estimulantes para mejorar tu Atención.</a:t>
            </a:r>
            <a:endParaRPr lang="fr-FR" sz="20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6861315" y="2141576"/>
            <a:ext cx="4985360" cy="402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635" algn="just">
              <a:lnSpc>
                <a:spcPct val="115000"/>
              </a:lnSpc>
              <a:spcAft>
                <a:spcPts val="1000"/>
              </a:spcAft>
            </a:pPr>
            <a:r>
              <a:rPr lang="it-IT">
                <a:solidFill>
                  <a:srgbClr val="000000"/>
                </a:solidFill>
                <a:ea typeface="Calibri" panose="020F0502020204030204" pitchFamily="34" charset="0"/>
              </a:rPr>
              <a:t>Al final de este módulo</a:t>
            </a:r>
            <a:r>
              <a:rPr lang="it-IT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, serás capaz de:</a:t>
            </a:r>
            <a:endParaRPr lang="it-IT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pc="-35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Adquirir escucha activa;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 spc="-35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Adquirir la capacidad de inspirar confianza y proporcionar una atmósfera abierta; 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Reducir la ansiedad, la depresión y otros problemas mentales/emocionales;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Prevenir las enfermedades mentales;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it-IT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Prevenir las dificultades sociales/emocionales relacionadas con la discapacidad o la enfermedad;</a:t>
            </a:r>
            <a:endParaRPr lang="it-IT" dirty="0">
              <a:effectLst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it-IT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Prevenir problemas físicos, cognitivos y neurológicos.</a:t>
            </a:r>
            <a:endParaRPr lang="it-IT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748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0" y="0"/>
            <a:ext cx="1435564" cy="1552183"/>
          </a:xfrm>
          <a:prstGeom prst="rect">
            <a:avLst/>
          </a:prstGeom>
          <a:solidFill>
            <a:srgbClr val="00B84F"/>
          </a:solidFill>
        </p:spPr>
      </p:pic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4802" r="-1" b="1"/>
          <a:stretch/>
        </p:blipFill>
        <p:spPr>
          <a:xfrm>
            <a:off x="8999220" y="5978128"/>
            <a:ext cx="3017520" cy="8534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75764" y="312214"/>
            <a:ext cx="5774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/>
              <a:t>Introducción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13359" y="6554569"/>
            <a:ext cx="471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Project number 2020-1-FR01-KA204-079823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2218AC5-71FF-4806-8252-ACEADB6FEB93}"/>
              </a:ext>
            </a:extLst>
          </p:cNvPr>
          <p:cNvSpPr txBox="1"/>
          <p:nvPr/>
        </p:nvSpPr>
        <p:spPr>
          <a:xfrm>
            <a:off x="1807161" y="1424570"/>
            <a:ext cx="90794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¿La educación en las artes se transfiere a las habilidades cognitivas aparentemente no relacionadas? </a:t>
            </a:r>
            <a:endParaRPr lang="en-US" sz="2000" b="0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34B795A-E611-490C-8125-B9B0D6DAB45D}"/>
              </a:ext>
            </a:extLst>
          </p:cNvPr>
          <p:cNvSpPr txBox="1"/>
          <p:nvPr/>
        </p:nvSpPr>
        <p:spPr>
          <a:xfrm>
            <a:off x="4624432" y="2458556"/>
            <a:ext cx="82190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¡¡Los investigadores están encontrando evidencias de que sí!!</a:t>
            </a:r>
            <a:endParaRPr lang="it-IT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1811B40-6BD5-4DF5-85A7-0EC1E099A059}"/>
              </a:ext>
            </a:extLst>
          </p:cNvPr>
          <p:cNvSpPr txBox="1"/>
          <p:nvPr/>
        </p:nvSpPr>
        <p:spPr>
          <a:xfrm>
            <a:off x="252301" y="5827370"/>
            <a:ext cx="60946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none" strike="noStrike" dirty="0">
                <a:solidFill>
                  <a:srgbClr val="E23600"/>
                </a:solidFill>
                <a:effectLst/>
                <a:hlinkClick r:id="rId4"/>
              </a:rPr>
              <a:t>"New Orleans Art Education Conference"</a:t>
            </a:r>
            <a:r>
              <a:rPr lang="en-US" sz="900" b="0" i="0" dirty="0">
                <a:solidFill>
                  <a:srgbClr val="333333"/>
                </a:solidFill>
                <a:effectLst/>
              </a:rPr>
              <a:t> by </a:t>
            </a:r>
            <a:r>
              <a:rPr lang="en-US" sz="900" b="0" i="0" u="none" strike="noStrike" dirty="0" err="1">
                <a:solidFill>
                  <a:srgbClr val="E23600"/>
                </a:solidFill>
                <a:effectLst/>
                <a:hlinkClick r:id="rId5"/>
              </a:rPr>
              <a:t>mbtphoto</a:t>
            </a:r>
            <a:r>
              <a:rPr lang="en-US" sz="900" b="0" i="0" u="none" strike="noStrike" dirty="0">
                <a:solidFill>
                  <a:srgbClr val="E23600"/>
                </a:solidFill>
                <a:effectLst/>
                <a:hlinkClick r:id="rId5"/>
              </a:rPr>
              <a:t> (away a lot)</a:t>
            </a:r>
            <a:r>
              <a:rPr lang="en-US" sz="900" b="0" i="0" dirty="0">
                <a:solidFill>
                  <a:srgbClr val="333333"/>
                </a:solidFill>
                <a:effectLst/>
              </a:rPr>
              <a:t> is licensed under </a:t>
            </a:r>
            <a:r>
              <a:rPr lang="en-US" sz="900" b="0" i="0" u="none" strike="noStrike" dirty="0">
                <a:solidFill>
                  <a:srgbClr val="E23600"/>
                </a:solidFill>
                <a:effectLst/>
                <a:hlinkClick r:id="rId6"/>
              </a:rPr>
              <a:t>CC BY-ND 2.0</a:t>
            </a:r>
            <a:endParaRPr lang="it-IT" sz="9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96250D35-2821-4CBA-A959-AA4D5E1D44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87" y="2146791"/>
            <a:ext cx="2672797" cy="3625831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CCC7935-9E6A-4C81-A28F-02968F5DBECF}"/>
              </a:ext>
            </a:extLst>
          </p:cNvPr>
          <p:cNvSpPr txBox="1"/>
          <p:nvPr/>
        </p:nvSpPr>
        <p:spPr>
          <a:xfrm>
            <a:off x="4624432" y="3642161"/>
            <a:ext cx="609460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800">
                <a:effectLst/>
                <a:highlight>
                  <a:srgbClr val="FFFFFF"/>
                </a:highlight>
                <a:latin typeface="Roboto"/>
                <a:ea typeface="Roboto"/>
                <a:cs typeface="Roboto"/>
              </a:rPr>
              <a:t>En adultos, este tipo de actividad puede liberar el subconsciente, aliviar condiciones de estrés y problemas existenciales, y entrenar las habilidades cognitivas</a:t>
            </a:r>
            <a:r>
              <a:rPr lang="en-US" sz="2000">
                <a:latin typeface="Calibri  "/>
              </a:rPr>
              <a:t>.</a:t>
            </a:r>
            <a:endParaRPr lang="it-IT" sz="2000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2928490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0" y="0"/>
            <a:ext cx="1435564" cy="1552183"/>
          </a:xfrm>
          <a:prstGeom prst="rect">
            <a:avLst/>
          </a:prstGeom>
          <a:solidFill>
            <a:srgbClr val="00B84F"/>
          </a:solidFill>
        </p:spPr>
      </p:pic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4802" r="-1" b="1"/>
          <a:stretch/>
        </p:blipFill>
        <p:spPr>
          <a:xfrm>
            <a:off x="8999220" y="5978128"/>
            <a:ext cx="3017520" cy="8534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75764" y="312214"/>
            <a:ext cx="5774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/>
              <a:t>BENEFICIOS DEL ARTE EN LA ATENCIÓN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13359" y="6554569"/>
            <a:ext cx="471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Project number 2020-1-FR01-KA204-079823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AADABE-3362-46DC-9A3E-4257B21E6AF6}"/>
              </a:ext>
            </a:extLst>
          </p:cNvPr>
          <p:cNvSpPr txBox="1"/>
          <p:nvPr/>
        </p:nvSpPr>
        <p:spPr>
          <a:xfrm>
            <a:off x="606104" y="1806606"/>
            <a:ext cx="609460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>
                <a:latin typeface="Calibri  "/>
              </a:rPr>
              <a:t>Los beneficios de </a:t>
            </a:r>
            <a:r>
              <a:rPr lang="en-US" sz="2000" b="1" i="1">
                <a:latin typeface="Calibri  "/>
              </a:rPr>
              <a:t>contemplar arte </a:t>
            </a:r>
            <a:r>
              <a:rPr lang="it-IT" sz="2000">
                <a:latin typeface="Calibri  "/>
              </a:rPr>
              <a:t>son innumerables. De acuerdo a un estudio realizado por la Universidad de Westminster, los participantes que visitaron una galería de arte en su descanso del almuerzo reportaron sentirse menos estresados y más concentrados después.  Tuvieron menor concentración de cortisol, la hormona del estrés, tan solo de pasar 35 minutos recorriendo la galería</a:t>
            </a:r>
            <a:r>
              <a:rPr lang="en-US" sz="2000">
                <a:latin typeface="Calibri  "/>
              </a:rPr>
              <a:t>.</a:t>
            </a:r>
            <a:endParaRPr lang="it-IT" sz="2000" dirty="0">
              <a:latin typeface="Calibri  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CD3B0B1-9433-40A3-AD94-653D398659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260" y="2250962"/>
            <a:ext cx="4598588" cy="34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94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0" y="0"/>
            <a:ext cx="1435564" cy="1552183"/>
          </a:xfrm>
          <a:prstGeom prst="rect">
            <a:avLst/>
          </a:prstGeom>
          <a:solidFill>
            <a:srgbClr val="00B84F"/>
          </a:solidFill>
        </p:spPr>
      </p:pic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4802" r="-1" b="1"/>
          <a:stretch/>
        </p:blipFill>
        <p:spPr>
          <a:xfrm>
            <a:off x="8999220" y="5978128"/>
            <a:ext cx="3017520" cy="8534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75764" y="312214"/>
            <a:ext cx="5774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/>
              <a:t>BENEFICIOS DEL ARTE EN LA ATENCIÓN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13359" y="6554569"/>
            <a:ext cx="471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Project number 2020-1-FR01-KA204-079823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5AADABE-3362-46DC-9A3E-4257B21E6AF6}"/>
              </a:ext>
            </a:extLst>
          </p:cNvPr>
          <p:cNvSpPr txBox="1"/>
          <p:nvPr/>
        </p:nvSpPr>
        <p:spPr>
          <a:xfrm>
            <a:off x="5733806" y="2628727"/>
            <a:ext cx="6094602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000">
                <a:latin typeface="Calibri  "/>
              </a:rPr>
              <a:t>La </a:t>
            </a:r>
            <a:r>
              <a:rPr lang="it-IT" sz="2000" b="1">
                <a:latin typeface="Calibri  "/>
              </a:rPr>
              <a:t>terapia del arte </a:t>
            </a:r>
            <a:r>
              <a:rPr lang="it-IT" sz="2000">
                <a:latin typeface="Calibri  "/>
              </a:rPr>
              <a:t>también mejora la calidad de vida de los pacientes con demencia y alivia la carga de quienes padecen enfermedades crónicas. En el caso de pacientes con demencia, la creación de arte mejora las capacidades cognitivas y la memoria, además de ayudar a los síntemas de la depresión y ansiedad. El Dr. Arnold Bresky utilizó la terapia artística para ayudar a los enfermos de demencia y Alzheimer, citando un porcentaje de éxito del 70% en la mejora de la memoria de sus pacientes</a:t>
            </a:r>
            <a:r>
              <a:rPr lang="en-US" sz="2000">
                <a:latin typeface="Calibri  "/>
              </a:rPr>
              <a:t>.</a:t>
            </a:r>
            <a:endParaRPr lang="it-IT" sz="2000" dirty="0">
              <a:latin typeface="Calibri  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69DF8DD-B03B-4CC8-8385-AC07005195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22" y="1961314"/>
            <a:ext cx="4020926" cy="2670146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66835FF5-2AE9-40A4-820E-32EB2B871959}"/>
              </a:ext>
            </a:extLst>
          </p:cNvPr>
          <p:cNvSpPr txBox="1"/>
          <p:nvPr/>
        </p:nvSpPr>
        <p:spPr>
          <a:xfrm>
            <a:off x="572749" y="4677844"/>
            <a:ext cx="60946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b="0" i="0" u="none" strike="noStrike" dirty="0">
                <a:solidFill>
                  <a:srgbClr val="E23600"/>
                </a:solidFill>
                <a:effectLst/>
                <a:latin typeface="Calibri  "/>
                <a:hlinkClick r:id="rId5"/>
              </a:rPr>
              <a:t>"Art Therapy"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Calibri  "/>
              </a:rPr>
              <a:t> by </a:t>
            </a:r>
            <a:r>
              <a:rPr lang="en-US" sz="900" b="0" i="0" u="none" strike="noStrike" dirty="0" err="1">
                <a:solidFill>
                  <a:srgbClr val="E23600"/>
                </a:solidFill>
                <a:effectLst/>
                <a:latin typeface="Calibri  "/>
                <a:hlinkClick r:id="rId6"/>
              </a:rPr>
              <a:t>stuart</a:t>
            </a:r>
            <a:r>
              <a:rPr lang="en-US" sz="900" b="0" i="0" u="none" strike="noStrike" dirty="0">
                <a:solidFill>
                  <a:srgbClr val="E23600"/>
                </a:solidFill>
                <a:effectLst/>
                <a:latin typeface="Calibri  "/>
                <a:hlinkClick r:id="rId6"/>
              </a:rPr>
              <a:t> </a:t>
            </a:r>
            <a:r>
              <a:rPr lang="en-US" sz="900" b="0" i="0" u="none" strike="noStrike" dirty="0" err="1">
                <a:solidFill>
                  <a:srgbClr val="E23600"/>
                </a:solidFill>
                <a:effectLst/>
                <a:latin typeface="Calibri  "/>
                <a:hlinkClick r:id="rId6"/>
              </a:rPr>
              <a:t>mcalpine</a:t>
            </a:r>
            <a:r>
              <a:rPr lang="en-US" sz="900" b="0" i="0" u="none" strike="noStrike" dirty="0">
                <a:solidFill>
                  <a:srgbClr val="E23600"/>
                </a:solidFill>
                <a:effectLst/>
                <a:latin typeface="Calibri  "/>
                <a:hlinkClick r:id="rId6"/>
              </a:rPr>
              <a:t>.</a:t>
            </a:r>
            <a:r>
              <a:rPr lang="en-US" sz="900" b="0" i="0" dirty="0">
                <a:solidFill>
                  <a:srgbClr val="333333"/>
                </a:solidFill>
                <a:effectLst/>
                <a:latin typeface="Calibri  "/>
              </a:rPr>
              <a:t> is licensed under </a:t>
            </a:r>
            <a:r>
              <a:rPr lang="en-US" sz="900" b="0" i="0" u="none" strike="noStrike" dirty="0">
                <a:solidFill>
                  <a:srgbClr val="E23600"/>
                </a:solidFill>
                <a:effectLst/>
                <a:latin typeface="Calibri  "/>
                <a:hlinkClick r:id="rId7"/>
              </a:rPr>
              <a:t>CC BY 2.0</a:t>
            </a:r>
            <a:endParaRPr lang="it-IT" sz="900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3939588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0" y="0"/>
            <a:ext cx="1435564" cy="1552183"/>
          </a:xfrm>
          <a:prstGeom prst="rect">
            <a:avLst/>
          </a:prstGeom>
          <a:solidFill>
            <a:srgbClr val="00B84F"/>
          </a:solidFill>
        </p:spPr>
      </p:pic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4802" r="-1" b="1"/>
          <a:stretch/>
        </p:blipFill>
        <p:spPr>
          <a:xfrm>
            <a:off x="8999220" y="5978128"/>
            <a:ext cx="3017520" cy="8534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75764" y="312214"/>
            <a:ext cx="5774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/>
              <a:t>BENEFICIOS DEL ARTE EN LA ATENCIÓN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13359" y="6554569"/>
            <a:ext cx="471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Project number 2020-1-FR01-KA204-079823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92D05B1-5878-4CF5-9367-332961C68287}"/>
              </a:ext>
            </a:extLst>
          </p:cNvPr>
          <p:cNvSpPr txBox="1"/>
          <p:nvPr/>
        </p:nvSpPr>
        <p:spPr>
          <a:xfrm>
            <a:off x="1767504" y="1691831"/>
            <a:ext cx="8405768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>
                <a:latin typeface="Cailbri  "/>
              </a:rPr>
              <a:t>Se ha comprobado que la terapia del arte contrarresta el proceso de envejecimiento neuropsicológico en pacientes que padecen Alzheimer u otras formas de demencia senil. </a:t>
            </a:r>
            <a:endParaRPr lang="en-US" sz="2200" dirty="0">
              <a:latin typeface="Cailbri  "/>
            </a:endParaRPr>
          </a:p>
          <a:p>
            <a:endParaRPr lang="en-US" sz="2200" dirty="0">
              <a:latin typeface="Cailbri  "/>
            </a:endParaRPr>
          </a:p>
          <a:p>
            <a:r>
              <a:rPr lang="it-IT" sz="2200">
                <a:latin typeface="Cailbri  "/>
              </a:rPr>
              <a:t>La arteterapia ayuda a reducir:</a:t>
            </a:r>
            <a:endParaRPr lang="it-IT" sz="2200" dirty="0">
              <a:latin typeface="Cailbri  "/>
            </a:endParaRPr>
          </a:p>
        </p:txBody>
      </p:sp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id="{C04AF114-D1D6-4F67-A721-245B453B64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9808734"/>
              </p:ext>
            </p:extLst>
          </p:nvPr>
        </p:nvGraphicFramePr>
        <p:xfrm>
          <a:off x="3537114" y="2849301"/>
          <a:ext cx="4866547" cy="343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06626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0" y="0"/>
            <a:ext cx="1435564" cy="1552183"/>
          </a:xfrm>
          <a:prstGeom prst="rect">
            <a:avLst/>
          </a:prstGeom>
          <a:solidFill>
            <a:srgbClr val="00B84F"/>
          </a:solidFill>
        </p:spPr>
      </p:pic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4802" r="-1" b="1"/>
          <a:stretch/>
        </p:blipFill>
        <p:spPr>
          <a:xfrm>
            <a:off x="8999220" y="5978128"/>
            <a:ext cx="3017520" cy="8534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75764" y="312214"/>
            <a:ext cx="5774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/>
              <a:t>BENEFICIOS DEL ARTE EN LA ATENCIÓN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13359" y="6554569"/>
            <a:ext cx="471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Project number 2020-1-FR01-KA204-079823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92D05B1-5878-4CF5-9367-332961C68287}"/>
              </a:ext>
            </a:extLst>
          </p:cNvPr>
          <p:cNvSpPr txBox="1"/>
          <p:nvPr/>
        </p:nvSpPr>
        <p:spPr>
          <a:xfrm>
            <a:off x="1767504" y="1883551"/>
            <a:ext cx="90710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2400" spc="10">
                <a:solidFill>
                  <a:srgbClr val="000000"/>
                </a:solidFill>
                <a:latin typeface="Calibri  "/>
              </a:rPr>
              <a:t>Las principales formas de arte utilizadas en la terapia artística son todas las artes gráficas, desde dibujo hasta escritura; música; danza; teatro y cinematografía.</a:t>
            </a:r>
            <a:endParaRPr lang="en-US" sz="2200" dirty="0">
              <a:latin typeface="Cailbri  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093B318-55C1-44FE-AB7C-0C0716DEF3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80" y="3183364"/>
            <a:ext cx="2094746" cy="279476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FEF331E-5A34-4200-999E-65C3260E04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434" y="3355596"/>
            <a:ext cx="3008852" cy="2256639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066AFC7-6DB6-47DF-A8BB-56F3930FBF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593" y="3355596"/>
            <a:ext cx="3384959" cy="225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46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0" y="0"/>
            <a:ext cx="1435564" cy="1552183"/>
          </a:xfrm>
          <a:prstGeom prst="rect">
            <a:avLst/>
          </a:prstGeom>
          <a:solidFill>
            <a:srgbClr val="00B84F"/>
          </a:solidFill>
        </p:spPr>
      </p:pic>
      <p:pic>
        <p:nvPicPr>
          <p:cNvPr id="6" name="Imag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7" t="4802" r="-1" b="1"/>
          <a:stretch/>
        </p:blipFill>
        <p:spPr>
          <a:xfrm>
            <a:off x="8999220" y="5978128"/>
            <a:ext cx="3017520" cy="85344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75764" y="312214"/>
            <a:ext cx="57744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/>
              <a:t>BENEFICIOS DE LA MEDITACIÓN EN LA ATENCIÓN</a:t>
            </a:r>
            <a:endParaRPr lang="fr-FR" sz="3200" b="1" dirty="0"/>
          </a:p>
        </p:txBody>
      </p:sp>
      <p:sp>
        <p:nvSpPr>
          <p:cNvPr id="8" name="ZoneTexte 7"/>
          <p:cNvSpPr txBox="1"/>
          <p:nvPr/>
        </p:nvSpPr>
        <p:spPr>
          <a:xfrm>
            <a:off x="413359" y="6554569"/>
            <a:ext cx="47118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Project number 2020-1-FR01-KA204-079823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7FAC73-4632-41D6-A0D7-53B878C34919}"/>
              </a:ext>
            </a:extLst>
          </p:cNvPr>
          <p:cNvSpPr txBox="1"/>
          <p:nvPr/>
        </p:nvSpPr>
        <p:spPr>
          <a:xfrm>
            <a:off x="786168" y="2226235"/>
            <a:ext cx="6094602" cy="2405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635" algn="just">
              <a:lnSpc>
                <a:spcPct val="115000"/>
              </a:lnSpc>
              <a:spcAft>
                <a:spcPts val="1000"/>
              </a:spcAft>
            </a:pPr>
            <a:r>
              <a:rPr lang="it-IT" sz="2200" spc="1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Hacer arte reduce el estrés y las emociones negativas, una experiencia similar a la meditación. Al igual que la meditación, el arte atrae la atención de las personas hacia los detalles y el entorno, lo que crea una distracción de los pensamientos cotidianos.</a:t>
            </a:r>
            <a:endParaRPr lang="it-IT" sz="2200" dirty="0">
              <a:effectLst/>
              <a:ea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C6974DC-AAF0-4B4B-9BD7-7FA2754639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66" y="1552183"/>
            <a:ext cx="3487708" cy="2615781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D88845C-A3BF-4687-8583-9D1C7B1DE7D1}"/>
              </a:ext>
            </a:extLst>
          </p:cNvPr>
          <p:cNvSpPr txBox="1"/>
          <p:nvPr/>
        </p:nvSpPr>
        <p:spPr>
          <a:xfrm>
            <a:off x="7359242" y="4271969"/>
            <a:ext cx="60946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E23600"/>
                </a:solidFill>
                <a:effectLst/>
                <a:latin typeface="Calibri  "/>
                <a:hlinkClick r:id="rId5"/>
              </a:rPr>
              <a:t>"meditation"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Calibri  "/>
              </a:rPr>
              <a:t> by </a:t>
            </a:r>
            <a:r>
              <a:rPr lang="en-US" sz="1200" b="0" i="0" u="none" strike="noStrike" dirty="0" err="1">
                <a:solidFill>
                  <a:srgbClr val="E23600"/>
                </a:solidFill>
                <a:effectLst/>
                <a:latin typeface="Calibri  "/>
                <a:hlinkClick r:id="rId6"/>
              </a:rPr>
              <a:t>HaPe_Gera</a:t>
            </a:r>
            <a:r>
              <a:rPr lang="en-US" sz="1200" b="0" i="0" dirty="0">
                <a:solidFill>
                  <a:srgbClr val="333333"/>
                </a:solidFill>
                <a:effectLst/>
                <a:latin typeface="Calibri  "/>
              </a:rPr>
              <a:t> is licensed under </a:t>
            </a:r>
            <a:r>
              <a:rPr lang="en-US" sz="1200" b="0" i="0" u="none" strike="noStrike" dirty="0">
                <a:solidFill>
                  <a:srgbClr val="E23600"/>
                </a:solidFill>
                <a:effectLst/>
                <a:latin typeface="Calibri  "/>
                <a:hlinkClick r:id="rId7"/>
              </a:rPr>
              <a:t>CC BY 2.0</a:t>
            </a:r>
            <a:endParaRPr lang="it-IT" sz="1200" dirty="0"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37032669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853</Words>
  <Application>Microsoft Office PowerPoint</Application>
  <PresentationFormat>Panorámica</PresentationFormat>
  <Paragraphs>66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Arial</vt:lpstr>
      <vt:lpstr>Cailbri  </vt:lpstr>
      <vt:lpstr>Calibri</vt:lpstr>
      <vt:lpstr>Calibri  </vt:lpstr>
      <vt:lpstr>Calibri   </vt:lpstr>
      <vt:lpstr>Calibri Light</vt:lpstr>
      <vt:lpstr>Roboto</vt:lpstr>
      <vt:lpstr>Symbol</vt:lpstr>
      <vt:lpstr>Trebuchet MS</vt:lpstr>
      <vt:lpstr>Thème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Noémie Govindin</dc:creator>
  <cp:lastModifiedBy>Miriam Internet Web Solutions</cp:lastModifiedBy>
  <cp:revision>82</cp:revision>
  <dcterms:created xsi:type="dcterms:W3CDTF">2021-04-29T13:43:45Z</dcterms:created>
  <dcterms:modified xsi:type="dcterms:W3CDTF">2022-01-12T12:36:20Z</dcterms:modified>
</cp:coreProperties>
</file>