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6" r:id="rId4"/>
    <p:sldId id="270" r:id="rId5"/>
    <p:sldId id="258" r:id="rId6"/>
    <p:sldId id="273" r:id="rId7"/>
    <p:sldId id="272" r:id="rId8"/>
    <p:sldId id="274" r:id="rId9"/>
    <p:sldId id="275" r:id="rId10"/>
    <p:sldId id="277" r:id="rId11"/>
    <p:sldId id="278" r:id="rId12"/>
    <p:sldId id="279" r:id="rId13"/>
    <p:sldId id="269"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D391"/>
    <a:srgbClr val="00B84F"/>
    <a:srgbClr val="DFF6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B9C05E-940F-4BF6-BDF2-51674C43CF5D}" type="datetimeFigureOut">
              <a:rPr lang="fr-FR" smtClean="0"/>
              <a:t>03/03/2022</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B9D41F-24FE-4EF1-9302-6127487868AF}" type="slidenum">
              <a:rPr lang="fr-FR" smtClean="0"/>
              <a:t>‹Nº›</a:t>
            </a:fld>
            <a:endParaRPr lang="fr-FR" dirty="0"/>
          </a:p>
        </p:txBody>
      </p:sp>
    </p:spTree>
    <p:extLst>
      <p:ext uri="{BB962C8B-B14F-4D97-AF65-F5344CB8AC3E}">
        <p14:creationId xmlns:p14="http://schemas.microsoft.com/office/powerpoint/2010/main" val="2838868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GB" noProof="0" dirty="0"/>
          </a:p>
        </p:txBody>
      </p:sp>
      <p:sp>
        <p:nvSpPr>
          <p:cNvPr id="4" name="Espace réservé du numéro de diapositive 3"/>
          <p:cNvSpPr>
            <a:spLocks noGrp="1"/>
          </p:cNvSpPr>
          <p:nvPr>
            <p:ph type="sldNum" sz="quarter" idx="10"/>
          </p:nvPr>
        </p:nvSpPr>
        <p:spPr/>
        <p:txBody>
          <a:bodyPr/>
          <a:lstStyle/>
          <a:p>
            <a:fld id="{1DB9D41F-24FE-4EF1-9302-6127487868AF}" type="slidenum">
              <a:rPr lang="fr-FR" smtClean="0"/>
              <a:t>1</a:t>
            </a:fld>
            <a:endParaRPr lang="fr-FR" dirty="0"/>
          </a:p>
        </p:txBody>
      </p:sp>
    </p:spTree>
    <p:extLst>
      <p:ext uri="{BB962C8B-B14F-4D97-AF65-F5344CB8AC3E}">
        <p14:creationId xmlns:p14="http://schemas.microsoft.com/office/powerpoint/2010/main" val="1732633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B5B22261-5DDE-4867-90F6-99C5875FA855}" type="datetimeFigureOut">
              <a:rPr lang="fr-FR" smtClean="0"/>
              <a:t>03/03/2022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AC4B41D-61CF-4FDB-84F4-475DEFA331A5}" type="slidenum">
              <a:rPr lang="fr-FR" smtClean="0"/>
              <a:t>‹Nº›</a:t>
            </a:fld>
            <a:endParaRPr lang="fr-FR" dirty="0"/>
          </a:p>
        </p:txBody>
      </p:sp>
    </p:spTree>
    <p:extLst>
      <p:ext uri="{BB962C8B-B14F-4D97-AF65-F5344CB8AC3E}">
        <p14:creationId xmlns:p14="http://schemas.microsoft.com/office/powerpoint/2010/main" val="3424186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5B22261-5DDE-4867-90F6-99C5875FA855}" type="datetimeFigureOut">
              <a:rPr lang="fr-FR" smtClean="0"/>
              <a:t>03/03/2022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AC4B41D-61CF-4FDB-84F4-475DEFA331A5}" type="slidenum">
              <a:rPr lang="fr-FR" smtClean="0"/>
              <a:t>‹Nº›</a:t>
            </a:fld>
            <a:endParaRPr lang="fr-FR" dirty="0"/>
          </a:p>
        </p:txBody>
      </p:sp>
    </p:spTree>
    <p:extLst>
      <p:ext uri="{BB962C8B-B14F-4D97-AF65-F5344CB8AC3E}">
        <p14:creationId xmlns:p14="http://schemas.microsoft.com/office/powerpoint/2010/main" val="622016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5B22261-5DDE-4867-90F6-99C5875FA855}" type="datetimeFigureOut">
              <a:rPr lang="fr-FR" smtClean="0"/>
              <a:t>03/03/2022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AC4B41D-61CF-4FDB-84F4-475DEFA331A5}" type="slidenum">
              <a:rPr lang="fr-FR" smtClean="0"/>
              <a:t>‹Nº›</a:t>
            </a:fld>
            <a:endParaRPr lang="fr-FR" dirty="0"/>
          </a:p>
        </p:txBody>
      </p:sp>
    </p:spTree>
    <p:extLst>
      <p:ext uri="{BB962C8B-B14F-4D97-AF65-F5344CB8AC3E}">
        <p14:creationId xmlns:p14="http://schemas.microsoft.com/office/powerpoint/2010/main" val="1321137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5B22261-5DDE-4867-90F6-99C5875FA855}" type="datetimeFigureOut">
              <a:rPr lang="fr-FR" smtClean="0"/>
              <a:t>03/03/2022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AC4B41D-61CF-4FDB-84F4-475DEFA331A5}" type="slidenum">
              <a:rPr lang="fr-FR" smtClean="0"/>
              <a:t>‹Nº›</a:t>
            </a:fld>
            <a:endParaRPr lang="fr-FR" dirty="0"/>
          </a:p>
        </p:txBody>
      </p:sp>
    </p:spTree>
    <p:extLst>
      <p:ext uri="{BB962C8B-B14F-4D97-AF65-F5344CB8AC3E}">
        <p14:creationId xmlns:p14="http://schemas.microsoft.com/office/powerpoint/2010/main" val="684496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B5B22261-5DDE-4867-90F6-99C5875FA855}" type="datetimeFigureOut">
              <a:rPr lang="fr-FR" smtClean="0"/>
              <a:t>03/03/2022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AC4B41D-61CF-4FDB-84F4-475DEFA331A5}" type="slidenum">
              <a:rPr lang="fr-FR" smtClean="0"/>
              <a:t>‹Nº›</a:t>
            </a:fld>
            <a:endParaRPr lang="fr-FR" dirty="0"/>
          </a:p>
        </p:txBody>
      </p:sp>
    </p:spTree>
    <p:extLst>
      <p:ext uri="{BB962C8B-B14F-4D97-AF65-F5344CB8AC3E}">
        <p14:creationId xmlns:p14="http://schemas.microsoft.com/office/powerpoint/2010/main" val="253854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B5B22261-5DDE-4867-90F6-99C5875FA855}" type="datetimeFigureOut">
              <a:rPr lang="fr-FR" smtClean="0"/>
              <a:t>03/03/2022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AC4B41D-61CF-4FDB-84F4-475DEFA331A5}" type="slidenum">
              <a:rPr lang="fr-FR" smtClean="0"/>
              <a:t>‹Nº›</a:t>
            </a:fld>
            <a:endParaRPr lang="fr-FR" dirty="0"/>
          </a:p>
        </p:txBody>
      </p:sp>
    </p:spTree>
    <p:extLst>
      <p:ext uri="{BB962C8B-B14F-4D97-AF65-F5344CB8AC3E}">
        <p14:creationId xmlns:p14="http://schemas.microsoft.com/office/powerpoint/2010/main" val="792341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B5B22261-5DDE-4867-90F6-99C5875FA855}" type="datetimeFigureOut">
              <a:rPr lang="fr-FR" smtClean="0"/>
              <a:t>03/03/2022</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EAC4B41D-61CF-4FDB-84F4-475DEFA331A5}" type="slidenum">
              <a:rPr lang="fr-FR" smtClean="0"/>
              <a:t>‹Nº›</a:t>
            </a:fld>
            <a:endParaRPr lang="fr-FR" dirty="0"/>
          </a:p>
        </p:txBody>
      </p:sp>
    </p:spTree>
    <p:extLst>
      <p:ext uri="{BB962C8B-B14F-4D97-AF65-F5344CB8AC3E}">
        <p14:creationId xmlns:p14="http://schemas.microsoft.com/office/powerpoint/2010/main" val="309497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B5B22261-5DDE-4867-90F6-99C5875FA855}" type="datetimeFigureOut">
              <a:rPr lang="fr-FR" smtClean="0"/>
              <a:t>03/03/2022</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EAC4B41D-61CF-4FDB-84F4-475DEFA331A5}" type="slidenum">
              <a:rPr lang="fr-FR" smtClean="0"/>
              <a:t>‹Nº›</a:t>
            </a:fld>
            <a:endParaRPr lang="fr-FR" dirty="0"/>
          </a:p>
        </p:txBody>
      </p:sp>
    </p:spTree>
    <p:extLst>
      <p:ext uri="{BB962C8B-B14F-4D97-AF65-F5344CB8AC3E}">
        <p14:creationId xmlns:p14="http://schemas.microsoft.com/office/powerpoint/2010/main" val="1998963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5B22261-5DDE-4867-90F6-99C5875FA855}" type="datetimeFigureOut">
              <a:rPr lang="fr-FR" smtClean="0"/>
              <a:t>03/03/2022</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EAC4B41D-61CF-4FDB-84F4-475DEFA331A5}" type="slidenum">
              <a:rPr lang="fr-FR" smtClean="0"/>
              <a:t>‹Nº›</a:t>
            </a:fld>
            <a:endParaRPr lang="fr-FR" dirty="0"/>
          </a:p>
        </p:txBody>
      </p:sp>
    </p:spTree>
    <p:extLst>
      <p:ext uri="{BB962C8B-B14F-4D97-AF65-F5344CB8AC3E}">
        <p14:creationId xmlns:p14="http://schemas.microsoft.com/office/powerpoint/2010/main" val="1540383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B5B22261-5DDE-4867-90F6-99C5875FA855}" type="datetimeFigureOut">
              <a:rPr lang="fr-FR" smtClean="0"/>
              <a:t>03/03/2022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AC4B41D-61CF-4FDB-84F4-475DEFA331A5}" type="slidenum">
              <a:rPr lang="fr-FR" smtClean="0"/>
              <a:t>‹Nº›</a:t>
            </a:fld>
            <a:endParaRPr lang="fr-FR" dirty="0"/>
          </a:p>
        </p:txBody>
      </p:sp>
    </p:spTree>
    <p:extLst>
      <p:ext uri="{BB962C8B-B14F-4D97-AF65-F5344CB8AC3E}">
        <p14:creationId xmlns:p14="http://schemas.microsoft.com/office/powerpoint/2010/main" val="3603488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B5B22261-5DDE-4867-90F6-99C5875FA855}" type="datetimeFigureOut">
              <a:rPr lang="fr-FR" smtClean="0"/>
              <a:t>03/03/2022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AC4B41D-61CF-4FDB-84F4-475DEFA331A5}" type="slidenum">
              <a:rPr lang="fr-FR" smtClean="0"/>
              <a:t>‹Nº›</a:t>
            </a:fld>
            <a:endParaRPr lang="fr-FR" dirty="0"/>
          </a:p>
        </p:txBody>
      </p:sp>
    </p:spTree>
    <p:extLst>
      <p:ext uri="{BB962C8B-B14F-4D97-AF65-F5344CB8AC3E}">
        <p14:creationId xmlns:p14="http://schemas.microsoft.com/office/powerpoint/2010/main" val="3854255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B22261-5DDE-4867-90F6-99C5875FA855}" type="datetimeFigureOut">
              <a:rPr lang="fr-FR" smtClean="0"/>
              <a:t>03/03/2022</a:t>
            </a:fld>
            <a:endParaRPr lang="fr-FR"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C4B41D-61CF-4FDB-84F4-475DEFA331A5}" type="slidenum">
              <a:rPr lang="fr-FR" smtClean="0"/>
              <a:t>‹Nº›</a:t>
            </a:fld>
            <a:endParaRPr lang="fr-FR" dirty="0"/>
          </a:p>
        </p:txBody>
      </p:sp>
    </p:spTree>
    <p:extLst>
      <p:ext uri="{BB962C8B-B14F-4D97-AF65-F5344CB8AC3E}">
        <p14:creationId xmlns:p14="http://schemas.microsoft.com/office/powerpoint/2010/main" val="2874883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hyperlink" Target="https://diskproject.eu/" TargetMode="External"/><Relationship Id="rId7" Type="http://schemas.openxmlformats.org/officeDocument/2006/relationships/hyperlink" Target="mailto:disk-project@googlegroups.com" TargetMode="External"/><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15.pn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3" cstate="print">
            <a:extLst>
              <a:ext uri="{28A0092B-C50C-407E-A947-70E740481C1C}">
                <a14:useLocalDpi xmlns:a14="http://schemas.microsoft.com/office/drawing/2010/main" val="0"/>
              </a:ext>
            </a:extLst>
          </a:blip>
          <a:stretch>
            <a:fillRect/>
          </a:stretch>
        </p:blipFill>
        <p:spPr>
          <a:xfrm>
            <a:off x="1821122" y="228600"/>
            <a:ext cx="2395220" cy="2438400"/>
          </a:xfrm>
          <a:prstGeom prst="rect">
            <a:avLst/>
          </a:prstGeom>
          <a:solidFill>
            <a:srgbClr val="00B84F"/>
          </a:solidFill>
        </p:spPr>
      </p:pic>
      <p:sp>
        <p:nvSpPr>
          <p:cNvPr id="5" name="ZoneTexte 4"/>
          <p:cNvSpPr txBox="1"/>
          <p:nvPr/>
        </p:nvSpPr>
        <p:spPr>
          <a:xfrm>
            <a:off x="-41912" y="3634055"/>
            <a:ext cx="6137912" cy="2246769"/>
          </a:xfrm>
          <a:prstGeom prst="rect">
            <a:avLst/>
          </a:prstGeom>
          <a:noFill/>
        </p:spPr>
        <p:txBody>
          <a:bodyPr wrap="square" rtlCol="0">
            <a:spAutoFit/>
          </a:bodyPr>
          <a:lstStyle/>
          <a:p>
            <a:pPr algn="ctr"/>
            <a:r>
              <a:rPr lang="es-ES" sz="3200" b="1">
                <a:solidFill>
                  <a:srgbClr val="00B84F"/>
                </a:solidFill>
              </a:rPr>
              <a:t>Habilidades digitales para una Europa que envejece</a:t>
            </a:r>
            <a:endParaRPr lang="fr-FR" sz="3200" b="1" dirty="0">
              <a:solidFill>
                <a:srgbClr val="00B84F"/>
              </a:solidFill>
            </a:endParaRPr>
          </a:p>
          <a:p>
            <a:pPr algn="ctr"/>
            <a:br>
              <a:rPr lang="fr-FR" sz="2800" b="1">
                <a:solidFill>
                  <a:srgbClr val="00B84F"/>
                </a:solidFill>
              </a:rPr>
            </a:br>
            <a:r>
              <a:rPr lang="fr-FR" sz="2800" b="1"/>
              <a:t>FUNCIÓN COGNITIVA: MEMORIA</a:t>
            </a:r>
            <a:endParaRPr lang="fr-FR" sz="2800" b="1" dirty="0"/>
          </a:p>
          <a:p>
            <a:pPr algn="ctr"/>
            <a:r>
              <a:rPr lang="fr-FR" sz="2000" i="1"/>
              <a:t>Mnemotecnia: estrategias para mejorar la memoria</a:t>
            </a:r>
            <a:endParaRPr lang="fr-FR" sz="2000" i="1" dirty="0"/>
          </a:p>
        </p:txBody>
      </p:sp>
      <p:pic>
        <p:nvPicPr>
          <p:cNvPr id="6" name="Image 5"/>
          <p:cNvPicPr/>
          <p:nvPr/>
        </p:nvPicPr>
        <p:blipFill rotWithShape="1">
          <a:blip r:embed="rId4" cstate="print">
            <a:extLst>
              <a:ext uri="{28A0092B-C50C-407E-A947-70E740481C1C}">
                <a14:useLocalDpi xmlns:a14="http://schemas.microsoft.com/office/drawing/2010/main" val="0"/>
              </a:ext>
            </a:extLst>
          </a:blip>
          <a:srcRect l="26347" t="4802" r="-1" b="1"/>
          <a:stretch/>
        </p:blipFill>
        <p:spPr>
          <a:xfrm>
            <a:off x="8999220" y="5978128"/>
            <a:ext cx="3017520" cy="853440"/>
          </a:xfrm>
          <a:prstGeom prst="rect">
            <a:avLst/>
          </a:prstGeom>
        </p:spPr>
      </p:pic>
      <p:sp>
        <p:nvSpPr>
          <p:cNvPr id="9" name="ZoneTexte 8"/>
          <p:cNvSpPr txBox="1"/>
          <p:nvPr/>
        </p:nvSpPr>
        <p:spPr>
          <a:xfrm>
            <a:off x="485024" y="6191607"/>
            <a:ext cx="4711816" cy="369332"/>
          </a:xfrm>
          <a:prstGeom prst="rect">
            <a:avLst/>
          </a:prstGeom>
          <a:noFill/>
        </p:spPr>
        <p:txBody>
          <a:bodyPr wrap="square" rtlCol="0">
            <a:spAutoFit/>
          </a:bodyPr>
          <a:lstStyle/>
          <a:p>
            <a:r>
              <a:rPr lang="fr-FR" dirty="0"/>
              <a:t>Project number 2020-1-FR01-KA204-079823</a:t>
            </a:r>
          </a:p>
        </p:txBody>
      </p:sp>
      <p:pic>
        <p:nvPicPr>
          <p:cNvPr id="14" name="Picture 6" descr="Overhead view of senior man working on laptop Free Photo"/>
          <p:cNvPicPr>
            <a:picLocks noChangeAspect="1" noChangeArrowheads="1"/>
          </p:cNvPicPr>
          <p:nvPr/>
        </p:nvPicPr>
        <p:blipFill rotWithShape="1">
          <a:blip r:embed="rId5">
            <a:extLst>
              <a:ext uri="{28A0092B-C50C-407E-A947-70E740481C1C}">
                <a14:useLocalDpi xmlns:a14="http://schemas.microsoft.com/office/drawing/2010/main" val="0"/>
              </a:ext>
            </a:extLst>
          </a:blip>
          <a:srcRect l="12992" t="-10930" r="13217" b="154"/>
          <a:stretch/>
        </p:blipFill>
        <p:spPr bwMode="auto">
          <a:xfrm>
            <a:off x="5798819" y="-649144"/>
            <a:ext cx="6400801" cy="6400801"/>
          </a:xfrm>
          <a:prstGeom prst="teardrop">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2334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2" cstate="print">
            <a:extLst>
              <a:ext uri="{28A0092B-C50C-407E-A947-70E740481C1C}">
                <a14:useLocalDpi xmlns:a14="http://schemas.microsoft.com/office/drawing/2010/main" val="0"/>
              </a:ext>
            </a:extLst>
          </a:blip>
          <a:stretch>
            <a:fillRect/>
          </a:stretch>
        </p:blipFill>
        <p:spPr>
          <a:xfrm>
            <a:off x="331940" y="0"/>
            <a:ext cx="1435564" cy="1552183"/>
          </a:xfrm>
          <a:prstGeom prst="rect">
            <a:avLst/>
          </a:prstGeom>
          <a:solidFill>
            <a:srgbClr val="00B84F"/>
          </a:solidFill>
        </p:spPr>
      </p:pic>
      <p:pic>
        <p:nvPicPr>
          <p:cNvPr id="6" name="Image 5"/>
          <p:cNvPicPr/>
          <p:nvPr/>
        </p:nvPicPr>
        <p:blipFill rotWithShape="1">
          <a:blip r:embed="rId3" cstate="print">
            <a:extLst>
              <a:ext uri="{28A0092B-C50C-407E-A947-70E740481C1C}">
                <a14:useLocalDpi xmlns:a14="http://schemas.microsoft.com/office/drawing/2010/main" val="0"/>
              </a:ext>
            </a:extLst>
          </a:blip>
          <a:srcRect l="26347" t="4802" r="-1" b="1"/>
          <a:stretch/>
        </p:blipFill>
        <p:spPr>
          <a:xfrm>
            <a:off x="8999220" y="5978128"/>
            <a:ext cx="3017520" cy="853440"/>
          </a:xfrm>
          <a:prstGeom prst="rect">
            <a:avLst/>
          </a:prstGeom>
        </p:spPr>
      </p:pic>
      <p:sp>
        <p:nvSpPr>
          <p:cNvPr id="8" name="ZoneTexte 7"/>
          <p:cNvSpPr txBox="1"/>
          <p:nvPr/>
        </p:nvSpPr>
        <p:spPr>
          <a:xfrm>
            <a:off x="413359" y="6554569"/>
            <a:ext cx="4711816" cy="276999"/>
          </a:xfrm>
          <a:prstGeom prst="rect">
            <a:avLst/>
          </a:prstGeom>
          <a:noFill/>
        </p:spPr>
        <p:txBody>
          <a:bodyPr wrap="square" rtlCol="0">
            <a:spAutoFit/>
          </a:bodyPr>
          <a:lstStyle/>
          <a:p>
            <a:r>
              <a:rPr lang="fr-FR" sz="1200" dirty="0"/>
              <a:t>Project number 2020-1-FR01-KA204-079823</a:t>
            </a:r>
          </a:p>
        </p:txBody>
      </p:sp>
      <p:sp>
        <p:nvSpPr>
          <p:cNvPr id="3" name="CasellaDiTesto 2">
            <a:extLst>
              <a:ext uri="{FF2B5EF4-FFF2-40B4-BE49-F238E27FC236}">
                <a16:creationId xmlns:a16="http://schemas.microsoft.com/office/drawing/2014/main" id="{14B1D8EC-26CD-439C-9572-E6289F2FBEED}"/>
              </a:ext>
            </a:extLst>
          </p:cNvPr>
          <p:cNvSpPr txBox="1"/>
          <p:nvPr/>
        </p:nvSpPr>
        <p:spPr>
          <a:xfrm>
            <a:off x="3898233" y="1730811"/>
            <a:ext cx="7517330" cy="4524315"/>
          </a:xfrm>
          <a:prstGeom prst="rect">
            <a:avLst/>
          </a:prstGeom>
          <a:noFill/>
        </p:spPr>
        <p:txBody>
          <a:bodyPr wrap="square" rtlCol="0">
            <a:spAutoFit/>
          </a:bodyPr>
          <a:lstStyle/>
          <a:p>
            <a:pPr marL="285750" indent="-285750">
              <a:buFont typeface="Arial" panose="020B0604020202020204" pitchFamily="34" charset="0"/>
              <a:buChar char="•"/>
            </a:pPr>
            <a:r>
              <a:rPr lang="it-IT" b="1" dirty="0"/>
              <a:t>CHUNKING (El método de agrupamiento): </a:t>
            </a:r>
            <a:r>
              <a:rPr lang="en-US" sz="1800" b="0" i="0" u="none" strike="noStrike" dirty="0" err="1">
                <a:solidFill>
                  <a:srgbClr val="000000"/>
                </a:solidFill>
                <a:effectLst/>
              </a:rPr>
              <a:t>este</a:t>
            </a:r>
            <a:r>
              <a:rPr lang="en-US" sz="1800" b="0" i="0" u="none" strike="noStrike" dirty="0">
                <a:solidFill>
                  <a:srgbClr val="000000"/>
                </a:solidFill>
                <a:effectLst/>
              </a:rPr>
              <a:t> </a:t>
            </a:r>
            <a:r>
              <a:rPr lang="en-US" sz="1800" b="0" i="0" u="none" strike="noStrike" dirty="0" err="1">
                <a:solidFill>
                  <a:srgbClr val="000000"/>
                </a:solidFill>
                <a:effectLst/>
              </a:rPr>
              <a:t>método</a:t>
            </a:r>
            <a:r>
              <a:rPr lang="en-US" sz="1800" b="0" i="0" u="none" strike="noStrike" dirty="0">
                <a:solidFill>
                  <a:srgbClr val="000000"/>
                </a:solidFill>
                <a:effectLst/>
              </a:rPr>
              <a:t> se </a:t>
            </a:r>
            <a:r>
              <a:rPr lang="en-US" sz="1800" b="0" i="0" u="none" strike="noStrike" dirty="0" err="1">
                <a:solidFill>
                  <a:srgbClr val="000000"/>
                </a:solidFill>
                <a:effectLst/>
              </a:rPr>
              <a:t>basa</a:t>
            </a:r>
            <a:r>
              <a:rPr lang="en-US" sz="1800" b="0" i="0" u="none" strike="noStrike" dirty="0">
                <a:solidFill>
                  <a:srgbClr val="000000"/>
                </a:solidFill>
                <a:effectLst/>
              </a:rPr>
              <a:t> </a:t>
            </a:r>
            <a:r>
              <a:rPr lang="en-US" sz="1800" b="0" i="0" u="none" strike="noStrike" dirty="0" err="1">
                <a:solidFill>
                  <a:srgbClr val="000000"/>
                </a:solidFill>
                <a:effectLst/>
              </a:rPr>
              <a:t>en</a:t>
            </a:r>
            <a:r>
              <a:rPr lang="en-US" sz="1800" b="0" i="0" u="none" strike="noStrike" dirty="0">
                <a:solidFill>
                  <a:srgbClr val="000000"/>
                </a:solidFill>
                <a:effectLst/>
              </a:rPr>
              <a:t> </a:t>
            </a:r>
            <a:r>
              <a:rPr lang="en-US" sz="1800" b="0" i="0" u="none" strike="noStrike" dirty="0" err="1">
                <a:solidFill>
                  <a:srgbClr val="000000"/>
                </a:solidFill>
                <a:effectLst/>
              </a:rPr>
              <a:t>agrupar</a:t>
            </a:r>
            <a:r>
              <a:rPr lang="en-US" sz="1800" b="0" i="0" u="none" strike="noStrike" dirty="0">
                <a:solidFill>
                  <a:srgbClr val="000000"/>
                </a:solidFill>
                <a:effectLst/>
              </a:rPr>
              <a:t> </a:t>
            </a:r>
            <a:r>
              <a:rPr lang="en-US" sz="1800" b="0" i="0" u="none" strike="noStrike" dirty="0" err="1">
                <a:solidFill>
                  <a:srgbClr val="000000"/>
                </a:solidFill>
                <a:effectLst/>
              </a:rPr>
              <a:t>más</a:t>
            </a:r>
            <a:r>
              <a:rPr lang="en-US" sz="1800" b="0" i="0" u="none" strike="noStrike" dirty="0">
                <a:solidFill>
                  <a:srgbClr val="000000"/>
                </a:solidFill>
                <a:effectLst/>
              </a:rPr>
              <a:t> </a:t>
            </a:r>
            <a:r>
              <a:rPr lang="en-US" sz="1800" b="0" i="0" u="none" strike="noStrike" dirty="0" err="1">
                <a:solidFill>
                  <a:srgbClr val="000000"/>
                </a:solidFill>
                <a:effectLst/>
              </a:rPr>
              <a:t>información</a:t>
            </a:r>
            <a:r>
              <a:rPr lang="en-US" sz="1800" b="0" i="0" u="none" strike="noStrike" dirty="0">
                <a:solidFill>
                  <a:srgbClr val="000000"/>
                </a:solidFill>
                <a:effectLst/>
              </a:rPr>
              <a:t> </a:t>
            </a:r>
            <a:r>
              <a:rPr lang="en-US" sz="1800" b="0" i="0" u="none" strike="noStrike" dirty="0" err="1">
                <a:solidFill>
                  <a:srgbClr val="000000"/>
                </a:solidFill>
                <a:effectLst/>
              </a:rPr>
              <a:t>en</a:t>
            </a:r>
            <a:r>
              <a:rPr lang="en-US" sz="1800" b="0" i="0" u="none" strike="noStrike" dirty="0">
                <a:solidFill>
                  <a:srgbClr val="000000"/>
                </a:solidFill>
                <a:effectLst/>
              </a:rPr>
              <a:t> </a:t>
            </a:r>
            <a:r>
              <a:rPr lang="en-US" sz="1800" b="0" i="0" u="none" strike="noStrike" dirty="0" err="1">
                <a:solidFill>
                  <a:srgbClr val="000000"/>
                </a:solidFill>
                <a:effectLst/>
              </a:rPr>
              <a:t>categorías</a:t>
            </a:r>
            <a:r>
              <a:rPr lang="en-US" sz="1800" b="0" i="0" u="none" strike="noStrike" dirty="0">
                <a:solidFill>
                  <a:srgbClr val="000000"/>
                </a:solidFill>
                <a:effectLst/>
              </a:rPr>
              <a:t> </a:t>
            </a:r>
            <a:r>
              <a:rPr lang="en-US" sz="1800" b="0" i="0" u="none" strike="noStrike" dirty="0" err="1">
                <a:solidFill>
                  <a:srgbClr val="000000"/>
                </a:solidFill>
                <a:effectLst/>
              </a:rPr>
              <a:t>relacionadas</a:t>
            </a:r>
            <a:r>
              <a:rPr lang="en-US" sz="1800" b="0" i="0" u="none" strike="noStrike" dirty="0">
                <a:solidFill>
                  <a:srgbClr val="000000"/>
                </a:solidFill>
                <a:effectLst/>
              </a:rPr>
              <a:t> para </a:t>
            </a:r>
            <a:r>
              <a:rPr lang="en-US" sz="1800" b="0" i="0" u="none" strike="noStrike" dirty="0" err="1">
                <a:solidFill>
                  <a:srgbClr val="000000"/>
                </a:solidFill>
                <a:effectLst/>
              </a:rPr>
              <a:t>facilitar</a:t>
            </a:r>
            <a:r>
              <a:rPr lang="en-US" sz="1800" b="0" i="0" u="none" strike="noStrike" dirty="0">
                <a:solidFill>
                  <a:srgbClr val="000000"/>
                </a:solidFill>
                <a:effectLst/>
              </a:rPr>
              <a:t> </a:t>
            </a:r>
            <a:r>
              <a:rPr lang="en-US" sz="1800" b="0" i="0" u="none" strike="noStrike" dirty="0" err="1">
                <a:solidFill>
                  <a:srgbClr val="000000"/>
                </a:solidFill>
                <a:effectLst/>
              </a:rPr>
              <a:t>su</a:t>
            </a:r>
            <a:r>
              <a:rPr lang="en-US" sz="1800" b="0" i="0" u="none" strike="noStrike" dirty="0">
                <a:solidFill>
                  <a:srgbClr val="000000"/>
                </a:solidFill>
                <a:effectLst/>
              </a:rPr>
              <a:t> </a:t>
            </a:r>
            <a:r>
              <a:rPr lang="en-US" sz="1800" b="0" i="0" u="none" strike="noStrike" dirty="0" err="1">
                <a:solidFill>
                  <a:srgbClr val="000000"/>
                </a:solidFill>
                <a:effectLst/>
              </a:rPr>
              <a:t>memorización</a:t>
            </a:r>
            <a:r>
              <a:rPr lang="en-US" sz="1800" b="0" i="0" u="none" strike="noStrike" dirty="0">
                <a:solidFill>
                  <a:srgbClr val="000000"/>
                </a:solidFill>
                <a:effectLst/>
              </a:rPr>
              <a:t>. Es una </a:t>
            </a:r>
            <a:r>
              <a:rPr lang="en-US" sz="1800" b="0" i="0" u="none" strike="noStrike" dirty="0" err="1">
                <a:solidFill>
                  <a:srgbClr val="000000"/>
                </a:solidFill>
                <a:effectLst/>
              </a:rPr>
              <a:t>técnica</a:t>
            </a:r>
            <a:r>
              <a:rPr lang="en-US" sz="1800" b="0" i="0" u="none" strike="noStrike" dirty="0">
                <a:solidFill>
                  <a:srgbClr val="000000"/>
                </a:solidFill>
                <a:effectLst/>
              </a:rPr>
              <a:t> que a menudo </a:t>
            </a:r>
            <a:r>
              <a:rPr lang="en-US" sz="1800" b="0" i="0" u="none" strike="noStrike" dirty="0" err="1">
                <a:solidFill>
                  <a:srgbClr val="000000"/>
                </a:solidFill>
                <a:effectLst/>
              </a:rPr>
              <a:t>ya</a:t>
            </a:r>
            <a:r>
              <a:rPr lang="en-US" sz="1800" b="0" i="0" u="none" strike="noStrike" dirty="0">
                <a:solidFill>
                  <a:srgbClr val="000000"/>
                </a:solidFill>
                <a:effectLst/>
              </a:rPr>
              <a:t> </a:t>
            </a:r>
            <a:r>
              <a:rPr lang="en-US" sz="1800" b="0" i="0" u="none" strike="noStrike" dirty="0" err="1">
                <a:solidFill>
                  <a:srgbClr val="000000"/>
                </a:solidFill>
                <a:effectLst/>
              </a:rPr>
              <a:t>utilizamos</a:t>
            </a:r>
            <a:r>
              <a:rPr lang="en-US" sz="1800" b="0" i="0" u="none" strike="noStrike" dirty="0">
                <a:solidFill>
                  <a:srgbClr val="000000"/>
                </a:solidFill>
                <a:effectLst/>
              </a:rPr>
              <a:t> </a:t>
            </a:r>
            <a:r>
              <a:rPr lang="en-US" sz="1800" b="0" i="0" u="none" strike="noStrike" dirty="0" err="1">
                <a:solidFill>
                  <a:srgbClr val="000000"/>
                </a:solidFill>
                <a:effectLst/>
              </a:rPr>
              <a:t>en</a:t>
            </a:r>
            <a:r>
              <a:rPr lang="en-US" sz="1800" b="0" i="0" u="none" strike="noStrike" dirty="0">
                <a:solidFill>
                  <a:srgbClr val="000000"/>
                </a:solidFill>
                <a:effectLst/>
              </a:rPr>
              <a:t> la </a:t>
            </a:r>
            <a:r>
              <a:rPr lang="en-US" sz="1800" b="0" i="0" u="none" strike="noStrike" dirty="0" err="1">
                <a:solidFill>
                  <a:srgbClr val="000000"/>
                </a:solidFill>
                <a:effectLst/>
              </a:rPr>
              <a:t>vida</a:t>
            </a:r>
            <a:r>
              <a:rPr lang="en-US" sz="1800" b="0" i="0" u="none" strike="noStrike" dirty="0">
                <a:solidFill>
                  <a:srgbClr val="000000"/>
                </a:solidFill>
                <a:effectLst/>
              </a:rPr>
              <a:t> </a:t>
            </a:r>
            <a:r>
              <a:rPr lang="en-US" sz="1800" b="0" i="0" u="none" strike="noStrike" dirty="0" err="1">
                <a:solidFill>
                  <a:srgbClr val="000000"/>
                </a:solidFill>
                <a:effectLst/>
              </a:rPr>
              <a:t>diaria</a:t>
            </a:r>
            <a:r>
              <a:rPr lang="en-US" sz="1800" b="0" i="0" u="none" strike="noStrike" dirty="0">
                <a:solidFill>
                  <a:srgbClr val="000000"/>
                </a:solidFill>
                <a:effectLst/>
              </a:rPr>
              <a:t>, por </a:t>
            </a:r>
            <a:r>
              <a:rPr lang="en-US" sz="1800" b="0" i="0" u="none" strike="noStrike" dirty="0" err="1">
                <a:solidFill>
                  <a:srgbClr val="000000"/>
                </a:solidFill>
                <a:effectLst/>
              </a:rPr>
              <a:t>ejemplo</a:t>
            </a:r>
            <a:r>
              <a:rPr lang="en-US" sz="1800" b="0" i="0" u="none" strike="noStrike" dirty="0">
                <a:solidFill>
                  <a:srgbClr val="000000"/>
                </a:solidFill>
                <a:effectLst/>
              </a:rPr>
              <a:t> </a:t>
            </a:r>
            <a:r>
              <a:rPr lang="en-US" sz="1800" b="0" i="0" u="none" strike="noStrike" dirty="0" err="1">
                <a:solidFill>
                  <a:srgbClr val="000000"/>
                </a:solidFill>
                <a:effectLst/>
              </a:rPr>
              <a:t>cuando</a:t>
            </a:r>
            <a:r>
              <a:rPr lang="en-US" sz="1800" b="0" i="0" u="none" strike="noStrike" dirty="0">
                <a:solidFill>
                  <a:srgbClr val="000000"/>
                </a:solidFill>
                <a:effectLst/>
              </a:rPr>
              <a:t> </a:t>
            </a:r>
            <a:r>
              <a:rPr lang="en-US" sz="1800" b="0" i="0" u="none" strike="noStrike" dirty="0" err="1">
                <a:solidFill>
                  <a:srgbClr val="000000"/>
                </a:solidFill>
                <a:effectLst/>
              </a:rPr>
              <a:t>agrupamos</a:t>
            </a:r>
            <a:r>
              <a:rPr lang="en-US" sz="1800" b="0" i="0" u="none" strike="noStrike" dirty="0">
                <a:solidFill>
                  <a:srgbClr val="000000"/>
                </a:solidFill>
                <a:effectLst/>
              </a:rPr>
              <a:t> los </a:t>
            </a:r>
            <a:r>
              <a:rPr lang="en-US" sz="1800" b="0" i="0" u="none" strike="noStrike" dirty="0" err="1">
                <a:solidFill>
                  <a:srgbClr val="000000"/>
                </a:solidFill>
                <a:effectLst/>
              </a:rPr>
              <a:t>dígitos</a:t>
            </a:r>
            <a:r>
              <a:rPr lang="en-US" sz="1800" b="0" i="0" u="none" strike="noStrike" dirty="0">
                <a:solidFill>
                  <a:srgbClr val="000000"/>
                </a:solidFill>
                <a:effectLst/>
              </a:rPr>
              <a:t> de un </a:t>
            </a:r>
            <a:r>
              <a:rPr lang="en-US" sz="1800" b="0" i="0" u="none" strike="noStrike" dirty="0" err="1">
                <a:solidFill>
                  <a:srgbClr val="000000"/>
                </a:solidFill>
                <a:effectLst/>
              </a:rPr>
              <a:t>número</a:t>
            </a:r>
            <a:r>
              <a:rPr lang="en-US" sz="1800" b="0" i="0" u="none" strike="noStrike" dirty="0">
                <a:solidFill>
                  <a:srgbClr val="000000"/>
                </a:solidFill>
                <a:effectLst/>
              </a:rPr>
              <a:t> de </a:t>
            </a:r>
            <a:r>
              <a:rPr lang="en-US" sz="1800" b="0" i="0" u="none" strike="noStrike" dirty="0" err="1">
                <a:solidFill>
                  <a:srgbClr val="000000"/>
                </a:solidFill>
                <a:effectLst/>
              </a:rPr>
              <a:t>teléfono</a:t>
            </a:r>
            <a:r>
              <a:rPr lang="en-US" sz="1800" b="0" i="0" u="none" strike="noStrike" dirty="0">
                <a:solidFill>
                  <a:srgbClr val="000000"/>
                </a:solidFill>
                <a:effectLst/>
              </a:rPr>
              <a:t> para </a:t>
            </a:r>
            <a:r>
              <a:rPr lang="en-US" sz="1800" b="0" i="0" u="none" strike="noStrike" dirty="0" err="1">
                <a:solidFill>
                  <a:srgbClr val="000000"/>
                </a:solidFill>
                <a:effectLst/>
              </a:rPr>
              <a:t>recordarlo</a:t>
            </a:r>
            <a:r>
              <a:rPr lang="en-US" sz="1800" b="0" i="0" u="none" strike="noStrike" dirty="0">
                <a:solidFill>
                  <a:srgbClr val="000000"/>
                </a:solidFill>
                <a:effectLst/>
              </a:rPr>
              <a:t> </a:t>
            </a:r>
            <a:r>
              <a:rPr lang="en-US" sz="1800" b="0" i="0" u="none" strike="noStrike" dirty="0" err="1">
                <a:solidFill>
                  <a:srgbClr val="000000"/>
                </a:solidFill>
                <a:effectLst/>
              </a:rPr>
              <a:t>más</a:t>
            </a:r>
            <a:r>
              <a:rPr lang="en-US" sz="1800" b="0" i="0" u="none" strike="noStrike" dirty="0">
                <a:solidFill>
                  <a:srgbClr val="000000"/>
                </a:solidFill>
                <a:effectLst/>
              </a:rPr>
              <a:t> </a:t>
            </a:r>
            <a:r>
              <a:rPr lang="en-US" sz="1800" b="0" i="0" u="none" strike="noStrike" dirty="0" err="1">
                <a:solidFill>
                  <a:srgbClr val="000000"/>
                </a:solidFill>
                <a:effectLst/>
              </a:rPr>
              <a:t>fácilmente</a:t>
            </a:r>
            <a:r>
              <a:rPr lang="en-US" sz="1800" b="0" i="0" u="none" strike="noStrike" dirty="0">
                <a:solidFill>
                  <a:srgbClr val="000000"/>
                </a:solidFill>
                <a:effectLst/>
              </a:rPr>
              <a:t> o </a:t>
            </a:r>
            <a:r>
              <a:rPr lang="en-US" sz="1800" b="0" i="0" u="none" strike="noStrike" dirty="0" err="1">
                <a:solidFill>
                  <a:srgbClr val="000000"/>
                </a:solidFill>
                <a:effectLst/>
              </a:rPr>
              <a:t>cuando</a:t>
            </a:r>
            <a:r>
              <a:rPr lang="en-US" sz="1800" b="0" i="0" u="none" strike="noStrike" dirty="0">
                <a:solidFill>
                  <a:srgbClr val="000000"/>
                </a:solidFill>
                <a:effectLst/>
              </a:rPr>
              <a:t> </a:t>
            </a:r>
            <a:r>
              <a:rPr lang="en-US" sz="1800" b="0" i="0" u="none" strike="noStrike" dirty="0" err="1">
                <a:solidFill>
                  <a:srgbClr val="000000"/>
                </a:solidFill>
                <a:effectLst/>
              </a:rPr>
              <a:t>haciendo</a:t>
            </a:r>
            <a:r>
              <a:rPr lang="en-US" sz="1800" b="0" i="0" u="none" strike="noStrike" dirty="0">
                <a:solidFill>
                  <a:srgbClr val="000000"/>
                </a:solidFill>
                <a:effectLst/>
              </a:rPr>
              <a:t> la </a:t>
            </a:r>
            <a:r>
              <a:rPr lang="en-US" sz="1800" b="0" i="0" u="none" strike="noStrike" dirty="0" err="1">
                <a:solidFill>
                  <a:srgbClr val="000000"/>
                </a:solidFill>
                <a:effectLst/>
              </a:rPr>
              <a:t>lista</a:t>
            </a:r>
            <a:r>
              <a:rPr lang="en-US" sz="1800" b="0" i="0" u="none" strike="noStrike" dirty="0">
                <a:solidFill>
                  <a:srgbClr val="000000"/>
                </a:solidFill>
                <a:effectLst/>
              </a:rPr>
              <a:t> de la </a:t>
            </a:r>
            <a:r>
              <a:rPr lang="en-US" sz="1800" b="0" i="0" u="none" strike="noStrike" dirty="0" err="1">
                <a:solidFill>
                  <a:srgbClr val="000000"/>
                </a:solidFill>
                <a:effectLst/>
              </a:rPr>
              <a:t>compra</a:t>
            </a:r>
            <a:r>
              <a:rPr lang="en-US" sz="1800" b="0" i="0" u="none" strike="noStrike" dirty="0">
                <a:solidFill>
                  <a:srgbClr val="000000"/>
                </a:solidFill>
                <a:effectLst/>
              </a:rPr>
              <a:t>, </a:t>
            </a:r>
            <a:r>
              <a:rPr lang="en-US" sz="1800" b="0" i="0" u="none" strike="noStrike" dirty="0" err="1">
                <a:solidFill>
                  <a:srgbClr val="000000"/>
                </a:solidFill>
                <a:effectLst/>
              </a:rPr>
              <a:t>agrupamos</a:t>
            </a:r>
            <a:r>
              <a:rPr lang="en-US" sz="1800" b="0" i="0" u="none" strike="noStrike" dirty="0">
                <a:solidFill>
                  <a:srgbClr val="000000"/>
                </a:solidFill>
                <a:effectLst/>
              </a:rPr>
              <a:t> los </a:t>
            </a:r>
            <a:r>
              <a:rPr lang="en-US" sz="1800" b="0" i="0" u="none" strike="noStrike" dirty="0" err="1">
                <a:solidFill>
                  <a:srgbClr val="000000"/>
                </a:solidFill>
                <a:effectLst/>
              </a:rPr>
              <a:t>productos</a:t>
            </a:r>
            <a:r>
              <a:rPr lang="en-US" sz="1800" b="0" i="0" u="none" strike="noStrike" dirty="0">
                <a:solidFill>
                  <a:srgbClr val="000000"/>
                </a:solidFill>
                <a:effectLst/>
              </a:rPr>
              <a:t> por </a:t>
            </a:r>
            <a:r>
              <a:rPr lang="en-US" sz="1800" b="0" i="0" u="none" strike="noStrike" dirty="0" err="1">
                <a:solidFill>
                  <a:srgbClr val="000000"/>
                </a:solidFill>
                <a:effectLst/>
              </a:rPr>
              <a:t>categorías</a:t>
            </a:r>
            <a:r>
              <a:rPr lang="en-US" sz="1800" b="0" i="0" u="none" strike="noStrike" dirty="0">
                <a:solidFill>
                  <a:srgbClr val="000000"/>
                </a:solidFill>
                <a:effectLst/>
              </a:rPr>
              <a:t> (</a:t>
            </a:r>
            <a:r>
              <a:rPr lang="en-US" sz="1800" b="0" i="0" u="none" strike="noStrike" dirty="0" err="1">
                <a:solidFill>
                  <a:srgbClr val="000000"/>
                </a:solidFill>
                <a:effectLst/>
              </a:rPr>
              <a:t>fruta</a:t>
            </a:r>
            <a:r>
              <a:rPr lang="en-US" sz="1800" b="0" i="0" u="none" strike="noStrike" dirty="0">
                <a:solidFill>
                  <a:srgbClr val="000000"/>
                </a:solidFill>
                <a:effectLst/>
              </a:rPr>
              <a:t>, </a:t>
            </a:r>
            <a:r>
              <a:rPr lang="en-US" sz="1800" b="0" i="0" u="none" strike="noStrike" dirty="0" err="1">
                <a:solidFill>
                  <a:srgbClr val="000000"/>
                </a:solidFill>
                <a:effectLst/>
              </a:rPr>
              <a:t>verduras</a:t>
            </a:r>
            <a:r>
              <a:rPr lang="en-US" sz="1800" b="0" i="0" u="none" strike="noStrike" dirty="0">
                <a:solidFill>
                  <a:srgbClr val="000000"/>
                </a:solidFill>
                <a:effectLst/>
              </a:rPr>
              <a:t>, </a:t>
            </a:r>
            <a:r>
              <a:rPr lang="en-US" sz="1800" b="0" i="0" u="none" strike="noStrike" dirty="0" err="1">
                <a:solidFill>
                  <a:srgbClr val="000000"/>
                </a:solidFill>
                <a:effectLst/>
              </a:rPr>
              <a:t>cereales</a:t>
            </a:r>
            <a:r>
              <a:rPr lang="en-US" sz="1800" b="0" i="0" u="none" strike="noStrike" dirty="0">
                <a:solidFill>
                  <a:srgbClr val="000000"/>
                </a:solidFill>
                <a:effectLst/>
              </a:rPr>
              <a:t>, etc.). </a:t>
            </a:r>
            <a:r>
              <a:rPr lang="en-US" sz="1800" b="0" i="0" u="none" strike="noStrike" dirty="0" err="1">
                <a:solidFill>
                  <a:srgbClr val="000000"/>
                </a:solidFill>
                <a:effectLst/>
              </a:rPr>
              <a:t>Consiste</a:t>
            </a:r>
            <a:r>
              <a:rPr lang="en-US" sz="1800" b="0" i="0" u="none" strike="noStrike" dirty="0">
                <a:solidFill>
                  <a:srgbClr val="000000"/>
                </a:solidFill>
                <a:effectLst/>
              </a:rPr>
              <a:t> </a:t>
            </a:r>
            <a:r>
              <a:rPr lang="en-US" sz="1800" b="0" i="0" u="none" strike="noStrike" dirty="0" err="1">
                <a:solidFill>
                  <a:srgbClr val="000000"/>
                </a:solidFill>
                <a:effectLst/>
              </a:rPr>
              <a:t>en</a:t>
            </a:r>
            <a:r>
              <a:rPr lang="en-US" sz="1800" b="0" i="0" u="none" strike="noStrike" dirty="0">
                <a:solidFill>
                  <a:srgbClr val="000000"/>
                </a:solidFill>
                <a:effectLst/>
              </a:rPr>
              <a:t> </a:t>
            </a:r>
            <a:r>
              <a:rPr lang="en-US" sz="1800" b="0" i="0" u="none" strike="noStrike" dirty="0" err="1">
                <a:solidFill>
                  <a:srgbClr val="000000"/>
                </a:solidFill>
                <a:effectLst/>
              </a:rPr>
              <a:t>dividir</a:t>
            </a:r>
            <a:r>
              <a:rPr lang="en-US" sz="1800" b="0" i="0" u="none" strike="noStrike" dirty="0">
                <a:solidFill>
                  <a:srgbClr val="000000"/>
                </a:solidFill>
                <a:effectLst/>
              </a:rPr>
              <a:t> </a:t>
            </a:r>
            <a:r>
              <a:rPr lang="en-US" sz="1800" b="0" i="0" u="none" strike="noStrike" dirty="0" err="1">
                <a:solidFill>
                  <a:srgbClr val="000000"/>
                </a:solidFill>
                <a:effectLst/>
              </a:rPr>
              <a:t>grandes</a:t>
            </a:r>
            <a:r>
              <a:rPr lang="en-US" sz="1800" b="0" i="0" u="none" strike="noStrike" dirty="0">
                <a:solidFill>
                  <a:srgbClr val="000000"/>
                </a:solidFill>
                <a:effectLst/>
              </a:rPr>
              <a:t> </a:t>
            </a:r>
            <a:r>
              <a:rPr lang="en-US" sz="1800" b="0" i="0" u="none" strike="noStrike" dirty="0" err="1">
                <a:solidFill>
                  <a:srgbClr val="000000"/>
                </a:solidFill>
                <a:effectLst/>
              </a:rPr>
              <a:t>contenidos</a:t>
            </a:r>
            <a:r>
              <a:rPr lang="en-US" sz="1800" b="0" i="0" u="none" strike="noStrike" dirty="0">
                <a:solidFill>
                  <a:srgbClr val="000000"/>
                </a:solidFill>
                <a:effectLst/>
              </a:rPr>
              <a:t> </a:t>
            </a:r>
            <a:r>
              <a:rPr lang="en-US" sz="1800" b="0" i="0" u="none" strike="noStrike" dirty="0" err="1">
                <a:solidFill>
                  <a:srgbClr val="000000"/>
                </a:solidFill>
                <a:effectLst/>
              </a:rPr>
              <a:t>en</a:t>
            </a:r>
            <a:r>
              <a:rPr lang="en-US" sz="1800" b="0" i="0" u="none" strike="noStrike" dirty="0">
                <a:solidFill>
                  <a:srgbClr val="000000"/>
                </a:solidFill>
                <a:effectLst/>
              </a:rPr>
              <a:t> </a:t>
            </a:r>
            <a:r>
              <a:rPr lang="en-US" sz="1800" b="0" i="0" u="none" strike="noStrike" dirty="0" err="1">
                <a:solidFill>
                  <a:srgbClr val="000000"/>
                </a:solidFill>
                <a:effectLst/>
              </a:rPr>
              <a:t>trozos</a:t>
            </a:r>
            <a:r>
              <a:rPr lang="en-US" sz="1800" b="0" i="0" u="none" strike="noStrike" dirty="0">
                <a:solidFill>
                  <a:srgbClr val="000000"/>
                </a:solidFill>
                <a:effectLst/>
              </a:rPr>
              <a:t> </a:t>
            </a:r>
            <a:r>
              <a:rPr lang="en-US" sz="1800" b="0" i="0" u="none" strike="noStrike" dirty="0" err="1">
                <a:solidFill>
                  <a:srgbClr val="000000"/>
                </a:solidFill>
                <a:effectLst/>
              </a:rPr>
              <a:t>más</a:t>
            </a:r>
            <a:r>
              <a:rPr lang="en-US" sz="1800" b="0" i="0" u="none" strike="noStrike" dirty="0">
                <a:solidFill>
                  <a:srgbClr val="000000"/>
                </a:solidFill>
                <a:effectLst/>
              </a:rPr>
              <a:t> </a:t>
            </a:r>
            <a:r>
              <a:rPr lang="en-US" sz="1800" b="0" i="0" u="none" strike="noStrike" dirty="0" err="1">
                <a:solidFill>
                  <a:srgbClr val="000000"/>
                </a:solidFill>
                <a:effectLst/>
              </a:rPr>
              <a:t>pequeños</a:t>
            </a:r>
            <a:r>
              <a:rPr lang="en-US" sz="1800" b="0" i="0" u="none" strike="noStrike" dirty="0">
                <a:solidFill>
                  <a:srgbClr val="000000"/>
                </a:solidFill>
                <a:effectLst/>
              </a:rPr>
              <a:t> que </a:t>
            </a:r>
            <a:r>
              <a:rPr lang="en-US" sz="1800" b="0" i="0" u="none" strike="noStrike" dirty="0" err="1">
                <a:solidFill>
                  <a:srgbClr val="000000"/>
                </a:solidFill>
                <a:effectLst/>
              </a:rPr>
              <a:t>sean</a:t>
            </a:r>
            <a:r>
              <a:rPr lang="en-US" sz="1800" b="0" i="0" u="none" strike="noStrike" dirty="0">
                <a:solidFill>
                  <a:srgbClr val="000000"/>
                </a:solidFill>
                <a:effectLst/>
              </a:rPr>
              <a:t> </a:t>
            </a:r>
            <a:r>
              <a:rPr lang="en-US" sz="1800" b="0" i="0" u="none" strike="noStrike" dirty="0" err="1">
                <a:solidFill>
                  <a:srgbClr val="000000"/>
                </a:solidFill>
                <a:effectLst/>
              </a:rPr>
              <a:t>más</a:t>
            </a:r>
            <a:r>
              <a:rPr lang="en-US" sz="1800" b="0" i="0" u="none" strike="noStrike" dirty="0">
                <a:solidFill>
                  <a:srgbClr val="000000"/>
                </a:solidFill>
                <a:effectLst/>
              </a:rPr>
              <a:t> </a:t>
            </a:r>
            <a:r>
              <a:rPr lang="en-US" sz="1800" b="0" i="0" u="none" strike="noStrike" dirty="0" err="1">
                <a:solidFill>
                  <a:srgbClr val="000000"/>
                </a:solidFill>
                <a:effectLst/>
              </a:rPr>
              <a:t>fáciles</a:t>
            </a:r>
            <a:r>
              <a:rPr lang="en-US" sz="1800" b="0" i="0" u="none" strike="noStrike" dirty="0">
                <a:solidFill>
                  <a:srgbClr val="000000"/>
                </a:solidFill>
                <a:effectLst/>
              </a:rPr>
              <a:t> de </a:t>
            </a:r>
            <a:r>
              <a:rPr lang="en-US" sz="1800" b="0" i="0" u="none" strike="noStrike" dirty="0" err="1">
                <a:solidFill>
                  <a:srgbClr val="000000"/>
                </a:solidFill>
                <a:effectLst/>
              </a:rPr>
              <a:t>procesar</a:t>
            </a:r>
            <a:r>
              <a:rPr lang="en-US" sz="1800" b="0" i="0" u="none" strike="noStrike" dirty="0">
                <a:solidFill>
                  <a:srgbClr val="000000"/>
                </a:solidFill>
                <a:effectLst/>
              </a:rPr>
              <a:t> y </a:t>
            </a:r>
            <a:r>
              <a:rPr lang="en-US" sz="1800" b="0" i="0" u="none" strike="noStrike" dirty="0" err="1">
                <a:solidFill>
                  <a:srgbClr val="000000"/>
                </a:solidFill>
                <a:effectLst/>
              </a:rPr>
              <a:t>recordar</a:t>
            </a:r>
            <a:r>
              <a:rPr lang="en-US" sz="1800" b="0" i="0" u="none" strike="noStrike" dirty="0">
                <a:solidFill>
                  <a:srgbClr val="000000"/>
                </a:solidFill>
                <a:effectLst/>
              </a:rPr>
              <a:t>. Chunking es </a:t>
            </a:r>
            <a:r>
              <a:rPr lang="en-US" sz="1800" b="0" i="0" u="none" strike="noStrike" dirty="0" err="1">
                <a:solidFill>
                  <a:srgbClr val="000000"/>
                </a:solidFill>
                <a:effectLst/>
              </a:rPr>
              <a:t>esencialmente</a:t>
            </a:r>
            <a:r>
              <a:rPr lang="en-US" sz="1800" b="0" i="0" u="none" strike="noStrike" dirty="0">
                <a:solidFill>
                  <a:srgbClr val="000000"/>
                </a:solidFill>
                <a:effectLst/>
              </a:rPr>
              <a:t> la </a:t>
            </a:r>
            <a:r>
              <a:rPr lang="en-US" sz="1800" b="0" i="0" u="none" strike="noStrike" dirty="0" err="1">
                <a:solidFill>
                  <a:srgbClr val="000000"/>
                </a:solidFill>
                <a:effectLst/>
              </a:rPr>
              <a:t>categorización</a:t>
            </a:r>
            <a:r>
              <a:rPr lang="en-US" sz="1800" b="0" i="0" u="none" strike="noStrike" dirty="0">
                <a:solidFill>
                  <a:srgbClr val="000000"/>
                </a:solidFill>
                <a:effectLst/>
              </a:rPr>
              <a:t> de </a:t>
            </a:r>
            <a:r>
              <a:rPr lang="en-US" sz="1800" b="0" i="0" u="none" strike="noStrike" dirty="0" err="1">
                <a:solidFill>
                  <a:srgbClr val="000000"/>
                </a:solidFill>
                <a:effectLst/>
              </a:rPr>
              <a:t>elementos</a:t>
            </a:r>
            <a:r>
              <a:rPr lang="en-US" sz="1800" b="0" i="0" u="none" strike="noStrike" dirty="0">
                <a:solidFill>
                  <a:srgbClr val="000000"/>
                </a:solidFill>
                <a:effectLst/>
              </a:rPr>
              <a:t> </a:t>
            </a:r>
            <a:r>
              <a:rPr lang="en-US" sz="1800" b="0" i="0" u="none" strike="noStrike" dirty="0" err="1">
                <a:solidFill>
                  <a:srgbClr val="000000"/>
                </a:solidFill>
                <a:effectLst/>
              </a:rPr>
              <a:t>similares</a:t>
            </a:r>
            <a:r>
              <a:rPr lang="en-US" sz="1800" b="0" i="0" u="none" strike="noStrike" dirty="0">
                <a:solidFill>
                  <a:srgbClr val="000000"/>
                </a:solidFill>
                <a:effectLst/>
              </a:rPr>
              <a:t> </a:t>
            </a:r>
            <a:r>
              <a:rPr lang="en-US" sz="1800" b="0" i="0" u="none" strike="noStrike" dirty="0" err="1">
                <a:solidFill>
                  <a:srgbClr val="000000"/>
                </a:solidFill>
                <a:effectLst/>
              </a:rPr>
              <a:t>conectados</a:t>
            </a:r>
            <a:r>
              <a:rPr lang="en-US" sz="1800" b="0" i="0" u="none" strike="noStrike" dirty="0">
                <a:solidFill>
                  <a:srgbClr val="000000"/>
                </a:solidFill>
                <a:effectLst/>
              </a:rPr>
              <a:t> </a:t>
            </a:r>
            <a:r>
              <a:rPr lang="en-US" sz="1800" b="0" i="0" u="none" strike="noStrike" dirty="0" err="1">
                <a:solidFill>
                  <a:srgbClr val="000000"/>
                </a:solidFill>
                <a:effectLst/>
              </a:rPr>
              <a:t>en</a:t>
            </a:r>
            <a:r>
              <a:rPr lang="en-US" sz="1800" b="0" i="0" u="none" strike="noStrike" dirty="0">
                <a:solidFill>
                  <a:srgbClr val="000000"/>
                </a:solidFill>
                <a:effectLst/>
              </a:rPr>
              <a:t> </a:t>
            </a:r>
            <a:r>
              <a:rPr lang="en-US" sz="1800" b="0" i="0" u="none" strike="noStrike" dirty="0" err="1">
                <a:solidFill>
                  <a:srgbClr val="000000"/>
                </a:solidFill>
                <a:effectLst/>
              </a:rPr>
              <a:t>grupos</a:t>
            </a:r>
            <a:r>
              <a:rPr lang="en-US" sz="1800" b="0" i="0" u="none" strike="noStrike" dirty="0">
                <a:solidFill>
                  <a:srgbClr val="000000"/>
                </a:solidFill>
                <a:effectLst/>
              </a:rPr>
              <a:t> que se </a:t>
            </a:r>
            <a:r>
              <a:rPr lang="en-US" sz="1800" b="0" i="0" u="none" strike="noStrike" dirty="0" err="1">
                <a:solidFill>
                  <a:srgbClr val="000000"/>
                </a:solidFill>
                <a:effectLst/>
              </a:rPr>
              <a:t>pueden</a:t>
            </a:r>
            <a:r>
              <a:rPr lang="en-US" sz="1800" b="0" i="0" u="none" strike="noStrike" dirty="0">
                <a:solidFill>
                  <a:srgbClr val="000000"/>
                </a:solidFill>
                <a:effectLst/>
              </a:rPr>
              <a:t> </a:t>
            </a:r>
            <a:r>
              <a:rPr lang="en-US" sz="1800" b="0" i="0" u="none" strike="noStrike" dirty="0" err="1">
                <a:solidFill>
                  <a:srgbClr val="000000"/>
                </a:solidFill>
                <a:effectLst/>
              </a:rPr>
              <a:t>escanear</a:t>
            </a:r>
            <a:r>
              <a:rPr lang="en-US" sz="1800" b="0" i="0" u="none" strike="noStrike" dirty="0">
                <a:solidFill>
                  <a:srgbClr val="000000"/>
                </a:solidFill>
                <a:effectLst/>
              </a:rPr>
              <a:t> o </a:t>
            </a:r>
            <a:r>
              <a:rPr lang="en-US" sz="1800" b="0" i="0" u="none" strike="noStrike" dirty="0" err="1">
                <a:solidFill>
                  <a:srgbClr val="000000"/>
                </a:solidFill>
                <a:effectLst/>
              </a:rPr>
              <a:t>comprender</a:t>
            </a:r>
            <a:r>
              <a:rPr lang="en-US" sz="1800" b="0" i="0" u="none" strike="noStrike" dirty="0">
                <a:solidFill>
                  <a:srgbClr val="000000"/>
                </a:solidFill>
                <a:effectLst/>
              </a:rPr>
              <a:t> </a:t>
            </a:r>
            <a:r>
              <a:rPr lang="en-US" sz="1800" b="0" i="0" u="none" strike="noStrike" dirty="0" err="1">
                <a:solidFill>
                  <a:srgbClr val="000000"/>
                </a:solidFill>
                <a:effectLst/>
              </a:rPr>
              <a:t>más</a:t>
            </a:r>
            <a:r>
              <a:rPr lang="en-US" sz="1800" b="0" i="0" u="none" strike="noStrike" dirty="0">
                <a:solidFill>
                  <a:srgbClr val="000000"/>
                </a:solidFill>
                <a:effectLst/>
              </a:rPr>
              <a:t> </a:t>
            </a:r>
            <a:r>
              <a:rPr lang="en-US" sz="1800" b="0" i="0" u="none" strike="noStrike" dirty="0" err="1">
                <a:solidFill>
                  <a:srgbClr val="000000"/>
                </a:solidFill>
                <a:effectLst/>
              </a:rPr>
              <a:t>rápidamente</a:t>
            </a:r>
            <a:r>
              <a:rPr lang="en-US" sz="1800" b="0" i="0" u="none" strike="noStrike" dirty="0">
                <a:solidFill>
                  <a:srgbClr val="000000"/>
                </a:solidFill>
                <a:effectLst/>
              </a:rPr>
              <a:t> y </a:t>
            </a:r>
            <a:r>
              <a:rPr lang="en-US" sz="1800" b="0" i="0" u="none" strike="noStrike" dirty="0" err="1">
                <a:solidFill>
                  <a:srgbClr val="000000"/>
                </a:solidFill>
                <a:effectLst/>
              </a:rPr>
              <a:t>retenerlos</a:t>
            </a:r>
            <a:r>
              <a:rPr lang="en-US" sz="1800" b="0" i="0" u="none" strike="noStrike" dirty="0">
                <a:solidFill>
                  <a:srgbClr val="000000"/>
                </a:solidFill>
                <a:effectLst/>
              </a:rPr>
              <a:t> </a:t>
            </a:r>
            <a:r>
              <a:rPr lang="en-US" sz="1800" b="0" i="0" u="none" strike="noStrike" dirty="0" err="1">
                <a:solidFill>
                  <a:srgbClr val="000000"/>
                </a:solidFill>
                <a:effectLst/>
              </a:rPr>
              <a:t>en</a:t>
            </a:r>
            <a:r>
              <a:rPr lang="en-US" sz="1800" b="0" i="0" u="none" strike="noStrike" dirty="0">
                <a:solidFill>
                  <a:srgbClr val="000000"/>
                </a:solidFill>
                <a:effectLst/>
              </a:rPr>
              <a:t> la </a:t>
            </a:r>
            <a:r>
              <a:rPr lang="en-US" sz="1800" b="0" i="0" u="none" strike="noStrike" dirty="0" err="1">
                <a:solidFill>
                  <a:srgbClr val="000000"/>
                </a:solidFill>
                <a:effectLst/>
              </a:rPr>
              <a:t>memoria</a:t>
            </a:r>
            <a:r>
              <a:rPr lang="en-US" sz="1800" b="0" i="0" u="none" strike="noStrike" dirty="0">
                <a:solidFill>
                  <a:srgbClr val="000000"/>
                </a:solidFill>
                <a:effectLst/>
              </a:rPr>
              <a:t> por </a:t>
            </a:r>
            <a:r>
              <a:rPr lang="en-US" sz="1800" b="0" i="0" u="none" strike="noStrike" dirty="0" err="1">
                <a:solidFill>
                  <a:srgbClr val="000000"/>
                </a:solidFill>
                <a:effectLst/>
              </a:rPr>
              <a:t>más</a:t>
            </a:r>
            <a:r>
              <a:rPr lang="en-US" sz="1800" b="0" i="0" u="none" strike="noStrike" dirty="0">
                <a:solidFill>
                  <a:srgbClr val="000000"/>
                </a:solidFill>
                <a:effectLst/>
              </a:rPr>
              <a:t> </a:t>
            </a:r>
            <a:r>
              <a:rPr lang="en-US" sz="1800" b="0" i="0" u="none" strike="noStrike" dirty="0" err="1">
                <a:solidFill>
                  <a:srgbClr val="000000"/>
                </a:solidFill>
                <a:effectLst/>
              </a:rPr>
              <a:t>tiempo</a:t>
            </a:r>
            <a:r>
              <a:rPr lang="en-US" sz="1800" b="0" i="0" u="none" strike="noStrike" dirty="0">
                <a:solidFill>
                  <a:srgbClr val="000000"/>
                </a:solidFill>
                <a:effectLst/>
              </a:rPr>
              <a:t>. El </a:t>
            </a:r>
            <a:r>
              <a:rPr lang="en-US" sz="1800" b="0" i="0" u="none" strike="noStrike" dirty="0" err="1">
                <a:solidFill>
                  <a:srgbClr val="000000"/>
                </a:solidFill>
                <a:effectLst/>
              </a:rPr>
              <a:t>concepto</a:t>
            </a:r>
            <a:r>
              <a:rPr lang="en-US" sz="1800" b="0" i="0" u="none" strike="noStrike" dirty="0">
                <a:solidFill>
                  <a:srgbClr val="000000"/>
                </a:solidFill>
                <a:effectLst/>
              </a:rPr>
              <a:t> </a:t>
            </a:r>
            <a:r>
              <a:rPr lang="en-US" sz="1800" b="0" i="0" u="none" strike="noStrike" dirty="0" err="1">
                <a:solidFill>
                  <a:srgbClr val="000000"/>
                </a:solidFill>
                <a:effectLst/>
              </a:rPr>
              <a:t>tras</a:t>
            </a:r>
            <a:r>
              <a:rPr lang="en-US" sz="1800" b="0" i="0" u="none" strike="noStrike" dirty="0">
                <a:solidFill>
                  <a:srgbClr val="000000"/>
                </a:solidFill>
                <a:effectLst/>
              </a:rPr>
              <a:t> </a:t>
            </a:r>
            <a:r>
              <a:rPr lang="en-US" sz="1800" b="0" i="0" u="none" strike="noStrike" dirty="0" err="1">
                <a:solidFill>
                  <a:srgbClr val="000000"/>
                </a:solidFill>
                <a:effectLst/>
              </a:rPr>
              <a:t>el</a:t>
            </a:r>
            <a:r>
              <a:rPr lang="en-US" sz="1800" b="0" i="0" u="none" strike="noStrike" dirty="0">
                <a:solidFill>
                  <a:srgbClr val="000000"/>
                </a:solidFill>
                <a:effectLst/>
              </a:rPr>
              <a:t> chunking, </a:t>
            </a:r>
            <a:r>
              <a:rPr lang="en-US" sz="1800" b="0" i="0" u="none" strike="noStrike" dirty="0" err="1">
                <a:solidFill>
                  <a:srgbClr val="000000"/>
                </a:solidFill>
                <a:effectLst/>
              </a:rPr>
              <a:t>establecido</a:t>
            </a:r>
            <a:r>
              <a:rPr lang="en-US" sz="1800" b="0" i="0" u="none" strike="noStrike" dirty="0">
                <a:solidFill>
                  <a:srgbClr val="000000"/>
                </a:solidFill>
                <a:effectLst/>
              </a:rPr>
              <a:t> por </a:t>
            </a:r>
            <a:r>
              <a:rPr lang="en-US" sz="1800" b="0" i="0" u="none" strike="noStrike" dirty="0" err="1">
                <a:solidFill>
                  <a:srgbClr val="000000"/>
                </a:solidFill>
                <a:effectLst/>
              </a:rPr>
              <a:t>el</a:t>
            </a:r>
            <a:r>
              <a:rPr lang="en-US" sz="1800" b="0" i="0" u="none" strike="noStrike" dirty="0">
                <a:solidFill>
                  <a:srgbClr val="000000"/>
                </a:solidFill>
                <a:effectLst/>
              </a:rPr>
              <a:t> </a:t>
            </a:r>
            <a:r>
              <a:rPr lang="en-US" sz="1800" b="0" i="0" u="none" strike="noStrike" dirty="0" err="1">
                <a:solidFill>
                  <a:srgbClr val="000000"/>
                </a:solidFill>
                <a:effectLst/>
              </a:rPr>
              <a:t>psicólogo</a:t>
            </a:r>
            <a:r>
              <a:rPr lang="en-US" sz="1800" b="0" i="0" u="none" strike="noStrike" dirty="0">
                <a:solidFill>
                  <a:srgbClr val="000000"/>
                </a:solidFill>
                <a:effectLst/>
              </a:rPr>
              <a:t> de Harvard George A. Miller, es que la </a:t>
            </a:r>
            <a:r>
              <a:rPr lang="en-US" sz="1800" b="0" i="0" u="none" strike="noStrike" dirty="0" err="1">
                <a:solidFill>
                  <a:srgbClr val="000000"/>
                </a:solidFill>
                <a:effectLst/>
              </a:rPr>
              <a:t>mente</a:t>
            </a:r>
            <a:r>
              <a:rPr lang="en-US" sz="1800" b="0" i="0" u="none" strike="noStrike" dirty="0">
                <a:solidFill>
                  <a:srgbClr val="000000"/>
                </a:solidFill>
                <a:effectLst/>
              </a:rPr>
              <a:t> </a:t>
            </a:r>
            <a:r>
              <a:rPr lang="en-US" sz="1800" b="0" i="0" u="none" strike="noStrike" dirty="0" err="1">
                <a:solidFill>
                  <a:srgbClr val="000000"/>
                </a:solidFill>
                <a:effectLst/>
              </a:rPr>
              <a:t>humana</a:t>
            </a:r>
            <a:r>
              <a:rPr lang="en-US" sz="1800" b="0" i="0" u="none" strike="noStrike" dirty="0">
                <a:solidFill>
                  <a:srgbClr val="000000"/>
                </a:solidFill>
                <a:effectLst/>
              </a:rPr>
              <a:t> </a:t>
            </a:r>
            <a:r>
              <a:rPr lang="en-US" sz="1800" b="0" i="0" u="none" strike="noStrike" dirty="0" err="1">
                <a:solidFill>
                  <a:srgbClr val="000000"/>
                </a:solidFill>
                <a:effectLst/>
              </a:rPr>
              <a:t>sólo</a:t>
            </a:r>
            <a:r>
              <a:rPr lang="en-US" sz="1800" b="0" i="0" u="none" strike="noStrike" dirty="0">
                <a:solidFill>
                  <a:srgbClr val="000000"/>
                </a:solidFill>
                <a:effectLst/>
              </a:rPr>
              <a:t> </a:t>
            </a:r>
            <a:r>
              <a:rPr lang="en-US" sz="1800" b="0" i="0" u="none" strike="noStrike" dirty="0" err="1">
                <a:solidFill>
                  <a:srgbClr val="000000"/>
                </a:solidFill>
                <a:effectLst/>
              </a:rPr>
              <a:t>puede</a:t>
            </a:r>
            <a:r>
              <a:rPr lang="en-US" sz="1800" b="0" i="0" u="none" strike="noStrike" dirty="0">
                <a:solidFill>
                  <a:srgbClr val="000000"/>
                </a:solidFill>
                <a:effectLst/>
              </a:rPr>
              <a:t> </a:t>
            </a:r>
            <a:r>
              <a:rPr lang="en-US" sz="1800" b="0" i="0" u="none" strike="noStrike" dirty="0" err="1">
                <a:solidFill>
                  <a:srgbClr val="000000"/>
                </a:solidFill>
                <a:effectLst/>
              </a:rPr>
              <a:t>retener</a:t>
            </a:r>
            <a:r>
              <a:rPr lang="en-US" sz="1800" b="0" i="0" u="none" strike="noStrike" dirty="0">
                <a:solidFill>
                  <a:srgbClr val="000000"/>
                </a:solidFill>
                <a:effectLst/>
              </a:rPr>
              <a:t> una media de </a:t>
            </a:r>
            <a:r>
              <a:rPr lang="en-US" sz="1800" b="0" i="0" u="none" strike="noStrike" dirty="0" err="1">
                <a:solidFill>
                  <a:srgbClr val="000000"/>
                </a:solidFill>
                <a:effectLst/>
              </a:rPr>
              <a:t>siete</a:t>
            </a:r>
            <a:r>
              <a:rPr lang="en-US" sz="1800" b="0" i="0" u="none" strike="noStrike" dirty="0">
                <a:solidFill>
                  <a:srgbClr val="000000"/>
                </a:solidFill>
                <a:effectLst/>
              </a:rPr>
              <a:t> </a:t>
            </a:r>
            <a:r>
              <a:rPr lang="en-US" sz="1800" b="0" i="0" u="none" strike="noStrike" dirty="0" err="1">
                <a:solidFill>
                  <a:srgbClr val="000000"/>
                </a:solidFill>
                <a:effectLst/>
              </a:rPr>
              <a:t>piezas</a:t>
            </a:r>
            <a:r>
              <a:rPr lang="en-US" sz="1800" b="0" i="0" u="none" strike="noStrike" dirty="0">
                <a:solidFill>
                  <a:srgbClr val="000000"/>
                </a:solidFill>
                <a:effectLst/>
              </a:rPr>
              <a:t> de </a:t>
            </a:r>
            <a:r>
              <a:rPr lang="en-US" sz="1800" b="0" i="0" u="none" strike="noStrike" dirty="0" err="1">
                <a:solidFill>
                  <a:srgbClr val="000000"/>
                </a:solidFill>
                <a:effectLst/>
              </a:rPr>
              <a:t>información</a:t>
            </a:r>
            <a:r>
              <a:rPr lang="en-US" sz="1800" b="0" i="0" u="none" strike="noStrike" dirty="0">
                <a:solidFill>
                  <a:srgbClr val="000000"/>
                </a:solidFill>
                <a:effectLst/>
              </a:rPr>
              <a:t> a la </a:t>
            </a:r>
            <a:r>
              <a:rPr lang="en-US" sz="1800" b="0" i="0" u="none" strike="noStrike" dirty="0" err="1">
                <a:solidFill>
                  <a:srgbClr val="000000"/>
                </a:solidFill>
                <a:effectLst/>
              </a:rPr>
              <a:t>vez</a:t>
            </a:r>
            <a:r>
              <a:rPr lang="en-US" sz="1800" b="0" i="0" u="none" strike="noStrike" dirty="0">
                <a:solidFill>
                  <a:srgbClr val="000000"/>
                </a:solidFill>
                <a:effectLst/>
              </a:rPr>
              <a:t>. Chunking es una forma de </a:t>
            </a:r>
            <a:r>
              <a:rPr lang="en-US" sz="1800" b="0" i="0" u="none" strike="noStrike" dirty="0" err="1">
                <a:solidFill>
                  <a:srgbClr val="000000"/>
                </a:solidFill>
                <a:effectLst/>
              </a:rPr>
              <a:t>evitar</a:t>
            </a:r>
            <a:r>
              <a:rPr lang="en-US" sz="1800" b="0" i="0" u="none" strike="noStrike" dirty="0">
                <a:solidFill>
                  <a:srgbClr val="000000"/>
                </a:solidFill>
                <a:effectLst/>
              </a:rPr>
              <a:t> </a:t>
            </a:r>
            <a:r>
              <a:rPr lang="en-US" sz="1800" b="0" i="0" u="none" strike="noStrike" dirty="0" err="1">
                <a:solidFill>
                  <a:srgbClr val="000000"/>
                </a:solidFill>
                <a:effectLst/>
              </a:rPr>
              <a:t>esa</a:t>
            </a:r>
            <a:r>
              <a:rPr lang="en-US" sz="1800" b="0" i="0" u="none" strike="noStrike" dirty="0">
                <a:solidFill>
                  <a:srgbClr val="000000"/>
                </a:solidFill>
                <a:effectLst/>
              </a:rPr>
              <a:t> </a:t>
            </a:r>
            <a:r>
              <a:rPr lang="en-US" sz="1800" b="0" i="0" u="none" strike="noStrike" dirty="0" err="1">
                <a:solidFill>
                  <a:srgbClr val="000000"/>
                </a:solidFill>
                <a:effectLst/>
              </a:rPr>
              <a:t>limitación</a:t>
            </a:r>
            <a:r>
              <a:rPr lang="en-US" sz="1800" b="0" i="0" u="none" strike="noStrike" dirty="0">
                <a:solidFill>
                  <a:srgbClr val="000000"/>
                </a:solidFill>
                <a:effectLst/>
              </a:rPr>
              <a:t> natural de la </a:t>
            </a:r>
            <a:r>
              <a:rPr lang="en-US" sz="1800" b="0" i="0" u="none" strike="noStrike" dirty="0" err="1">
                <a:solidFill>
                  <a:srgbClr val="000000"/>
                </a:solidFill>
                <a:effectLst/>
              </a:rPr>
              <a:t>memoria</a:t>
            </a:r>
            <a:r>
              <a:rPr lang="en-US" sz="1800" b="0" i="0" u="none" strike="noStrike" dirty="0">
                <a:solidFill>
                  <a:srgbClr val="000000"/>
                </a:solidFill>
                <a:effectLst/>
              </a:rPr>
              <a:t>.</a:t>
            </a:r>
            <a:endParaRPr lang="en-US" b="0" dirty="0">
              <a:effectLst/>
            </a:endParaRPr>
          </a:p>
          <a:p>
            <a:br>
              <a:rPr lang="en-US" dirty="0"/>
            </a:br>
            <a:endParaRPr lang="it-IT" dirty="0"/>
          </a:p>
        </p:txBody>
      </p:sp>
      <p:pic>
        <p:nvPicPr>
          <p:cNvPr id="7" name="Immagine 6">
            <a:extLst>
              <a:ext uri="{FF2B5EF4-FFF2-40B4-BE49-F238E27FC236}">
                <a16:creationId xmlns:a16="http://schemas.microsoft.com/office/drawing/2014/main" id="{81522061-6914-4C03-B356-0F981AECBA02}"/>
              </a:ext>
            </a:extLst>
          </p:cNvPr>
          <p:cNvPicPr>
            <a:picLocks noChangeAspect="1"/>
          </p:cNvPicPr>
          <p:nvPr/>
        </p:nvPicPr>
        <p:blipFill>
          <a:blip r:embed="rId4"/>
          <a:stretch>
            <a:fillRect/>
          </a:stretch>
        </p:blipFill>
        <p:spPr>
          <a:xfrm>
            <a:off x="835586" y="2425566"/>
            <a:ext cx="2696117" cy="2666197"/>
          </a:xfrm>
          <a:prstGeom prst="rect">
            <a:avLst/>
          </a:prstGeom>
        </p:spPr>
      </p:pic>
    </p:spTree>
    <p:extLst>
      <p:ext uri="{BB962C8B-B14F-4D97-AF65-F5344CB8AC3E}">
        <p14:creationId xmlns:p14="http://schemas.microsoft.com/office/powerpoint/2010/main" val="3675713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2" cstate="print">
            <a:extLst>
              <a:ext uri="{28A0092B-C50C-407E-A947-70E740481C1C}">
                <a14:useLocalDpi xmlns:a14="http://schemas.microsoft.com/office/drawing/2010/main" val="0"/>
              </a:ext>
            </a:extLst>
          </a:blip>
          <a:stretch>
            <a:fillRect/>
          </a:stretch>
        </p:blipFill>
        <p:spPr>
          <a:xfrm>
            <a:off x="331940" y="0"/>
            <a:ext cx="1435564" cy="1552183"/>
          </a:xfrm>
          <a:prstGeom prst="rect">
            <a:avLst/>
          </a:prstGeom>
          <a:solidFill>
            <a:srgbClr val="00B84F"/>
          </a:solidFill>
        </p:spPr>
      </p:pic>
      <p:pic>
        <p:nvPicPr>
          <p:cNvPr id="6" name="Image 5"/>
          <p:cNvPicPr/>
          <p:nvPr/>
        </p:nvPicPr>
        <p:blipFill rotWithShape="1">
          <a:blip r:embed="rId3" cstate="print">
            <a:extLst>
              <a:ext uri="{28A0092B-C50C-407E-A947-70E740481C1C}">
                <a14:useLocalDpi xmlns:a14="http://schemas.microsoft.com/office/drawing/2010/main" val="0"/>
              </a:ext>
            </a:extLst>
          </a:blip>
          <a:srcRect l="26347" t="4802" r="-1" b="1"/>
          <a:stretch/>
        </p:blipFill>
        <p:spPr>
          <a:xfrm>
            <a:off x="8999220" y="5978128"/>
            <a:ext cx="3017520" cy="853440"/>
          </a:xfrm>
          <a:prstGeom prst="rect">
            <a:avLst/>
          </a:prstGeom>
        </p:spPr>
      </p:pic>
      <p:sp>
        <p:nvSpPr>
          <p:cNvPr id="8" name="ZoneTexte 7"/>
          <p:cNvSpPr txBox="1"/>
          <p:nvPr/>
        </p:nvSpPr>
        <p:spPr>
          <a:xfrm>
            <a:off x="413359" y="6554569"/>
            <a:ext cx="4711816" cy="276999"/>
          </a:xfrm>
          <a:prstGeom prst="rect">
            <a:avLst/>
          </a:prstGeom>
          <a:noFill/>
        </p:spPr>
        <p:txBody>
          <a:bodyPr wrap="square" rtlCol="0">
            <a:spAutoFit/>
          </a:bodyPr>
          <a:lstStyle/>
          <a:p>
            <a:r>
              <a:rPr lang="fr-FR" sz="1200" dirty="0"/>
              <a:t>Project number 2020-1-FR01-KA204-079823</a:t>
            </a:r>
          </a:p>
        </p:txBody>
      </p:sp>
      <p:sp>
        <p:nvSpPr>
          <p:cNvPr id="3" name="CasellaDiTesto 2">
            <a:extLst>
              <a:ext uri="{FF2B5EF4-FFF2-40B4-BE49-F238E27FC236}">
                <a16:creationId xmlns:a16="http://schemas.microsoft.com/office/drawing/2014/main" id="{14B1D8EC-26CD-439C-9572-E6289F2FBEED}"/>
              </a:ext>
            </a:extLst>
          </p:cNvPr>
          <p:cNvSpPr txBox="1"/>
          <p:nvPr/>
        </p:nvSpPr>
        <p:spPr>
          <a:xfrm>
            <a:off x="3715352" y="1645533"/>
            <a:ext cx="7411452" cy="5186035"/>
          </a:xfrm>
          <a:prstGeom prst="rect">
            <a:avLst/>
          </a:prstGeom>
          <a:noFill/>
        </p:spPr>
        <p:txBody>
          <a:bodyPr wrap="square" rtlCol="0">
            <a:spAutoFit/>
          </a:bodyPr>
          <a:lstStyle/>
          <a:p>
            <a:pPr marL="285750" indent="-285750" algn="just" rtl="0">
              <a:spcBef>
                <a:spcPts val="0"/>
              </a:spcBef>
              <a:spcAft>
                <a:spcPts val="1000"/>
              </a:spcAft>
              <a:buFont typeface="Arial" panose="020B0604020202020204" pitchFamily="34" charset="0"/>
              <a:buChar char="•"/>
            </a:pPr>
            <a:r>
              <a:rPr lang="it-IT" b="1" dirty="0"/>
              <a:t>CREACIÓN DE IMÁGENES MENTALES (Visualizar): </a:t>
            </a:r>
            <a:r>
              <a:rPr lang="es-ES" sz="1800" b="0" i="0" u="none" strike="noStrike" dirty="0">
                <a:solidFill>
                  <a:srgbClr val="000000"/>
                </a:solidFill>
                <a:effectLst/>
              </a:rPr>
              <a:t>es una habilidad de codificación básica que requiere menos recursos cognitivos y aprovecha la capacidad del cerebro para trabajar mejor con las imágenes</a:t>
            </a:r>
            <a:r>
              <a:rPr lang="it-IT" dirty="0">
                <a:solidFill>
                  <a:srgbClr val="000000"/>
                </a:solidFill>
              </a:rPr>
              <a:t>. </a:t>
            </a:r>
            <a:r>
              <a:rPr lang="en-US" dirty="0" err="1">
                <a:solidFill>
                  <a:srgbClr val="000000"/>
                </a:solidFill>
              </a:rPr>
              <a:t>Esta</a:t>
            </a:r>
            <a:r>
              <a:rPr lang="en-US" dirty="0">
                <a:solidFill>
                  <a:srgbClr val="000000"/>
                </a:solidFill>
              </a:rPr>
              <a:t> </a:t>
            </a:r>
            <a:r>
              <a:rPr lang="en-US" dirty="0" err="1">
                <a:solidFill>
                  <a:srgbClr val="000000"/>
                </a:solidFill>
              </a:rPr>
              <a:t>mnemotecnia</a:t>
            </a:r>
            <a:r>
              <a:rPr lang="en-US" dirty="0">
                <a:solidFill>
                  <a:srgbClr val="000000"/>
                </a:solidFill>
              </a:rPr>
              <a:t> </a:t>
            </a:r>
            <a:r>
              <a:rPr lang="en-US" dirty="0" err="1">
                <a:solidFill>
                  <a:srgbClr val="000000"/>
                </a:solidFill>
              </a:rPr>
              <a:t>funciona</a:t>
            </a:r>
            <a:r>
              <a:rPr lang="en-US" dirty="0">
                <a:solidFill>
                  <a:srgbClr val="000000"/>
                </a:solidFill>
              </a:rPr>
              <a:t> </a:t>
            </a:r>
            <a:r>
              <a:rPr lang="en-US" dirty="0" err="1">
                <a:solidFill>
                  <a:srgbClr val="000000"/>
                </a:solidFill>
              </a:rPr>
              <a:t>mejor</a:t>
            </a:r>
            <a:r>
              <a:rPr lang="en-US" dirty="0">
                <a:solidFill>
                  <a:srgbClr val="000000"/>
                </a:solidFill>
              </a:rPr>
              <a:t> </a:t>
            </a:r>
            <a:r>
              <a:rPr lang="en-US" dirty="0" err="1">
                <a:solidFill>
                  <a:srgbClr val="000000"/>
                </a:solidFill>
              </a:rPr>
              <a:t>cuando</a:t>
            </a:r>
            <a:r>
              <a:rPr lang="en-US" dirty="0">
                <a:solidFill>
                  <a:srgbClr val="000000"/>
                </a:solidFill>
              </a:rPr>
              <a:t> se </a:t>
            </a:r>
            <a:r>
              <a:rPr lang="en-US" dirty="0" err="1">
                <a:solidFill>
                  <a:srgbClr val="000000"/>
                </a:solidFill>
              </a:rPr>
              <a:t>trata</a:t>
            </a:r>
            <a:r>
              <a:rPr lang="en-US" dirty="0">
                <a:solidFill>
                  <a:srgbClr val="000000"/>
                </a:solidFill>
              </a:rPr>
              <a:t> de </a:t>
            </a:r>
            <a:r>
              <a:rPr lang="en-US" dirty="0" err="1">
                <a:solidFill>
                  <a:srgbClr val="000000"/>
                </a:solidFill>
              </a:rPr>
              <a:t>memorizar</a:t>
            </a:r>
            <a:r>
              <a:rPr lang="en-US" dirty="0">
                <a:solidFill>
                  <a:srgbClr val="000000"/>
                </a:solidFill>
              </a:rPr>
              <a:t> y </a:t>
            </a:r>
            <a:r>
              <a:rPr lang="en-US" dirty="0" err="1">
                <a:solidFill>
                  <a:srgbClr val="000000"/>
                </a:solidFill>
              </a:rPr>
              <a:t>recordar</a:t>
            </a:r>
            <a:r>
              <a:rPr lang="en-US" dirty="0">
                <a:solidFill>
                  <a:srgbClr val="000000"/>
                </a:solidFill>
              </a:rPr>
              <a:t> </a:t>
            </a:r>
            <a:r>
              <a:rPr lang="en-US" dirty="0" err="1">
                <a:solidFill>
                  <a:srgbClr val="000000"/>
                </a:solidFill>
              </a:rPr>
              <a:t>nuevas</a:t>
            </a:r>
            <a:r>
              <a:rPr lang="en-US" dirty="0">
                <a:solidFill>
                  <a:srgbClr val="000000"/>
                </a:solidFill>
              </a:rPr>
              <a:t> </a:t>
            </a:r>
            <a:r>
              <a:rPr lang="en-US" dirty="0" err="1">
                <a:solidFill>
                  <a:srgbClr val="000000"/>
                </a:solidFill>
              </a:rPr>
              <a:t>frases</a:t>
            </a:r>
            <a:r>
              <a:rPr lang="en-US" dirty="0">
                <a:solidFill>
                  <a:srgbClr val="000000"/>
                </a:solidFill>
              </a:rPr>
              <a:t> o palabras </a:t>
            </a:r>
            <a:r>
              <a:rPr lang="en-US" dirty="0" err="1">
                <a:solidFill>
                  <a:srgbClr val="000000"/>
                </a:solidFill>
              </a:rPr>
              <a:t>asociándolas</a:t>
            </a:r>
            <a:r>
              <a:rPr lang="en-US" dirty="0">
                <a:solidFill>
                  <a:srgbClr val="000000"/>
                </a:solidFill>
              </a:rPr>
              <a:t> con </a:t>
            </a:r>
            <a:r>
              <a:rPr lang="en-US" dirty="0" err="1">
                <a:solidFill>
                  <a:srgbClr val="000000"/>
                </a:solidFill>
              </a:rPr>
              <a:t>imágenes</a:t>
            </a:r>
            <a:r>
              <a:rPr lang="en-US" dirty="0">
                <a:solidFill>
                  <a:srgbClr val="000000"/>
                </a:solidFill>
              </a:rPr>
              <a:t> </a:t>
            </a:r>
            <a:r>
              <a:rPr lang="en-US" dirty="0" err="1">
                <a:solidFill>
                  <a:srgbClr val="000000"/>
                </a:solidFill>
              </a:rPr>
              <a:t>mentales</a:t>
            </a:r>
            <a:r>
              <a:rPr lang="en-US" dirty="0">
                <a:solidFill>
                  <a:srgbClr val="000000"/>
                </a:solidFill>
              </a:rPr>
              <a:t>. </a:t>
            </a:r>
            <a:r>
              <a:rPr lang="en-US" sz="1800" b="0" i="0" u="none" strike="noStrike" dirty="0" err="1">
                <a:solidFill>
                  <a:srgbClr val="000000"/>
                </a:solidFill>
                <a:effectLst/>
              </a:rPr>
              <a:t>Consiste</a:t>
            </a:r>
            <a:r>
              <a:rPr lang="en-US" sz="1800" b="0" i="0" u="none" strike="noStrike" dirty="0">
                <a:solidFill>
                  <a:srgbClr val="000000"/>
                </a:solidFill>
                <a:effectLst/>
              </a:rPr>
              <a:t> </a:t>
            </a:r>
            <a:r>
              <a:rPr lang="en-US" sz="1800" b="0" i="0" u="none" strike="noStrike" dirty="0" err="1">
                <a:solidFill>
                  <a:srgbClr val="000000"/>
                </a:solidFill>
                <a:effectLst/>
              </a:rPr>
              <a:t>en</a:t>
            </a:r>
            <a:r>
              <a:rPr lang="en-US" sz="1800" b="0" i="0" u="none" strike="noStrike" dirty="0">
                <a:solidFill>
                  <a:srgbClr val="000000"/>
                </a:solidFill>
                <a:effectLst/>
              </a:rPr>
              <a:t> la </a:t>
            </a:r>
            <a:r>
              <a:rPr lang="en-US" sz="1800" b="0" i="0" u="none" strike="noStrike" dirty="0" err="1">
                <a:solidFill>
                  <a:srgbClr val="000000"/>
                </a:solidFill>
                <a:effectLst/>
              </a:rPr>
              <a:t>formación</a:t>
            </a:r>
            <a:r>
              <a:rPr lang="en-US" sz="1800" b="0" i="0" u="none" strike="noStrike" dirty="0">
                <a:solidFill>
                  <a:srgbClr val="000000"/>
                </a:solidFill>
                <a:effectLst/>
              </a:rPr>
              <a:t> de </a:t>
            </a:r>
            <a:r>
              <a:rPr lang="en-US" sz="1800" b="0" i="0" u="none" strike="noStrike" dirty="0" err="1">
                <a:solidFill>
                  <a:srgbClr val="000000"/>
                </a:solidFill>
                <a:effectLst/>
              </a:rPr>
              <a:t>escenarios</a:t>
            </a:r>
            <a:r>
              <a:rPr lang="en-US" sz="1800" b="0" i="0" u="none" strike="noStrike" dirty="0">
                <a:solidFill>
                  <a:srgbClr val="000000"/>
                </a:solidFill>
                <a:effectLst/>
              </a:rPr>
              <a:t> </a:t>
            </a:r>
            <a:r>
              <a:rPr lang="en-US" sz="1800" b="0" i="0" u="none" strike="noStrike" dirty="0" err="1">
                <a:solidFill>
                  <a:srgbClr val="000000"/>
                </a:solidFill>
                <a:effectLst/>
              </a:rPr>
              <a:t>mentales</a:t>
            </a:r>
            <a:r>
              <a:rPr lang="en-US" sz="1800" b="0" i="0" u="none" strike="noStrike" dirty="0">
                <a:solidFill>
                  <a:srgbClr val="000000"/>
                </a:solidFill>
                <a:effectLst/>
              </a:rPr>
              <a:t> </a:t>
            </a:r>
            <a:r>
              <a:rPr lang="en-US" sz="1800" b="0" i="0" u="none" strike="noStrike" dirty="0" err="1">
                <a:solidFill>
                  <a:srgbClr val="000000"/>
                </a:solidFill>
                <a:effectLst/>
              </a:rPr>
              <a:t>muy</a:t>
            </a:r>
            <a:r>
              <a:rPr lang="en-US" sz="1800" b="0" i="0" u="none" strike="noStrike" dirty="0">
                <a:solidFill>
                  <a:srgbClr val="000000"/>
                </a:solidFill>
                <a:effectLst/>
              </a:rPr>
              <a:t> </a:t>
            </a:r>
            <a:r>
              <a:rPr lang="en-US" sz="1800" b="0" i="0" u="none" strike="noStrike" dirty="0" err="1">
                <a:solidFill>
                  <a:srgbClr val="000000"/>
                </a:solidFill>
                <a:effectLst/>
              </a:rPr>
              <a:t>vívidos</a:t>
            </a:r>
            <a:r>
              <a:rPr lang="en-US" sz="1800" b="0" i="0" u="none" strike="noStrike" dirty="0">
                <a:solidFill>
                  <a:srgbClr val="000000"/>
                </a:solidFill>
                <a:effectLst/>
              </a:rPr>
              <a:t> para </a:t>
            </a:r>
            <a:r>
              <a:rPr lang="en-US" sz="1800" b="0" i="0" u="none" strike="noStrike" dirty="0" err="1">
                <a:solidFill>
                  <a:srgbClr val="000000"/>
                </a:solidFill>
                <a:effectLst/>
              </a:rPr>
              <a:t>permitir</a:t>
            </a:r>
            <a:r>
              <a:rPr lang="en-US" sz="1800" b="0" i="0" u="none" strike="noStrike" dirty="0">
                <a:solidFill>
                  <a:srgbClr val="000000"/>
                </a:solidFill>
                <a:effectLst/>
              </a:rPr>
              <a:t> que la </a:t>
            </a:r>
            <a:r>
              <a:rPr lang="en-US" sz="1800" b="0" i="0" u="none" strike="noStrike" dirty="0" err="1">
                <a:solidFill>
                  <a:srgbClr val="000000"/>
                </a:solidFill>
                <a:effectLst/>
              </a:rPr>
              <a:t>información</a:t>
            </a:r>
            <a:r>
              <a:rPr lang="en-US" sz="1800" b="0" i="0" u="none" strike="noStrike" dirty="0">
                <a:solidFill>
                  <a:srgbClr val="000000"/>
                </a:solidFill>
                <a:effectLst/>
              </a:rPr>
              <a:t> sea </a:t>
            </a:r>
            <a:r>
              <a:rPr lang="en-US" sz="1800" b="0" i="0" u="none" strike="noStrike" dirty="0" err="1">
                <a:solidFill>
                  <a:srgbClr val="000000"/>
                </a:solidFill>
                <a:effectLst/>
              </a:rPr>
              <a:t>recordada</a:t>
            </a:r>
            <a:r>
              <a:rPr lang="en-US" sz="1800" b="0" i="0" u="none" strike="noStrike" dirty="0">
                <a:solidFill>
                  <a:srgbClr val="000000"/>
                </a:solidFill>
                <a:effectLst/>
                <a:latin typeface="Trebuchet MS" panose="020B0603020202020204" pitchFamily="34" charset="0"/>
              </a:rPr>
              <a:t>.</a:t>
            </a:r>
          </a:p>
          <a:p>
            <a:pPr marL="285750" indent="-285750" algn="just" rtl="0">
              <a:spcBef>
                <a:spcPts val="0"/>
              </a:spcBef>
              <a:spcAft>
                <a:spcPts val="1000"/>
              </a:spcAft>
              <a:buFont typeface="Arial" panose="020B0604020202020204" pitchFamily="34" charset="0"/>
              <a:buChar char="•"/>
            </a:pPr>
            <a:endParaRPr lang="en-US" dirty="0">
              <a:solidFill>
                <a:srgbClr val="000000"/>
              </a:solidFill>
              <a:latin typeface="Trebuchet MS" panose="020B0603020202020204" pitchFamily="34" charset="0"/>
            </a:endParaRPr>
          </a:p>
          <a:p>
            <a:pPr marL="285750" indent="-285750" algn="just" rtl="0">
              <a:spcBef>
                <a:spcPts val="0"/>
              </a:spcBef>
              <a:spcAft>
                <a:spcPts val="1000"/>
              </a:spcAft>
              <a:buFont typeface="Arial" panose="020B0604020202020204" pitchFamily="34" charset="0"/>
              <a:buChar char="•"/>
            </a:pPr>
            <a:r>
              <a:rPr lang="en-US" b="1" dirty="0">
                <a:solidFill>
                  <a:srgbClr val="000000"/>
                </a:solidFill>
              </a:rPr>
              <a:t>EL MÉTODO DE ENLACE: </a:t>
            </a:r>
            <a:r>
              <a:rPr lang="en-US" sz="1800" b="0" i="0" u="none" strike="noStrike" dirty="0" err="1">
                <a:solidFill>
                  <a:srgbClr val="000000"/>
                </a:solidFill>
                <a:effectLst/>
              </a:rPr>
              <a:t>como</a:t>
            </a:r>
            <a:r>
              <a:rPr lang="en-US" sz="1800" b="0" i="0" u="none" strike="noStrike" dirty="0">
                <a:solidFill>
                  <a:srgbClr val="000000"/>
                </a:solidFill>
                <a:effectLst/>
              </a:rPr>
              <a:t> la </a:t>
            </a:r>
            <a:r>
              <a:rPr lang="en-US" sz="1800" b="0" i="0" u="none" strike="noStrike" dirty="0" err="1">
                <a:solidFill>
                  <a:srgbClr val="000000"/>
                </a:solidFill>
                <a:effectLst/>
              </a:rPr>
              <a:t>técnica</a:t>
            </a:r>
            <a:r>
              <a:rPr lang="en-US" sz="1800" b="0" i="0" u="none" strike="noStrike" dirty="0">
                <a:solidFill>
                  <a:srgbClr val="000000"/>
                </a:solidFill>
                <a:effectLst/>
              </a:rPr>
              <a:t> anterior, </a:t>
            </a:r>
            <a:r>
              <a:rPr lang="en-US" sz="1800" b="0" i="0" u="none" strike="noStrike" dirty="0" err="1">
                <a:solidFill>
                  <a:srgbClr val="000000"/>
                </a:solidFill>
                <a:effectLst/>
              </a:rPr>
              <a:t>esta</a:t>
            </a:r>
            <a:r>
              <a:rPr lang="en-US" sz="1800" b="0" i="0" u="none" strike="noStrike" dirty="0">
                <a:solidFill>
                  <a:srgbClr val="000000"/>
                </a:solidFill>
                <a:effectLst/>
              </a:rPr>
              <a:t> </a:t>
            </a:r>
            <a:r>
              <a:rPr lang="en-US" sz="1800" b="0" i="0" u="none" strike="noStrike" dirty="0" err="1">
                <a:solidFill>
                  <a:srgbClr val="000000"/>
                </a:solidFill>
                <a:effectLst/>
              </a:rPr>
              <a:t>también</a:t>
            </a:r>
            <a:r>
              <a:rPr lang="en-US" sz="1800" b="0" i="0" u="none" strike="noStrike" dirty="0">
                <a:solidFill>
                  <a:srgbClr val="000000"/>
                </a:solidFill>
                <a:effectLst/>
              </a:rPr>
              <a:t> </a:t>
            </a:r>
            <a:r>
              <a:rPr lang="en-US" sz="1800" b="0" i="0" u="none" strike="noStrike" dirty="0" err="1">
                <a:solidFill>
                  <a:srgbClr val="000000"/>
                </a:solidFill>
                <a:effectLst/>
              </a:rPr>
              <a:t>requiere</a:t>
            </a:r>
            <a:r>
              <a:rPr lang="en-US" sz="1800" b="0" i="0" u="none" strike="noStrike" dirty="0">
                <a:solidFill>
                  <a:srgbClr val="000000"/>
                </a:solidFill>
                <a:effectLst/>
              </a:rPr>
              <a:t> </a:t>
            </a:r>
            <a:r>
              <a:rPr lang="en-US" sz="1800" b="0" i="0" u="none" strike="noStrike" dirty="0" err="1">
                <a:solidFill>
                  <a:srgbClr val="000000"/>
                </a:solidFill>
                <a:effectLst/>
              </a:rPr>
              <a:t>menos</a:t>
            </a:r>
            <a:r>
              <a:rPr lang="en-US" sz="1800" b="0" i="0" u="none" strike="noStrike" dirty="0">
                <a:solidFill>
                  <a:srgbClr val="000000"/>
                </a:solidFill>
                <a:effectLst/>
              </a:rPr>
              <a:t> </a:t>
            </a:r>
            <a:r>
              <a:rPr lang="en-US" sz="1800" b="0" i="0" u="none" strike="noStrike" dirty="0" err="1">
                <a:solidFill>
                  <a:srgbClr val="000000"/>
                </a:solidFill>
                <a:effectLst/>
              </a:rPr>
              <a:t>gasto</a:t>
            </a:r>
            <a:r>
              <a:rPr lang="en-US" sz="1800" b="0" i="0" u="none" strike="noStrike" dirty="0">
                <a:solidFill>
                  <a:srgbClr val="000000"/>
                </a:solidFill>
                <a:effectLst/>
              </a:rPr>
              <a:t> </a:t>
            </a:r>
            <a:r>
              <a:rPr lang="en-US" sz="1800" b="0" i="0" u="none" strike="noStrike" dirty="0" err="1">
                <a:solidFill>
                  <a:srgbClr val="000000"/>
                </a:solidFill>
                <a:effectLst/>
              </a:rPr>
              <a:t>cognitivo</a:t>
            </a:r>
            <a:r>
              <a:rPr lang="en-US" sz="1800" b="0" i="0" u="none" strike="noStrike" dirty="0">
                <a:solidFill>
                  <a:srgbClr val="000000"/>
                </a:solidFill>
                <a:effectLst/>
              </a:rPr>
              <a:t> y </a:t>
            </a:r>
            <a:r>
              <a:rPr lang="en-US" sz="1800" b="0" i="0" u="none" strike="noStrike" dirty="0" err="1">
                <a:solidFill>
                  <a:srgbClr val="000000"/>
                </a:solidFill>
                <a:effectLst/>
              </a:rPr>
              <a:t>consistse</a:t>
            </a:r>
            <a:r>
              <a:rPr lang="en-US" sz="1800" b="0" i="0" u="none" strike="noStrike" dirty="0">
                <a:solidFill>
                  <a:srgbClr val="000000"/>
                </a:solidFill>
                <a:effectLst/>
              </a:rPr>
              <a:t> </a:t>
            </a:r>
            <a:r>
              <a:rPr lang="en-US" dirty="0" err="1">
                <a:solidFill>
                  <a:srgbClr val="000000"/>
                </a:solidFill>
              </a:rPr>
              <a:t>e</a:t>
            </a:r>
            <a:r>
              <a:rPr lang="en-US" sz="1800" b="0" i="0" u="none" strike="noStrike" dirty="0" err="1">
                <a:solidFill>
                  <a:srgbClr val="000000"/>
                </a:solidFill>
                <a:effectLst/>
              </a:rPr>
              <a:t>n</a:t>
            </a:r>
            <a:r>
              <a:rPr lang="en-US" sz="1800" b="0" i="0" u="none" strike="noStrike" dirty="0">
                <a:solidFill>
                  <a:srgbClr val="000000"/>
                </a:solidFill>
                <a:effectLst/>
              </a:rPr>
              <a:t> </a:t>
            </a:r>
            <a:r>
              <a:rPr lang="en-US" sz="1800" b="0" i="0" u="none" strike="noStrike" dirty="0" err="1">
                <a:solidFill>
                  <a:srgbClr val="000000"/>
                </a:solidFill>
                <a:effectLst/>
              </a:rPr>
              <a:t>asociar</a:t>
            </a:r>
            <a:r>
              <a:rPr lang="en-US" sz="1800" b="0" i="0" u="none" strike="noStrike" dirty="0">
                <a:solidFill>
                  <a:srgbClr val="000000"/>
                </a:solidFill>
                <a:effectLst/>
              </a:rPr>
              <a:t> </a:t>
            </a:r>
            <a:r>
              <a:rPr lang="en-US" sz="1800" b="0" i="0" u="none" strike="noStrike" dirty="0" err="1">
                <a:solidFill>
                  <a:srgbClr val="000000"/>
                </a:solidFill>
                <a:effectLst/>
              </a:rPr>
              <a:t>cada</a:t>
            </a:r>
            <a:r>
              <a:rPr lang="en-US" sz="1800" b="0" i="0" u="none" strike="noStrike" dirty="0">
                <a:solidFill>
                  <a:srgbClr val="000000"/>
                </a:solidFill>
                <a:effectLst/>
              </a:rPr>
              <a:t> </a:t>
            </a:r>
            <a:r>
              <a:rPr lang="en-US" sz="1800" b="0" i="0" u="none" strike="noStrike" dirty="0" err="1">
                <a:solidFill>
                  <a:srgbClr val="000000"/>
                </a:solidFill>
                <a:effectLst/>
              </a:rPr>
              <a:t>elemento</a:t>
            </a:r>
            <a:r>
              <a:rPr lang="en-US" sz="1800" b="0" i="0" u="none" strike="noStrike" dirty="0">
                <a:solidFill>
                  <a:srgbClr val="000000"/>
                </a:solidFill>
                <a:effectLst/>
              </a:rPr>
              <a:t> de la </a:t>
            </a:r>
            <a:r>
              <a:rPr lang="en-US" sz="1800" b="0" i="0" u="none" strike="noStrike" dirty="0" err="1">
                <a:solidFill>
                  <a:srgbClr val="000000"/>
                </a:solidFill>
                <a:effectLst/>
              </a:rPr>
              <a:t>lista</a:t>
            </a:r>
            <a:r>
              <a:rPr lang="en-US" sz="1800" b="0" i="0" u="none" strike="noStrike" dirty="0">
                <a:solidFill>
                  <a:srgbClr val="000000"/>
                </a:solidFill>
                <a:effectLst/>
              </a:rPr>
              <a:t> con </a:t>
            </a:r>
            <a:r>
              <a:rPr lang="en-US" sz="1800" b="0" i="0" u="none" strike="noStrike" dirty="0" err="1">
                <a:solidFill>
                  <a:srgbClr val="000000"/>
                </a:solidFill>
                <a:effectLst/>
              </a:rPr>
              <a:t>el</a:t>
            </a:r>
            <a:r>
              <a:rPr lang="en-US" sz="1800" b="0" i="0" u="none" strike="noStrike" dirty="0">
                <a:solidFill>
                  <a:srgbClr val="000000"/>
                </a:solidFill>
                <a:effectLst/>
              </a:rPr>
              <a:t> </a:t>
            </a:r>
            <a:r>
              <a:rPr lang="en-US" sz="1800" b="0" i="0" u="none" strike="noStrike" dirty="0" err="1">
                <a:solidFill>
                  <a:srgbClr val="000000"/>
                </a:solidFill>
                <a:effectLst/>
              </a:rPr>
              <a:t>elemento</a:t>
            </a:r>
            <a:r>
              <a:rPr lang="en-US" sz="1800" b="0" i="0" u="none" strike="noStrike" dirty="0">
                <a:solidFill>
                  <a:srgbClr val="000000"/>
                </a:solidFill>
                <a:effectLst/>
              </a:rPr>
              <a:t> anterior. </a:t>
            </a:r>
            <a:r>
              <a:rPr lang="en-US" sz="1800" b="0" i="0" u="none" strike="noStrike" dirty="0" err="1">
                <a:solidFill>
                  <a:srgbClr val="000000"/>
                </a:solidFill>
                <a:effectLst/>
              </a:rPr>
              <a:t>Esta</a:t>
            </a:r>
            <a:r>
              <a:rPr lang="en-US" sz="1800" b="0" i="0" u="none" strike="noStrike" dirty="0">
                <a:solidFill>
                  <a:srgbClr val="000000"/>
                </a:solidFill>
                <a:effectLst/>
              </a:rPr>
              <a:t> </a:t>
            </a:r>
            <a:r>
              <a:rPr lang="en-US" sz="1800" b="0" i="0" u="none" strike="noStrike" dirty="0" err="1">
                <a:solidFill>
                  <a:srgbClr val="000000"/>
                </a:solidFill>
                <a:effectLst/>
              </a:rPr>
              <a:t>estrategia</a:t>
            </a:r>
            <a:r>
              <a:rPr lang="en-US" sz="1800" b="0" i="0" u="none" strike="noStrike" dirty="0">
                <a:solidFill>
                  <a:srgbClr val="000000"/>
                </a:solidFill>
                <a:effectLst/>
              </a:rPr>
              <a:t>, junto con la de las </a:t>
            </a:r>
            <a:r>
              <a:rPr lang="en-US" sz="1800" b="0" i="0" u="none" strike="noStrike" dirty="0" err="1">
                <a:solidFill>
                  <a:srgbClr val="000000"/>
                </a:solidFill>
                <a:effectLst/>
              </a:rPr>
              <a:t>imágenes</a:t>
            </a:r>
            <a:r>
              <a:rPr lang="en-US" sz="1800" b="0" i="0" u="none" strike="noStrike" dirty="0">
                <a:solidFill>
                  <a:srgbClr val="000000"/>
                </a:solidFill>
                <a:effectLst/>
              </a:rPr>
              <a:t>, se </a:t>
            </a:r>
            <a:r>
              <a:rPr lang="en-US" sz="1800" b="0" i="0" u="none" strike="noStrike" dirty="0" err="1">
                <a:solidFill>
                  <a:srgbClr val="000000"/>
                </a:solidFill>
                <a:effectLst/>
              </a:rPr>
              <a:t>puede</a:t>
            </a:r>
            <a:r>
              <a:rPr lang="en-US" sz="1800" b="0" i="0" u="none" strike="noStrike" dirty="0">
                <a:solidFill>
                  <a:srgbClr val="000000"/>
                </a:solidFill>
                <a:effectLst/>
              </a:rPr>
              <a:t> usar para </a:t>
            </a:r>
            <a:r>
              <a:rPr lang="en-US" sz="1800" b="0" i="0" u="none" strike="noStrike" dirty="0" err="1">
                <a:solidFill>
                  <a:srgbClr val="000000"/>
                </a:solidFill>
                <a:effectLst/>
              </a:rPr>
              <a:t>formar</a:t>
            </a:r>
            <a:r>
              <a:rPr lang="en-US" sz="1800" b="0" i="0" u="none" strike="noStrike" dirty="0">
                <a:solidFill>
                  <a:srgbClr val="000000"/>
                </a:solidFill>
                <a:effectLst/>
              </a:rPr>
              <a:t> </a:t>
            </a:r>
            <a:r>
              <a:rPr lang="en-US" sz="1800" b="0" i="0" u="none" strike="noStrike" dirty="0" err="1">
                <a:solidFill>
                  <a:srgbClr val="000000"/>
                </a:solidFill>
                <a:effectLst/>
              </a:rPr>
              <a:t>imágenes</a:t>
            </a:r>
            <a:r>
              <a:rPr lang="en-US" sz="1800" b="0" i="0" u="none" strike="noStrike" dirty="0">
                <a:solidFill>
                  <a:srgbClr val="000000"/>
                </a:solidFill>
                <a:effectLst/>
              </a:rPr>
              <a:t> </a:t>
            </a:r>
            <a:r>
              <a:rPr lang="en-US" sz="1800" b="0" i="0" u="none" strike="noStrike" dirty="0" err="1">
                <a:solidFill>
                  <a:srgbClr val="000000"/>
                </a:solidFill>
                <a:effectLst/>
              </a:rPr>
              <a:t>interactivas</a:t>
            </a:r>
            <a:r>
              <a:rPr lang="en-US" sz="1800" b="0" i="0" u="none" strike="noStrike" dirty="0">
                <a:solidFill>
                  <a:srgbClr val="000000"/>
                </a:solidFill>
                <a:effectLst/>
              </a:rPr>
              <a:t> de </a:t>
            </a:r>
            <a:r>
              <a:rPr lang="en-US" sz="1800" b="0" i="0" u="none" strike="noStrike" dirty="0" err="1">
                <a:solidFill>
                  <a:srgbClr val="000000"/>
                </a:solidFill>
                <a:effectLst/>
              </a:rPr>
              <a:t>múltiples</a:t>
            </a:r>
            <a:r>
              <a:rPr lang="en-US" sz="1800" b="0" i="0" u="none" strike="noStrike" dirty="0">
                <a:solidFill>
                  <a:srgbClr val="000000"/>
                </a:solidFill>
                <a:effectLst/>
              </a:rPr>
              <a:t> </a:t>
            </a:r>
            <a:r>
              <a:rPr lang="en-US" sz="1800" b="0" i="0" u="none" strike="noStrike" dirty="0" err="1">
                <a:solidFill>
                  <a:srgbClr val="000000"/>
                </a:solidFill>
                <a:effectLst/>
              </a:rPr>
              <a:t>elementos</a:t>
            </a:r>
            <a:r>
              <a:rPr lang="en-US" sz="1800" b="0" i="0" u="none" strike="noStrike" dirty="0">
                <a:solidFill>
                  <a:srgbClr val="000000"/>
                </a:solidFill>
                <a:effectLst/>
              </a:rPr>
              <a:t> </a:t>
            </a:r>
            <a:r>
              <a:rPr lang="en-US" sz="1800" b="0" i="0" u="none" strike="noStrike" dirty="0" err="1">
                <a:solidFill>
                  <a:srgbClr val="000000"/>
                </a:solidFill>
                <a:effectLst/>
              </a:rPr>
              <a:t>en</a:t>
            </a:r>
            <a:r>
              <a:rPr lang="en-US" sz="1800" b="0" i="0" u="none" strike="noStrike" dirty="0">
                <a:solidFill>
                  <a:srgbClr val="000000"/>
                </a:solidFill>
                <a:effectLst/>
              </a:rPr>
              <a:t> </a:t>
            </a:r>
            <a:r>
              <a:rPr lang="en-US" sz="1800" b="0" i="0" u="none" strike="noStrike" dirty="0" err="1">
                <a:solidFill>
                  <a:srgbClr val="000000"/>
                </a:solidFill>
                <a:effectLst/>
              </a:rPr>
              <a:t>lugar</a:t>
            </a:r>
            <a:r>
              <a:rPr lang="en-US" sz="1800" b="0" i="0" u="none" strike="noStrike" dirty="0">
                <a:solidFill>
                  <a:srgbClr val="000000"/>
                </a:solidFill>
                <a:effectLst/>
              </a:rPr>
              <a:t> de </a:t>
            </a:r>
            <a:r>
              <a:rPr lang="en-US" sz="1800" b="0" i="0" u="none" strike="noStrike" dirty="0" err="1">
                <a:solidFill>
                  <a:srgbClr val="000000"/>
                </a:solidFill>
                <a:effectLst/>
              </a:rPr>
              <a:t>imaginar</a:t>
            </a:r>
            <a:r>
              <a:rPr lang="en-US" sz="1800" b="0" i="0" u="none" strike="noStrike" dirty="0">
                <a:solidFill>
                  <a:srgbClr val="000000"/>
                </a:solidFill>
                <a:effectLst/>
              </a:rPr>
              <a:t> uno a uno.</a:t>
            </a:r>
            <a:endParaRPr lang="en-US" b="0" dirty="0">
              <a:effectLst/>
            </a:endParaRPr>
          </a:p>
          <a:p>
            <a:br>
              <a:rPr lang="en-US" dirty="0"/>
            </a:br>
            <a:endParaRPr lang="en-US" b="1" dirty="0">
              <a:effectLst/>
            </a:endParaRPr>
          </a:p>
          <a:p>
            <a:br>
              <a:rPr lang="en-US" dirty="0"/>
            </a:br>
            <a:endParaRPr lang="it-IT" dirty="0">
              <a:solidFill>
                <a:srgbClr val="000000"/>
              </a:solidFill>
              <a:latin typeface="Trebuchet MS" panose="020B0603020202020204" pitchFamily="34" charset="0"/>
            </a:endParaRPr>
          </a:p>
        </p:txBody>
      </p:sp>
      <p:pic>
        <p:nvPicPr>
          <p:cNvPr id="10" name="Immagine 9">
            <a:extLst>
              <a:ext uri="{FF2B5EF4-FFF2-40B4-BE49-F238E27FC236}">
                <a16:creationId xmlns:a16="http://schemas.microsoft.com/office/drawing/2014/main" id="{F2A48BAA-8FDB-4874-ADD5-7F141E42545F}"/>
              </a:ext>
            </a:extLst>
          </p:cNvPr>
          <p:cNvPicPr>
            <a:picLocks noChangeAspect="1"/>
          </p:cNvPicPr>
          <p:nvPr/>
        </p:nvPicPr>
        <p:blipFill>
          <a:blip r:embed="rId4"/>
          <a:stretch>
            <a:fillRect/>
          </a:stretch>
        </p:blipFill>
        <p:spPr>
          <a:xfrm>
            <a:off x="1190324" y="1773222"/>
            <a:ext cx="1668379" cy="1711903"/>
          </a:xfrm>
          <a:prstGeom prst="rect">
            <a:avLst/>
          </a:prstGeom>
        </p:spPr>
      </p:pic>
      <p:pic>
        <p:nvPicPr>
          <p:cNvPr id="14" name="Immagine 13">
            <a:extLst>
              <a:ext uri="{FF2B5EF4-FFF2-40B4-BE49-F238E27FC236}">
                <a16:creationId xmlns:a16="http://schemas.microsoft.com/office/drawing/2014/main" id="{3A71060D-9BF8-49E5-B4A9-8E20517A1007}"/>
              </a:ext>
            </a:extLst>
          </p:cNvPr>
          <p:cNvPicPr>
            <a:picLocks noChangeAspect="1"/>
          </p:cNvPicPr>
          <p:nvPr/>
        </p:nvPicPr>
        <p:blipFill>
          <a:blip r:embed="rId5"/>
          <a:stretch>
            <a:fillRect/>
          </a:stretch>
        </p:blipFill>
        <p:spPr>
          <a:xfrm>
            <a:off x="1296202" y="3826691"/>
            <a:ext cx="1668379" cy="1611096"/>
          </a:xfrm>
          <a:prstGeom prst="rect">
            <a:avLst/>
          </a:prstGeom>
        </p:spPr>
      </p:pic>
    </p:spTree>
    <p:extLst>
      <p:ext uri="{BB962C8B-B14F-4D97-AF65-F5344CB8AC3E}">
        <p14:creationId xmlns:p14="http://schemas.microsoft.com/office/powerpoint/2010/main" val="4166313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2" cstate="print">
            <a:extLst>
              <a:ext uri="{28A0092B-C50C-407E-A947-70E740481C1C}">
                <a14:useLocalDpi xmlns:a14="http://schemas.microsoft.com/office/drawing/2010/main" val="0"/>
              </a:ext>
            </a:extLst>
          </a:blip>
          <a:stretch>
            <a:fillRect/>
          </a:stretch>
        </p:blipFill>
        <p:spPr>
          <a:xfrm>
            <a:off x="331940" y="0"/>
            <a:ext cx="1435564" cy="1552183"/>
          </a:xfrm>
          <a:prstGeom prst="rect">
            <a:avLst/>
          </a:prstGeom>
          <a:solidFill>
            <a:srgbClr val="00B84F"/>
          </a:solidFill>
        </p:spPr>
      </p:pic>
      <p:pic>
        <p:nvPicPr>
          <p:cNvPr id="6" name="Image 5"/>
          <p:cNvPicPr/>
          <p:nvPr/>
        </p:nvPicPr>
        <p:blipFill rotWithShape="1">
          <a:blip r:embed="rId3" cstate="print">
            <a:extLst>
              <a:ext uri="{28A0092B-C50C-407E-A947-70E740481C1C}">
                <a14:useLocalDpi xmlns:a14="http://schemas.microsoft.com/office/drawing/2010/main" val="0"/>
              </a:ext>
            </a:extLst>
          </a:blip>
          <a:srcRect l="26347" t="4802" r="-1" b="1"/>
          <a:stretch/>
        </p:blipFill>
        <p:spPr>
          <a:xfrm>
            <a:off x="8999220" y="5978128"/>
            <a:ext cx="3017520" cy="853440"/>
          </a:xfrm>
          <a:prstGeom prst="rect">
            <a:avLst/>
          </a:prstGeom>
        </p:spPr>
      </p:pic>
      <p:sp>
        <p:nvSpPr>
          <p:cNvPr id="8" name="ZoneTexte 7"/>
          <p:cNvSpPr txBox="1"/>
          <p:nvPr/>
        </p:nvSpPr>
        <p:spPr>
          <a:xfrm>
            <a:off x="413359" y="6554569"/>
            <a:ext cx="4711816" cy="276999"/>
          </a:xfrm>
          <a:prstGeom prst="rect">
            <a:avLst/>
          </a:prstGeom>
          <a:noFill/>
        </p:spPr>
        <p:txBody>
          <a:bodyPr wrap="square" rtlCol="0">
            <a:spAutoFit/>
          </a:bodyPr>
          <a:lstStyle/>
          <a:p>
            <a:r>
              <a:rPr lang="fr-FR" sz="1200" dirty="0"/>
              <a:t>Project number 2020-1-FR01-KA204-079823</a:t>
            </a:r>
          </a:p>
        </p:txBody>
      </p:sp>
      <p:sp>
        <p:nvSpPr>
          <p:cNvPr id="9" name="ZoneTexte 2">
            <a:extLst>
              <a:ext uri="{FF2B5EF4-FFF2-40B4-BE49-F238E27FC236}">
                <a16:creationId xmlns:a16="http://schemas.microsoft.com/office/drawing/2014/main" id="{ED0D5E6D-12DC-47DA-8EC6-5DEF5ABE3426}"/>
              </a:ext>
            </a:extLst>
          </p:cNvPr>
          <p:cNvSpPr txBox="1"/>
          <p:nvPr/>
        </p:nvSpPr>
        <p:spPr>
          <a:xfrm>
            <a:off x="2919992" y="857946"/>
            <a:ext cx="6887750" cy="584775"/>
          </a:xfrm>
          <a:prstGeom prst="rect">
            <a:avLst/>
          </a:prstGeom>
          <a:noFill/>
        </p:spPr>
        <p:txBody>
          <a:bodyPr wrap="square" rtlCol="0">
            <a:spAutoFit/>
          </a:bodyPr>
          <a:lstStyle/>
          <a:p>
            <a:pPr algn="ctr"/>
            <a:r>
              <a:rPr lang="fr-FR" sz="3200" b="1"/>
              <a:t>Glosario</a:t>
            </a:r>
            <a:endParaRPr lang="fr-FR" sz="3200" b="1" dirty="0"/>
          </a:p>
        </p:txBody>
      </p:sp>
      <p:sp>
        <p:nvSpPr>
          <p:cNvPr id="2" name="CasellaDiTesto 1">
            <a:extLst>
              <a:ext uri="{FF2B5EF4-FFF2-40B4-BE49-F238E27FC236}">
                <a16:creationId xmlns:a16="http://schemas.microsoft.com/office/drawing/2014/main" id="{8093FFB8-8223-4105-BDAB-A5490E04ED1D}"/>
              </a:ext>
            </a:extLst>
          </p:cNvPr>
          <p:cNvSpPr txBox="1"/>
          <p:nvPr/>
        </p:nvSpPr>
        <p:spPr>
          <a:xfrm>
            <a:off x="1155032" y="1471769"/>
            <a:ext cx="10270154" cy="5355312"/>
          </a:xfrm>
          <a:prstGeom prst="rect">
            <a:avLst/>
          </a:prstGeom>
          <a:noFill/>
        </p:spPr>
        <p:txBody>
          <a:bodyPr wrap="square" rtlCol="0">
            <a:spAutoFit/>
          </a:bodyPr>
          <a:lstStyle/>
          <a:p>
            <a:pPr marL="285750" indent="-285750">
              <a:buFont typeface="Arial" panose="020B0604020202020204" pitchFamily="34" charset="0"/>
              <a:buChar char="•"/>
            </a:pPr>
            <a:r>
              <a:rPr lang="it-IT" b="1" dirty="0"/>
              <a:t>MEMORIA</a:t>
            </a:r>
            <a:r>
              <a:rPr lang="it-IT" dirty="0"/>
              <a:t>: </a:t>
            </a:r>
            <a:r>
              <a:rPr lang="en-US" sz="1800" b="0" i="0" u="none" strike="noStrike" dirty="0">
                <a:solidFill>
                  <a:srgbClr val="000000"/>
                </a:solidFill>
                <a:effectLst/>
              </a:rPr>
              <a:t>es la </a:t>
            </a:r>
            <a:r>
              <a:rPr lang="en-US" sz="1800" b="0" i="0" u="none" strike="noStrike" dirty="0" err="1">
                <a:solidFill>
                  <a:srgbClr val="000000"/>
                </a:solidFill>
                <a:effectLst/>
              </a:rPr>
              <a:t>capacidad</a:t>
            </a:r>
            <a:r>
              <a:rPr lang="en-US" sz="1800" b="0" i="0" u="none" strike="noStrike" dirty="0">
                <a:solidFill>
                  <a:srgbClr val="000000"/>
                </a:solidFill>
                <a:effectLst/>
              </a:rPr>
              <a:t> de </a:t>
            </a:r>
            <a:r>
              <a:rPr lang="en-US" sz="1800" b="0" i="0" u="none" strike="noStrike" dirty="0" err="1">
                <a:solidFill>
                  <a:srgbClr val="000000"/>
                </a:solidFill>
                <a:effectLst/>
              </a:rPr>
              <a:t>retener</a:t>
            </a:r>
            <a:r>
              <a:rPr lang="en-US" sz="1800" b="0" i="0" u="none" strike="noStrike" dirty="0">
                <a:solidFill>
                  <a:srgbClr val="000000"/>
                </a:solidFill>
                <a:effectLst/>
              </a:rPr>
              <a:t> </a:t>
            </a:r>
            <a:r>
              <a:rPr lang="en-US" sz="1800" b="0" i="0" u="none" strike="noStrike" dirty="0" err="1">
                <a:solidFill>
                  <a:srgbClr val="000000"/>
                </a:solidFill>
                <a:effectLst/>
              </a:rPr>
              <a:t>información</a:t>
            </a:r>
            <a:r>
              <a:rPr lang="en-US" sz="1800" b="0" i="0" u="none" strike="noStrike" dirty="0">
                <a:solidFill>
                  <a:srgbClr val="000000"/>
                </a:solidFill>
                <a:effectLst/>
              </a:rPr>
              <a:t> </a:t>
            </a:r>
            <a:r>
              <a:rPr lang="en-US" sz="1800" b="0" i="0" u="none" strike="noStrike" dirty="0" err="1">
                <a:solidFill>
                  <a:srgbClr val="000000"/>
                </a:solidFill>
                <a:effectLst/>
              </a:rPr>
              <a:t>aprendida</a:t>
            </a:r>
            <a:r>
              <a:rPr lang="en-US" sz="1800" b="0" i="0" u="none" strike="noStrike" dirty="0">
                <a:solidFill>
                  <a:srgbClr val="000000"/>
                </a:solidFill>
                <a:effectLst/>
              </a:rPr>
              <a:t>, </a:t>
            </a:r>
            <a:r>
              <a:rPr lang="en-US" sz="1800" b="0" i="0" u="none" strike="noStrike" dirty="0" err="1">
                <a:solidFill>
                  <a:srgbClr val="000000"/>
                </a:solidFill>
                <a:effectLst/>
              </a:rPr>
              <a:t>acontecimientos</a:t>
            </a:r>
            <a:r>
              <a:rPr lang="en-US" sz="1800" b="0" i="0" u="none" strike="noStrike" dirty="0">
                <a:solidFill>
                  <a:srgbClr val="000000"/>
                </a:solidFill>
                <a:effectLst/>
              </a:rPr>
              <a:t> y </a:t>
            </a:r>
            <a:r>
              <a:rPr lang="en-US" sz="1800" b="0" i="0" u="none" strike="noStrike" dirty="0" err="1">
                <a:solidFill>
                  <a:srgbClr val="000000"/>
                </a:solidFill>
                <a:effectLst/>
              </a:rPr>
              <a:t>experiencias</a:t>
            </a:r>
            <a:r>
              <a:rPr lang="en-US" sz="1800" b="0" i="0" u="none" strike="noStrike" dirty="0">
                <a:solidFill>
                  <a:srgbClr val="000000"/>
                </a:solidFill>
                <a:effectLst/>
              </a:rPr>
              <a:t> a lo largo del </a:t>
            </a:r>
            <a:r>
              <a:rPr lang="en-US" sz="1800" b="0" i="0" u="none" strike="noStrike" dirty="0" err="1">
                <a:solidFill>
                  <a:srgbClr val="000000"/>
                </a:solidFill>
                <a:effectLst/>
              </a:rPr>
              <a:t>tiempo</a:t>
            </a:r>
            <a:r>
              <a:rPr lang="en-US" sz="1800" b="0" i="0" u="none" strike="noStrike" dirty="0">
                <a:solidFill>
                  <a:srgbClr val="000000"/>
                </a:solidFill>
                <a:effectLst/>
              </a:rPr>
              <a:t>. Se </a:t>
            </a:r>
            <a:r>
              <a:rPr lang="en-US" sz="1800" b="0" i="0" u="none" strike="noStrike" dirty="0" err="1">
                <a:solidFill>
                  <a:srgbClr val="000000"/>
                </a:solidFill>
                <a:effectLst/>
              </a:rPr>
              <a:t>pueden</a:t>
            </a:r>
            <a:r>
              <a:rPr lang="en-US" sz="1800" b="0" i="0" u="none" strike="noStrike" dirty="0">
                <a:solidFill>
                  <a:srgbClr val="000000"/>
                </a:solidFill>
                <a:effectLst/>
              </a:rPr>
              <a:t> </a:t>
            </a:r>
            <a:r>
              <a:rPr lang="en-US" sz="1800" b="0" i="0" u="none" strike="noStrike" dirty="0" err="1">
                <a:solidFill>
                  <a:srgbClr val="000000"/>
                </a:solidFill>
                <a:effectLst/>
              </a:rPr>
              <a:t>recuperar</a:t>
            </a:r>
            <a:r>
              <a:rPr lang="en-US" sz="1800" b="0" i="0" u="none" strike="noStrike" dirty="0">
                <a:solidFill>
                  <a:srgbClr val="000000"/>
                </a:solidFill>
                <a:effectLst/>
              </a:rPr>
              <a:t> </a:t>
            </a:r>
            <a:r>
              <a:rPr lang="en-US" sz="1800" b="0" i="0" u="none" strike="noStrike" dirty="0" err="1">
                <a:solidFill>
                  <a:srgbClr val="000000"/>
                </a:solidFill>
                <a:effectLst/>
              </a:rPr>
              <a:t>como</a:t>
            </a:r>
            <a:r>
              <a:rPr lang="en-US" sz="1800" b="0" i="0" u="none" strike="noStrike" dirty="0">
                <a:solidFill>
                  <a:srgbClr val="000000"/>
                </a:solidFill>
                <a:effectLst/>
              </a:rPr>
              <a:t> </a:t>
            </a:r>
            <a:r>
              <a:rPr lang="en-US" sz="1800" b="0" i="0" u="none" strike="noStrike" dirty="0" err="1">
                <a:solidFill>
                  <a:srgbClr val="000000"/>
                </a:solidFill>
                <a:effectLst/>
              </a:rPr>
              <a:t>recuerdos</a:t>
            </a:r>
            <a:r>
              <a:rPr lang="en-US" sz="1800" b="0" i="0" u="none" strike="noStrike" dirty="0">
                <a:solidFill>
                  <a:srgbClr val="000000"/>
                </a:solidFill>
                <a:effectLst/>
              </a:rPr>
              <a:t> </a:t>
            </a:r>
            <a:r>
              <a:rPr lang="en-US" sz="1800" b="0" i="0" u="none" strike="noStrike" dirty="0" err="1">
                <a:solidFill>
                  <a:srgbClr val="000000"/>
                </a:solidFill>
                <a:effectLst/>
              </a:rPr>
              <a:t>cuando</a:t>
            </a:r>
            <a:r>
              <a:rPr lang="en-US" sz="1800" b="0" i="0" u="none" strike="noStrike" dirty="0">
                <a:solidFill>
                  <a:srgbClr val="000000"/>
                </a:solidFill>
                <a:effectLst/>
              </a:rPr>
              <a:t> los </a:t>
            </a:r>
            <a:r>
              <a:rPr lang="en-US" sz="1800" b="0" i="0" u="none" strike="noStrike" dirty="0" err="1">
                <a:solidFill>
                  <a:srgbClr val="000000"/>
                </a:solidFill>
                <a:effectLst/>
              </a:rPr>
              <a:t>necesitamos</a:t>
            </a:r>
            <a:r>
              <a:rPr lang="en-US" sz="1800" b="0" i="0" u="none" strike="noStrike" dirty="0">
                <a:solidFill>
                  <a:srgbClr val="000000"/>
                </a:solidFill>
                <a:effectLst/>
              </a:rPr>
              <a:t> para </a:t>
            </a:r>
            <a:r>
              <a:rPr lang="en-US" sz="1800" b="0" i="0" u="none" strike="noStrike" dirty="0" err="1">
                <a:solidFill>
                  <a:srgbClr val="000000"/>
                </a:solidFill>
                <a:effectLst/>
              </a:rPr>
              <a:t>afrontar</a:t>
            </a:r>
            <a:r>
              <a:rPr lang="en-US" sz="1800" b="0" i="0" u="none" strike="noStrike" dirty="0">
                <a:solidFill>
                  <a:srgbClr val="000000"/>
                </a:solidFill>
                <a:effectLst/>
              </a:rPr>
              <a:t> </a:t>
            </a:r>
            <a:r>
              <a:rPr lang="en-US" sz="1800" b="0" i="0" u="none" strike="noStrike" dirty="0" err="1">
                <a:solidFill>
                  <a:srgbClr val="000000"/>
                </a:solidFill>
                <a:effectLst/>
              </a:rPr>
              <a:t>algunas</a:t>
            </a:r>
            <a:r>
              <a:rPr lang="en-US" sz="1800" b="0" i="0" u="none" strike="noStrike" dirty="0">
                <a:solidFill>
                  <a:srgbClr val="000000"/>
                </a:solidFill>
                <a:effectLst/>
              </a:rPr>
              <a:t> </a:t>
            </a:r>
            <a:r>
              <a:rPr lang="en-US" sz="1800" b="0" i="0" u="none" strike="noStrike" dirty="0" err="1">
                <a:solidFill>
                  <a:srgbClr val="000000"/>
                </a:solidFill>
                <a:effectLst/>
              </a:rPr>
              <a:t>situaciones</a:t>
            </a:r>
            <a:r>
              <a:rPr lang="en-US" sz="1800" b="0" i="0" u="none" strike="noStrike" dirty="0">
                <a:solidFill>
                  <a:srgbClr val="000000"/>
                </a:solidFill>
                <a:effectLst/>
              </a:rPr>
              <a:t> del </a:t>
            </a:r>
            <a:r>
              <a:rPr lang="en-US" sz="1800" b="0" i="0" u="none" strike="noStrike" dirty="0" err="1">
                <a:solidFill>
                  <a:srgbClr val="000000"/>
                </a:solidFill>
                <a:effectLst/>
              </a:rPr>
              <a:t>presente</a:t>
            </a:r>
            <a:r>
              <a:rPr lang="en-US" sz="1800" b="0" i="0" u="none" strike="noStrike" dirty="0">
                <a:solidFill>
                  <a:srgbClr val="000000"/>
                </a:solidFill>
                <a:effectLst/>
              </a:rPr>
              <a:t>. La </a:t>
            </a:r>
            <a:r>
              <a:rPr lang="en-US" sz="1800" b="0" i="0" u="none" strike="noStrike" dirty="0" err="1">
                <a:solidFill>
                  <a:srgbClr val="000000"/>
                </a:solidFill>
                <a:effectLst/>
              </a:rPr>
              <a:t>memoria</a:t>
            </a:r>
            <a:r>
              <a:rPr lang="en-US" sz="1800" b="0" i="0" u="none" strike="noStrike" dirty="0">
                <a:solidFill>
                  <a:srgbClr val="000000"/>
                </a:solidFill>
                <a:effectLst/>
              </a:rPr>
              <a:t> es </a:t>
            </a:r>
            <a:r>
              <a:rPr lang="en-US" sz="1800" b="0" i="0" u="none" strike="noStrike" dirty="0" err="1">
                <a:solidFill>
                  <a:srgbClr val="000000"/>
                </a:solidFill>
                <a:effectLst/>
              </a:rPr>
              <a:t>realmente</a:t>
            </a:r>
            <a:r>
              <a:rPr lang="en-US" sz="1800" b="0" i="0" u="none" strike="noStrike" dirty="0">
                <a:solidFill>
                  <a:srgbClr val="000000"/>
                </a:solidFill>
                <a:effectLst/>
              </a:rPr>
              <a:t> un </a:t>
            </a:r>
            <a:r>
              <a:rPr lang="en-US" sz="1800" b="0" i="0" u="none" strike="noStrike" dirty="0" err="1">
                <a:solidFill>
                  <a:srgbClr val="000000"/>
                </a:solidFill>
                <a:effectLst/>
              </a:rPr>
              <a:t>proceso</a:t>
            </a:r>
            <a:r>
              <a:rPr lang="en-US" sz="1800" b="0" i="0" u="none" strike="noStrike" dirty="0">
                <a:solidFill>
                  <a:srgbClr val="000000"/>
                </a:solidFill>
                <a:effectLst/>
              </a:rPr>
              <a:t> que </a:t>
            </a:r>
            <a:r>
              <a:rPr lang="en-US" sz="1800" b="0" i="0" u="none" strike="noStrike" dirty="0" err="1">
                <a:solidFill>
                  <a:srgbClr val="000000"/>
                </a:solidFill>
                <a:effectLst/>
              </a:rPr>
              <a:t>tiene</a:t>
            </a:r>
            <a:r>
              <a:rPr lang="en-US" sz="1800" b="0" i="0" u="none" strike="noStrike" dirty="0">
                <a:solidFill>
                  <a:srgbClr val="000000"/>
                </a:solidFill>
                <a:effectLst/>
              </a:rPr>
              <a:t> </a:t>
            </a:r>
            <a:r>
              <a:rPr lang="en-US" sz="1800" b="0" i="0" u="none" strike="noStrike" dirty="0" err="1">
                <a:solidFill>
                  <a:srgbClr val="000000"/>
                </a:solidFill>
                <a:effectLst/>
              </a:rPr>
              <a:t>lugar</a:t>
            </a:r>
            <a:r>
              <a:rPr lang="en-US" sz="1800" b="0" i="0" u="none" strike="noStrike" dirty="0">
                <a:solidFill>
                  <a:srgbClr val="000000"/>
                </a:solidFill>
                <a:effectLst/>
              </a:rPr>
              <a:t> </a:t>
            </a:r>
            <a:r>
              <a:rPr lang="en-US" sz="1800" b="0" i="0" u="none" strike="noStrike" dirty="0" err="1">
                <a:solidFill>
                  <a:srgbClr val="000000"/>
                </a:solidFill>
                <a:effectLst/>
              </a:rPr>
              <a:t>en</a:t>
            </a:r>
            <a:r>
              <a:rPr lang="en-US" sz="1800" b="0" i="0" u="none" strike="noStrike" dirty="0">
                <a:solidFill>
                  <a:srgbClr val="000000"/>
                </a:solidFill>
                <a:effectLst/>
              </a:rPr>
              <a:t> </a:t>
            </a:r>
            <a:r>
              <a:rPr lang="en-US" sz="1800" b="0" i="0" u="none" strike="noStrike" dirty="0" err="1">
                <a:solidFill>
                  <a:srgbClr val="000000"/>
                </a:solidFill>
                <a:effectLst/>
              </a:rPr>
              <a:t>tres</a:t>
            </a:r>
            <a:r>
              <a:rPr lang="en-US" sz="1800" b="0" i="0" u="none" strike="noStrike" dirty="0">
                <a:solidFill>
                  <a:srgbClr val="000000"/>
                </a:solidFill>
                <a:effectLst/>
              </a:rPr>
              <a:t> </a:t>
            </a:r>
            <a:r>
              <a:rPr lang="en-US" sz="1800" b="0" i="0" u="none" strike="noStrike" dirty="0" err="1">
                <a:solidFill>
                  <a:srgbClr val="000000"/>
                </a:solidFill>
                <a:effectLst/>
              </a:rPr>
              <a:t>fases</a:t>
            </a:r>
            <a:r>
              <a:rPr lang="en-US" sz="1800" b="0" i="0" u="none" strike="noStrike" dirty="0">
                <a:solidFill>
                  <a:srgbClr val="000000"/>
                </a:solidFill>
                <a:effectLst/>
              </a:rPr>
              <a:t>: </a:t>
            </a:r>
            <a:r>
              <a:rPr lang="en-US" sz="1800" b="0" i="0" u="none" strike="noStrike" dirty="0" err="1">
                <a:solidFill>
                  <a:srgbClr val="000000"/>
                </a:solidFill>
                <a:effectLst/>
              </a:rPr>
              <a:t>codificación</a:t>
            </a:r>
            <a:r>
              <a:rPr lang="en-US" sz="1800" b="0" i="0" u="none" strike="noStrike" dirty="0">
                <a:solidFill>
                  <a:srgbClr val="000000"/>
                </a:solidFill>
                <a:effectLst/>
              </a:rPr>
              <a:t>, </a:t>
            </a:r>
            <a:r>
              <a:rPr lang="en-US" sz="1800" b="0" i="0" u="none" strike="noStrike" dirty="0" err="1">
                <a:solidFill>
                  <a:srgbClr val="000000"/>
                </a:solidFill>
                <a:effectLst/>
              </a:rPr>
              <a:t>almacenamiento</a:t>
            </a:r>
            <a:r>
              <a:rPr lang="en-US" sz="1800" b="0" i="0" u="none" strike="noStrike" dirty="0">
                <a:solidFill>
                  <a:srgbClr val="000000"/>
                </a:solidFill>
                <a:effectLst/>
              </a:rPr>
              <a:t> y </a:t>
            </a:r>
            <a:r>
              <a:rPr lang="en-US" sz="1800" b="0" i="0" u="none" strike="noStrike" dirty="0" err="1">
                <a:solidFill>
                  <a:srgbClr val="000000"/>
                </a:solidFill>
                <a:effectLst/>
              </a:rPr>
              <a:t>recuperación</a:t>
            </a:r>
            <a:r>
              <a:rPr lang="en-US" sz="1800" b="0" i="0" u="none" strike="noStrike" dirty="0">
                <a:solidFill>
                  <a:srgbClr val="000000"/>
                </a:solidFill>
                <a:effectLst/>
              </a:rPr>
              <a:t>.</a:t>
            </a:r>
          </a:p>
          <a:p>
            <a:pPr marL="285750" indent="-285750">
              <a:buFont typeface="Arial" panose="020B0604020202020204" pitchFamily="34" charset="0"/>
              <a:buChar char="•"/>
            </a:pPr>
            <a:endParaRPr lang="en-US" sz="1800" b="0" i="0" u="none" strike="noStrike" dirty="0">
              <a:solidFill>
                <a:srgbClr val="000000"/>
              </a:solidFill>
              <a:effectLst/>
            </a:endParaRPr>
          </a:p>
          <a:p>
            <a:pPr marL="285750" indent="-285750">
              <a:buFont typeface="Arial" panose="020B0604020202020204" pitchFamily="34" charset="0"/>
              <a:buChar char="•"/>
            </a:pPr>
            <a:r>
              <a:rPr lang="en-US" sz="1800" b="1" i="0" u="none" strike="noStrike" dirty="0">
                <a:solidFill>
                  <a:srgbClr val="000000"/>
                </a:solidFill>
                <a:effectLst/>
              </a:rPr>
              <a:t>MEMORIA A CORTO PLAZO</a:t>
            </a:r>
            <a:r>
              <a:rPr lang="en-US" sz="1800" b="0" i="0" u="none" strike="noStrike" dirty="0">
                <a:solidFill>
                  <a:srgbClr val="000000"/>
                </a:solidFill>
                <a:effectLst/>
              </a:rPr>
              <a:t>: es un </a:t>
            </a:r>
            <a:r>
              <a:rPr lang="en-US" sz="1800" b="0" i="0" u="none" strike="noStrike" dirty="0" err="1">
                <a:solidFill>
                  <a:srgbClr val="000000"/>
                </a:solidFill>
                <a:effectLst/>
              </a:rPr>
              <a:t>tipo</a:t>
            </a:r>
            <a:r>
              <a:rPr lang="en-US" sz="1800" b="0" i="0" u="none" strike="noStrike" dirty="0">
                <a:solidFill>
                  <a:srgbClr val="000000"/>
                </a:solidFill>
                <a:effectLst/>
              </a:rPr>
              <a:t> de </a:t>
            </a:r>
            <a:r>
              <a:rPr lang="en-US" sz="1800" b="0" i="0" u="none" strike="noStrike" dirty="0" err="1">
                <a:solidFill>
                  <a:srgbClr val="000000"/>
                </a:solidFill>
                <a:effectLst/>
              </a:rPr>
              <a:t>almacenamiento</a:t>
            </a:r>
            <a:r>
              <a:rPr lang="en-US" sz="1800" b="0" i="0" u="none" strike="noStrike" dirty="0">
                <a:solidFill>
                  <a:srgbClr val="000000"/>
                </a:solidFill>
                <a:effectLst/>
              </a:rPr>
              <a:t> </a:t>
            </a:r>
            <a:r>
              <a:rPr lang="en-US" sz="1800" b="0" i="0" u="none" strike="noStrike" dirty="0" err="1">
                <a:solidFill>
                  <a:srgbClr val="000000"/>
                </a:solidFill>
                <a:effectLst/>
              </a:rPr>
              <a:t>en</a:t>
            </a:r>
            <a:r>
              <a:rPr lang="en-US" sz="1800" b="0" i="0" u="none" strike="noStrike" dirty="0">
                <a:solidFill>
                  <a:srgbClr val="000000"/>
                </a:solidFill>
                <a:effectLst/>
              </a:rPr>
              <a:t> </a:t>
            </a:r>
            <a:r>
              <a:rPr lang="en-US" sz="1800" b="0" i="0" u="none" strike="noStrike" dirty="0" err="1">
                <a:solidFill>
                  <a:srgbClr val="000000"/>
                </a:solidFill>
                <a:effectLst/>
              </a:rPr>
              <a:t>el</a:t>
            </a:r>
            <a:r>
              <a:rPr lang="en-US" sz="1800" b="0" i="0" u="none" strike="noStrike" dirty="0">
                <a:solidFill>
                  <a:srgbClr val="000000"/>
                </a:solidFill>
                <a:effectLst/>
              </a:rPr>
              <a:t> </a:t>
            </a:r>
            <a:r>
              <a:rPr lang="en-US" sz="1800" b="0" i="0" u="none" strike="noStrike" dirty="0" err="1">
                <a:solidFill>
                  <a:srgbClr val="000000"/>
                </a:solidFill>
                <a:effectLst/>
              </a:rPr>
              <a:t>cual</a:t>
            </a:r>
            <a:r>
              <a:rPr lang="en-US" sz="1800" b="0" i="0" u="none" strike="noStrike" dirty="0">
                <a:solidFill>
                  <a:srgbClr val="000000"/>
                </a:solidFill>
                <a:effectLst/>
              </a:rPr>
              <a:t> la </a:t>
            </a:r>
            <a:r>
              <a:rPr lang="en-US" sz="1800" b="0" i="0" u="none" strike="noStrike" dirty="0" err="1">
                <a:solidFill>
                  <a:srgbClr val="000000"/>
                </a:solidFill>
                <a:effectLst/>
              </a:rPr>
              <a:t>información</a:t>
            </a:r>
            <a:r>
              <a:rPr lang="en-US" sz="1800" b="0" i="0" u="none" strike="noStrike" dirty="0">
                <a:solidFill>
                  <a:srgbClr val="000000"/>
                </a:solidFill>
                <a:effectLst/>
              </a:rPr>
              <a:t> </a:t>
            </a:r>
            <a:r>
              <a:rPr lang="en-US" sz="1800" b="0" i="0" u="none" strike="noStrike" dirty="0" err="1">
                <a:solidFill>
                  <a:srgbClr val="000000"/>
                </a:solidFill>
                <a:effectLst/>
              </a:rPr>
              <a:t>recibida</a:t>
            </a:r>
            <a:r>
              <a:rPr lang="en-US" sz="1800" b="0" i="0" u="none" strike="noStrike" dirty="0">
                <a:solidFill>
                  <a:srgbClr val="000000"/>
                </a:solidFill>
                <a:effectLst/>
              </a:rPr>
              <a:t> del exterior </a:t>
            </a:r>
            <a:r>
              <a:rPr lang="en-US" sz="1800" b="0" i="0" u="none" strike="noStrike" dirty="0" err="1">
                <a:solidFill>
                  <a:srgbClr val="000000"/>
                </a:solidFill>
                <a:effectLst/>
              </a:rPr>
              <a:t>mantenida</a:t>
            </a:r>
            <a:r>
              <a:rPr lang="en-US" sz="1800" b="0" i="0" u="none" strike="noStrike" dirty="0">
                <a:solidFill>
                  <a:srgbClr val="000000"/>
                </a:solidFill>
                <a:effectLst/>
              </a:rPr>
              <a:t> por un breve </a:t>
            </a:r>
            <a:r>
              <a:rPr lang="en-US" sz="1800" b="0" i="0" u="none" strike="noStrike" dirty="0" err="1">
                <a:solidFill>
                  <a:srgbClr val="000000"/>
                </a:solidFill>
                <a:effectLst/>
              </a:rPr>
              <a:t>periodo</a:t>
            </a:r>
            <a:r>
              <a:rPr lang="en-US" sz="1800" b="0" i="0" u="none" strike="noStrike" dirty="0">
                <a:solidFill>
                  <a:srgbClr val="000000"/>
                </a:solidFill>
                <a:effectLst/>
              </a:rPr>
              <a:t> de </a:t>
            </a:r>
            <a:r>
              <a:rPr lang="en-US" sz="1800" b="0" i="0" u="none" strike="noStrike" dirty="0" err="1">
                <a:solidFill>
                  <a:srgbClr val="000000"/>
                </a:solidFill>
                <a:effectLst/>
              </a:rPr>
              <a:t>tiempo</a:t>
            </a:r>
            <a:r>
              <a:rPr lang="en-US" sz="1800" b="0" i="0" u="none" strike="noStrike" dirty="0">
                <a:solidFill>
                  <a:srgbClr val="000000"/>
                </a:solidFill>
                <a:effectLst/>
              </a:rPr>
              <a:t> (30 </a:t>
            </a:r>
            <a:r>
              <a:rPr lang="en-US" sz="1800" b="0" i="0" u="none" strike="noStrike" dirty="0" err="1">
                <a:solidFill>
                  <a:srgbClr val="000000"/>
                </a:solidFill>
                <a:effectLst/>
              </a:rPr>
              <a:t>segundos</a:t>
            </a:r>
            <a:r>
              <a:rPr lang="en-US" sz="1800" b="0" i="0" u="none" strike="noStrike" dirty="0">
                <a:solidFill>
                  <a:srgbClr val="000000"/>
                </a:solidFill>
                <a:effectLst/>
              </a:rPr>
              <a:t>) y </a:t>
            </a:r>
            <a:r>
              <a:rPr lang="en-US" sz="1800" b="0" i="0" u="none" strike="noStrike" dirty="0" err="1">
                <a:solidFill>
                  <a:srgbClr val="000000"/>
                </a:solidFill>
                <a:effectLst/>
              </a:rPr>
              <a:t>tiene</a:t>
            </a:r>
            <a:r>
              <a:rPr lang="en-US" sz="1800" b="0" i="0" u="none" strike="noStrike" dirty="0">
                <a:solidFill>
                  <a:srgbClr val="000000"/>
                </a:solidFill>
                <a:effectLst/>
              </a:rPr>
              <a:t> </a:t>
            </a:r>
            <a:r>
              <a:rPr lang="en-US" sz="1800" b="0" i="0" u="none" strike="noStrike" dirty="0" err="1">
                <a:solidFill>
                  <a:srgbClr val="000000"/>
                </a:solidFill>
                <a:effectLst/>
              </a:rPr>
              <a:t>capacidad</a:t>
            </a:r>
            <a:r>
              <a:rPr lang="en-US" sz="1800" b="0" i="0" u="none" strike="noStrike" dirty="0">
                <a:solidFill>
                  <a:srgbClr val="000000"/>
                </a:solidFill>
                <a:effectLst/>
              </a:rPr>
              <a:t> </a:t>
            </a:r>
            <a:r>
              <a:rPr lang="en-US" sz="1800" b="0" i="0" u="none" strike="noStrike" dirty="0" err="1">
                <a:solidFill>
                  <a:srgbClr val="000000"/>
                </a:solidFill>
                <a:effectLst/>
              </a:rPr>
              <a:t>limitada</a:t>
            </a:r>
            <a:r>
              <a:rPr lang="en-US" sz="1800" b="0" i="0" u="none" strike="noStrike" dirty="0">
                <a:solidFill>
                  <a:srgbClr val="000000"/>
                </a:solidFill>
                <a:effectLst/>
              </a:rPr>
              <a:t>.</a:t>
            </a:r>
          </a:p>
          <a:p>
            <a:pPr marL="285750" indent="-285750">
              <a:buFont typeface="Arial" panose="020B0604020202020204" pitchFamily="34" charset="0"/>
              <a:buChar char="•"/>
            </a:pPr>
            <a:endParaRPr lang="en-US" dirty="0">
              <a:solidFill>
                <a:srgbClr val="000000"/>
              </a:solidFill>
            </a:endParaRPr>
          </a:p>
          <a:p>
            <a:pPr marL="285750" indent="-285750">
              <a:buFont typeface="Arial" panose="020B0604020202020204" pitchFamily="34" charset="0"/>
              <a:buChar char="•"/>
            </a:pPr>
            <a:r>
              <a:rPr lang="en-US" b="1" dirty="0">
                <a:solidFill>
                  <a:srgbClr val="000000"/>
                </a:solidFill>
              </a:rPr>
              <a:t>MEMORIA A LARGO PLAZO: </a:t>
            </a:r>
            <a:r>
              <a:rPr lang="en-US" dirty="0">
                <a:solidFill>
                  <a:srgbClr val="000000"/>
                </a:solidFill>
              </a:rPr>
              <a:t>solo </a:t>
            </a:r>
            <a:r>
              <a:rPr lang="en-US" dirty="0" err="1">
                <a:solidFill>
                  <a:srgbClr val="000000"/>
                </a:solidFill>
              </a:rPr>
              <a:t>alguna</a:t>
            </a:r>
            <a:r>
              <a:rPr lang="en-US" dirty="0">
                <a:solidFill>
                  <a:srgbClr val="000000"/>
                </a:solidFill>
              </a:rPr>
              <a:t> </a:t>
            </a:r>
            <a:r>
              <a:rPr lang="en-US" dirty="0" err="1">
                <a:solidFill>
                  <a:srgbClr val="000000"/>
                </a:solidFill>
              </a:rPr>
              <a:t>información</a:t>
            </a:r>
            <a:r>
              <a:rPr lang="en-US" sz="1800" b="0" i="0" u="none" strike="noStrike" dirty="0">
                <a:solidFill>
                  <a:srgbClr val="000000"/>
                </a:solidFill>
                <a:effectLst/>
              </a:rPr>
              <a:t>, a </a:t>
            </a:r>
            <a:r>
              <a:rPr lang="en-US" sz="1800" b="0" i="0" u="none" strike="noStrike" dirty="0" err="1">
                <a:solidFill>
                  <a:srgbClr val="000000"/>
                </a:solidFill>
                <a:effectLst/>
              </a:rPr>
              <a:t>través</a:t>
            </a:r>
            <a:r>
              <a:rPr lang="en-US" sz="1800" b="0" i="0" u="none" strike="noStrike" dirty="0">
                <a:solidFill>
                  <a:srgbClr val="000000"/>
                </a:solidFill>
                <a:effectLst/>
              </a:rPr>
              <a:t> de la </a:t>
            </a:r>
            <a:r>
              <a:rPr lang="en-US" sz="1800" b="0" i="0" u="none" strike="noStrike" dirty="0" err="1">
                <a:solidFill>
                  <a:srgbClr val="000000"/>
                </a:solidFill>
                <a:effectLst/>
              </a:rPr>
              <a:t>repetición</a:t>
            </a:r>
            <a:r>
              <a:rPr lang="en-US" sz="1800" b="0" i="0" u="none" strike="noStrike" dirty="0">
                <a:solidFill>
                  <a:srgbClr val="000000"/>
                </a:solidFill>
                <a:effectLst/>
              </a:rPr>
              <a:t> a lo largo del </a:t>
            </a:r>
            <a:r>
              <a:rPr lang="en-US" sz="1800" b="0" i="0" u="none" strike="noStrike" dirty="0" err="1">
                <a:solidFill>
                  <a:srgbClr val="000000"/>
                </a:solidFill>
                <a:effectLst/>
              </a:rPr>
              <a:t>tiempo</a:t>
            </a:r>
            <a:r>
              <a:rPr lang="en-US" sz="1800" b="0" i="0" u="none" strike="noStrike" dirty="0">
                <a:solidFill>
                  <a:srgbClr val="000000"/>
                </a:solidFill>
                <a:effectLst/>
              </a:rPr>
              <a:t>, </a:t>
            </a:r>
            <a:r>
              <a:rPr lang="en-US" dirty="0">
                <a:solidFill>
                  <a:srgbClr val="000000"/>
                </a:solidFill>
              </a:rPr>
              <a:t>e</a:t>
            </a:r>
            <a:r>
              <a:rPr lang="en-US" sz="1800" b="0" i="0" u="none" strike="noStrike" dirty="0">
                <a:solidFill>
                  <a:srgbClr val="000000"/>
                </a:solidFill>
                <a:effectLst/>
              </a:rPr>
              <a:t>s </a:t>
            </a:r>
            <a:r>
              <a:rPr lang="en-US" sz="1800" b="0" i="0" u="none" strike="noStrike" dirty="0" err="1">
                <a:solidFill>
                  <a:srgbClr val="000000"/>
                </a:solidFill>
                <a:effectLst/>
              </a:rPr>
              <a:t>transferida</a:t>
            </a:r>
            <a:r>
              <a:rPr lang="en-US" sz="1800" b="0" i="0" u="none" strike="noStrike" dirty="0">
                <a:solidFill>
                  <a:srgbClr val="000000"/>
                </a:solidFill>
                <a:effectLst/>
              </a:rPr>
              <a:t> a la </a:t>
            </a:r>
            <a:r>
              <a:rPr lang="en-US" sz="1800" b="0" i="0" u="none" strike="noStrike" dirty="0" err="1">
                <a:solidFill>
                  <a:srgbClr val="000000"/>
                </a:solidFill>
                <a:effectLst/>
              </a:rPr>
              <a:t>memoria</a:t>
            </a:r>
            <a:r>
              <a:rPr lang="en-US" sz="1800" b="0" i="0" u="none" strike="noStrike" dirty="0">
                <a:solidFill>
                  <a:srgbClr val="000000"/>
                </a:solidFill>
                <a:effectLst/>
              </a:rPr>
              <a:t> a largo </a:t>
            </a:r>
            <a:r>
              <a:rPr lang="en-US" sz="1800" b="0" i="0" u="none" strike="noStrike" dirty="0" err="1">
                <a:solidFill>
                  <a:srgbClr val="000000"/>
                </a:solidFill>
                <a:effectLst/>
              </a:rPr>
              <a:t>plazo</a:t>
            </a:r>
            <a:r>
              <a:rPr lang="en-US" sz="1800" b="0" i="0" u="none" strike="noStrike" dirty="0">
                <a:solidFill>
                  <a:srgbClr val="000000"/>
                </a:solidFill>
                <a:effectLst/>
              </a:rPr>
              <a:t>, un </a:t>
            </a:r>
            <a:r>
              <a:rPr lang="en-US" sz="1800" b="0" i="0" u="none" strike="noStrike" dirty="0" err="1">
                <a:solidFill>
                  <a:srgbClr val="000000"/>
                </a:solidFill>
                <a:effectLst/>
              </a:rPr>
              <a:t>almacenamiento</a:t>
            </a:r>
            <a:r>
              <a:rPr lang="en-US" sz="1800" b="0" i="0" u="none" strike="noStrike" dirty="0">
                <a:solidFill>
                  <a:srgbClr val="000000"/>
                </a:solidFill>
                <a:effectLst/>
              </a:rPr>
              <a:t> </a:t>
            </a:r>
            <a:r>
              <a:rPr lang="en-US" sz="1800" b="0" i="0" u="none" strike="noStrike" dirty="0" err="1">
                <a:solidFill>
                  <a:srgbClr val="000000"/>
                </a:solidFill>
                <a:effectLst/>
              </a:rPr>
              <a:t>mucho</a:t>
            </a:r>
            <a:r>
              <a:rPr lang="en-US" sz="1800" b="0" i="0" u="none" strike="noStrike" dirty="0">
                <a:solidFill>
                  <a:srgbClr val="000000"/>
                </a:solidFill>
                <a:effectLst/>
              </a:rPr>
              <a:t> mayor que es </a:t>
            </a:r>
            <a:r>
              <a:rPr lang="en-US" sz="1800" b="0" i="0" u="none" strike="noStrike" dirty="0" err="1">
                <a:solidFill>
                  <a:srgbClr val="000000"/>
                </a:solidFill>
                <a:effectLst/>
              </a:rPr>
              <a:t>capaz</a:t>
            </a:r>
            <a:r>
              <a:rPr lang="en-US" sz="1800" b="0" i="0" u="none" strike="noStrike" dirty="0">
                <a:solidFill>
                  <a:srgbClr val="000000"/>
                </a:solidFill>
                <a:effectLst/>
              </a:rPr>
              <a:t> de </a:t>
            </a:r>
            <a:r>
              <a:rPr lang="en-US" sz="1800" b="0" i="0" u="none" strike="noStrike" dirty="0" err="1">
                <a:solidFill>
                  <a:srgbClr val="000000"/>
                </a:solidFill>
                <a:effectLst/>
              </a:rPr>
              <a:t>mantener</a:t>
            </a:r>
            <a:r>
              <a:rPr lang="en-US" sz="1800" b="0" i="0" u="none" strike="noStrike" dirty="0">
                <a:solidFill>
                  <a:srgbClr val="000000"/>
                </a:solidFill>
                <a:effectLst/>
              </a:rPr>
              <a:t> </a:t>
            </a:r>
            <a:r>
              <a:rPr lang="en-US" sz="1800" b="0" i="0" u="none" strike="noStrike" dirty="0" err="1">
                <a:solidFill>
                  <a:srgbClr val="000000"/>
                </a:solidFill>
                <a:effectLst/>
              </a:rPr>
              <a:t>información</a:t>
            </a:r>
            <a:r>
              <a:rPr lang="en-US" sz="1800" b="0" i="0" u="none" strike="noStrike" dirty="0">
                <a:solidFill>
                  <a:srgbClr val="000000"/>
                </a:solidFill>
                <a:effectLst/>
              </a:rPr>
              <a:t> por un </a:t>
            </a:r>
            <a:r>
              <a:rPr lang="en-US" sz="1800" b="0" i="0" u="none" strike="noStrike" dirty="0" err="1">
                <a:solidFill>
                  <a:srgbClr val="000000"/>
                </a:solidFill>
                <a:effectLst/>
              </a:rPr>
              <a:t>periodo</a:t>
            </a:r>
            <a:r>
              <a:rPr lang="en-US" sz="1800" b="0" i="0" u="none" strike="noStrike" dirty="0">
                <a:solidFill>
                  <a:srgbClr val="000000"/>
                </a:solidFill>
                <a:effectLst/>
              </a:rPr>
              <a:t> </a:t>
            </a:r>
            <a:r>
              <a:rPr lang="en-US" sz="1800" b="0" i="0" u="none" strike="noStrike" dirty="0" err="1">
                <a:solidFill>
                  <a:srgbClr val="000000"/>
                </a:solidFill>
                <a:effectLst/>
              </a:rPr>
              <a:t>ilimitado</a:t>
            </a:r>
            <a:r>
              <a:rPr lang="en-US" sz="1800" b="0" i="0" u="none" strike="noStrike" dirty="0">
                <a:solidFill>
                  <a:srgbClr val="000000"/>
                </a:solidFill>
                <a:effectLst/>
              </a:rPr>
              <a:t> de </a:t>
            </a:r>
            <a:r>
              <a:rPr lang="en-US" sz="1800" b="0" i="0" u="none" strike="noStrike" dirty="0" err="1">
                <a:solidFill>
                  <a:srgbClr val="000000"/>
                </a:solidFill>
                <a:effectLst/>
              </a:rPr>
              <a:t>tiempo</a:t>
            </a:r>
            <a:r>
              <a:rPr lang="en-US" dirty="0">
                <a:solidFill>
                  <a:srgbClr val="000000"/>
                </a:solidFill>
              </a:rPr>
              <a:t>.</a:t>
            </a:r>
          </a:p>
          <a:p>
            <a:pPr marL="285750" indent="-285750">
              <a:buFont typeface="Arial" panose="020B0604020202020204" pitchFamily="34" charset="0"/>
              <a:buChar char="•"/>
            </a:pPr>
            <a:endParaRPr lang="en-US" dirty="0">
              <a:solidFill>
                <a:srgbClr val="000000"/>
              </a:solidFill>
            </a:endParaRPr>
          </a:p>
          <a:p>
            <a:pPr marL="285750" indent="-285750">
              <a:buFont typeface="Arial" panose="020B0604020202020204" pitchFamily="34" charset="0"/>
              <a:buChar char="•"/>
            </a:pPr>
            <a:r>
              <a:rPr lang="en-US" b="1" dirty="0">
                <a:solidFill>
                  <a:srgbClr val="000000"/>
                </a:solidFill>
              </a:rPr>
              <a:t>RECUERDO:</a:t>
            </a:r>
            <a:r>
              <a:rPr lang="en-US" sz="1800" b="0" i="0" u="none" strike="noStrike" dirty="0">
                <a:solidFill>
                  <a:srgbClr val="000000"/>
                </a:solidFill>
                <a:effectLst/>
              </a:rPr>
              <a:t> es una </a:t>
            </a:r>
            <a:r>
              <a:rPr lang="en-US" sz="1800" b="0" i="0" u="none" strike="noStrike" dirty="0" err="1">
                <a:solidFill>
                  <a:srgbClr val="000000"/>
                </a:solidFill>
                <a:effectLst/>
              </a:rPr>
              <a:t>información</a:t>
            </a:r>
            <a:r>
              <a:rPr lang="en-US" sz="1800" b="0" i="0" u="none" strike="noStrike" dirty="0">
                <a:solidFill>
                  <a:srgbClr val="000000"/>
                </a:solidFill>
                <a:effectLst/>
              </a:rPr>
              <a:t> o una red de </a:t>
            </a:r>
            <a:r>
              <a:rPr lang="en-US" sz="1800" b="0" i="0" u="none" strike="noStrike" dirty="0" err="1">
                <a:solidFill>
                  <a:srgbClr val="000000"/>
                </a:solidFill>
                <a:effectLst/>
              </a:rPr>
              <a:t>información</a:t>
            </a:r>
            <a:r>
              <a:rPr lang="en-US" sz="1800" b="0" i="0" u="none" strike="noStrike" dirty="0">
                <a:solidFill>
                  <a:srgbClr val="000000"/>
                </a:solidFill>
                <a:effectLst/>
              </a:rPr>
              <a:t> </a:t>
            </a:r>
            <a:r>
              <a:rPr lang="en-US" sz="1800" b="0" i="0" u="none" strike="noStrike" dirty="0" err="1">
                <a:solidFill>
                  <a:srgbClr val="000000"/>
                </a:solidFill>
                <a:effectLst/>
              </a:rPr>
              <a:t>contenida</a:t>
            </a:r>
            <a:r>
              <a:rPr lang="en-US" sz="1800" b="0" i="0" u="none" strike="noStrike" dirty="0">
                <a:solidFill>
                  <a:srgbClr val="000000"/>
                </a:solidFill>
                <a:effectLst/>
              </a:rPr>
              <a:t> </a:t>
            </a:r>
            <a:r>
              <a:rPr lang="en-US" sz="1800" b="0" i="0" u="none" strike="noStrike" dirty="0" err="1">
                <a:solidFill>
                  <a:srgbClr val="000000"/>
                </a:solidFill>
                <a:effectLst/>
              </a:rPr>
              <a:t>en</a:t>
            </a:r>
            <a:r>
              <a:rPr lang="en-US" sz="1800" b="0" i="0" u="none" strike="noStrike" dirty="0">
                <a:solidFill>
                  <a:srgbClr val="000000"/>
                </a:solidFill>
                <a:effectLst/>
              </a:rPr>
              <a:t> la </a:t>
            </a:r>
            <a:r>
              <a:rPr lang="en-US" sz="1800" b="0" i="0" u="none" strike="noStrike" dirty="0" err="1">
                <a:solidFill>
                  <a:srgbClr val="000000"/>
                </a:solidFill>
                <a:effectLst/>
              </a:rPr>
              <a:t>memoria</a:t>
            </a:r>
            <a:r>
              <a:rPr lang="en-US" sz="1800" b="0" i="0" u="none" strike="noStrike" dirty="0">
                <a:solidFill>
                  <a:srgbClr val="000000"/>
                </a:solidFill>
                <a:effectLst/>
              </a:rPr>
              <a:t> a largo </a:t>
            </a:r>
            <a:r>
              <a:rPr lang="en-US" sz="1800" b="0" i="0" u="none" strike="noStrike" dirty="0" err="1">
                <a:solidFill>
                  <a:srgbClr val="000000"/>
                </a:solidFill>
                <a:effectLst/>
              </a:rPr>
              <a:t>plazo</a:t>
            </a:r>
            <a:r>
              <a:rPr lang="en-US" sz="1800" b="0" i="0" u="none" strike="noStrike" dirty="0">
                <a:solidFill>
                  <a:srgbClr val="000000"/>
                </a:solidFill>
                <a:effectLst/>
              </a:rPr>
              <a:t>, que </a:t>
            </a:r>
            <a:r>
              <a:rPr lang="en-US" sz="1800" b="0" i="0" u="none" strike="noStrike" dirty="0" err="1">
                <a:solidFill>
                  <a:srgbClr val="000000"/>
                </a:solidFill>
                <a:effectLst/>
              </a:rPr>
              <a:t>podemos</a:t>
            </a:r>
            <a:r>
              <a:rPr lang="en-US" sz="1800" b="0" i="0" u="none" strike="noStrike" dirty="0">
                <a:solidFill>
                  <a:srgbClr val="000000"/>
                </a:solidFill>
                <a:effectLst/>
              </a:rPr>
              <a:t> </a:t>
            </a:r>
            <a:r>
              <a:rPr lang="en-US" sz="1800" b="0" i="0" u="none" strike="noStrike" dirty="0" err="1">
                <a:solidFill>
                  <a:srgbClr val="000000"/>
                </a:solidFill>
                <a:effectLst/>
              </a:rPr>
              <a:t>recuperar</a:t>
            </a:r>
            <a:r>
              <a:rPr lang="en-US" sz="1800" b="0" i="0" u="none" strike="noStrike" dirty="0">
                <a:solidFill>
                  <a:srgbClr val="000000"/>
                </a:solidFill>
                <a:effectLst/>
              </a:rPr>
              <a:t> y </a:t>
            </a:r>
            <a:r>
              <a:rPr lang="en-US" sz="1800" b="0" i="0" u="none" strike="noStrike" dirty="0" err="1">
                <a:solidFill>
                  <a:srgbClr val="000000"/>
                </a:solidFill>
                <a:effectLst/>
              </a:rPr>
              <a:t>devolver</a:t>
            </a:r>
            <a:r>
              <a:rPr lang="en-US" sz="1800" b="0" i="0" u="none" strike="noStrike" dirty="0">
                <a:solidFill>
                  <a:srgbClr val="000000"/>
                </a:solidFill>
                <a:effectLst/>
              </a:rPr>
              <a:t> a la </a:t>
            </a:r>
            <a:r>
              <a:rPr lang="en-US" sz="1800" b="0" i="0" u="none" strike="noStrike" dirty="0" err="1">
                <a:solidFill>
                  <a:srgbClr val="000000"/>
                </a:solidFill>
                <a:effectLst/>
              </a:rPr>
              <a:t>conciencia</a:t>
            </a:r>
            <a:r>
              <a:rPr lang="en-US" sz="1800" b="0" i="0" u="none" strike="noStrike" dirty="0">
                <a:solidFill>
                  <a:srgbClr val="000000"/>
                </a:solidFill>
                <a:effectLst/>
              </a:rPr>
              <a:t> </a:t>
            </a:r>
            <a:r>
              <a:rPr lang="en-US" sz="1800" b="0" i="0" u="none" strike="noStrike" dirty="0" err="1">
                <a:solidFill>
                  <a:srgbClr val="000000"/>
                </a:solidFill>
                <a:effectLst/>
              </a:rPr>
              <a:t>en</a:t>
            </a:r>
            <a:r>
              <a:rPr lang="en-US" sz="1800" b="0" i="0" u="none" strike="noStrike" dirty="0">
                <a:solidFill>
                  <a:srgbClr val="000000"/>
                </a:solidFill>
                <a:effectLst/>
              </a:rPr>
              <a:t> </a:t>
            </a:r>
            <a:r>
              <a:rPr lang="en-US" sz="1800" b="0" i="0" u="none" strike="noStrike" dirty="0" err="1">
                <a:solidFill>
                  <a:srgbClr val="000000"/>
                </a:solidFill>
                <a:effectLst/>
              </a:rPr>
              <a:t>el</a:t>
            </a:r>
            <a:r>
              <a:rPr lang="en-US" sz="1800" b="0" i="0" u="none" strike="noStrike" dirty="0">
                <a:solidFill>
                  <a:srgbClr val="000000"/>
                </a:solidFill>
                <a:effectLst/>
              </a:rPr>
              <a:t> </a:t>
            </a:r>
            <a:r>
              <a:rPr lang="en-US" sz="1800" b="0" i="0" u="none" strike="noStrike" dirty="0" err="1">
                <a:solidFill>
                  <a:srgbClr val="000000"/>
                </a:solidFill>
                <a:effectLst/>
              </a:rPr>
              <a:t>momento</a:t>
            </a:r>
            <a:r>
              <a:rPr lang="en-US" sz="1800" b="0" i="0" u="none" strike="noStrike" dirty="0">
                <a:solidFill>
                  <a:srgbClr val="000000"/>
                </a:solidFill>
                <a:effectLst/>
              </a:rPr>
              <a:t> de </a:t>
            </a:r>
            <a:r>
              <a:rPr lang="en-US" sz="1800" b="0" i="0" u="none" strike="noStrike" dirty="0" err="1">
                <a:solidFill>
                  <a:srgbClr val="000000"/>
                </a:solidFill>
                <a:effectLst/>
              </a:rPr>
              <a:t>necesidad</a:t>
            </a:r>
            <a:r>
              <a:rPr lang="en-US" sz="1800" b="0" i="0" u="none" strike="noStrike" dirty="0">
                <a:solidFill>
                  <a:srgbClr val="000000"/>
                </a:solidFill>
                <a:effectLst/>
              </a:rPr>
              <a:t>. La </a:t>
            </a:r>
            <a:r>
              <a:rPr lang="en-US" sz="1800" b="0" i="0" u="none" strike="noStrike" dirty="0" err="1">
                <a:solidFill>
                  <a:srgbClr val="000000"/>
                </a:solidFill>
                <a:effectLst/>
              </a:rPr>
              <a:t>recuperación</a:t>
            </a:r>
            <a:r>
              <a:rPr lang="en-US" sz="1800" b="0" i="0" u="none" strike="noStrike" dirty="0">
                <a:solidFill>
                  <a:srgbClr val="000000"/>
                </a:solidFill>
                <a:effectLst/>
              </a:rPr>
              <a:t> de </a:t>
            </a:r>
            <a:r>
              <a:rPr lang="en-US" sz="1800" b="0" i="0" u="none" strike="noStrike" dirty="0" err="1">
                <a:solidFill>
                  <a:srgbClr val="000000"/>
                </a:solidFill>
                <a:effectLst/>
              </a:rPr>
              <a:t>información</a:t>
            </a:r>
            <a:r>
              <a:rPr lang="en-US" sz="1800" b="0" i="0" u="none" strike="noStrike" dirty="0">
                <a:solidFill>
                  <a:srgbClr val="000000"/>
                </a:solidFill>
                <a:effectLst/>
              </a:rPr>
              <a:t> se produce </a:t>
            </a:r>
            <a:r>
              <a:rPr lang="en-US" sz="1800" b="0" i="0" u="none" strike="noStrike" dirty="0" err="1">
                <a:solidFill>
                  <a:srgbClr val="000000"/>
                </a:solidFill>
                <a:effectLst/>
              </a:rPr>
              <a:t>generalmente</a:t>
            </a:r>
            <a:r>
              <a:rPr lang="en-US" sz="1800" b="0" i="0" u="none" strike="noStrike" dirty="0">
                <a:solidFill>
                  <a:srgbClr val="000000"/>
                </a:solidFill>
                <a:effectLst/>
              </a:rPr>
              <a:t> </a:t>
            </a:r>
            <a:r>
              <a:rPr lang="en-US" sz="1800" b="0" i="0" u="none" strike="noStrike" dirty="0" err="1">
                <a:solidFill>
                  <a:srgbClr val="000000"/>
                </a:solidFill>
                <a:effectLst/>
              </a:rPr>
              <a:t>cuando</a:t>
            </a:r>
            <a:r>
              <a:rPr lang="en-US" sz="1800" b="0" i="0" u="none" strike="noStrike" dirty="0">
                <a:solidFill>
                  <a:srgbClr val="000000"/>
                </a:solidFill>
                <a:effectLst/>
              </a:rPr>
              <a:t> </a:t>
            </a:r>
            <a:r>
              <a:rPr lang="en-US" sz="1800" b="0" i="0" u="none" strike="noStrike" dirty="0" err="1">
                <a:solidFill>
                  <a:srgbClr val="000000"/>
                </a:solidFill>
                <a:effectLst/>
              </a:rPr>
              <a:t>recibimos</a:t>
            </a:r>
            <a:r>
              <a:rPr lang="en-US" sz="1800" b="0" i="0" u="none" strike="noStrike" dirty="0">
                <a:solidFill>
                  <a:srgbClr val="000000"/>
                </a:solidFill>
                <a:effectLst/>
              </a:rPr>
              <a:t> un </a:t>
            </a:r>
            <a:r>
              <a:rPr lang="en-US" sz="1800" b="0" i="0" u="none" strike="noStrike" dirty="0" err="1">
                <a:solidFill>
                  <a:srgbClr val="000000"/>
                </a:solidFill>
                <a:effectLst/>
              </a:rPr>
              <a:t>estímulo</a:t>
            </a:r>
            <a:r>
              <a:rPr lang="en-US" sz="1800" b="0" i="0" u="none" strike="noStrike" dirty="0">
                <a:solidFill>
                  <a:srgbClr val="000000"/>
                </a:solidFill>
                <a:effectLst/>
              </a:rPr>
              <a:t> de </a:t>
            </a:r>
            <a:r>
              <a:rPr lang="en-US" sz="1800" b="0" i="0" u="none" strike="noStrike" dirty="0" err="1">
                <a:solidFill>
                  <a:srgbClr val="000000"/>
                </a:solidFill>
                <a:effectLst/>
              </a:rPr>
              <a:t>recuerdo</a:t>
            </a:r>
            <a:r>
              <a:rPr lang="en-US" sz="1800" b="0" i="0" u="none" strike="noStrike" dirty="0">
                <a:solidFill>
                  <a:srgbClr val="000000"/>
                </a:solidFill>
                <a:effectLst/>
              </a:rPr>
              <a:t> o una </a:t>
            </a:r>
            <a:r>
              <a:rPr lang="en-US" sz="1800" b="0" i="0" u="none" strike="noStrike" dirty="0" err="1">
                <a:solidFill>
                  <a:srgbClr val="000000"/>
                </a:solidFill>
                <a:effectLst/>
              </a:rPr>
              <a:t>pista</a:t>
            </a:r>
            <a:r>
              <a:rPr lang="en-US" sz="1800" b="0" i="0" u="none" strike="noStrike" dirty="0">
                <a:solidFill>
                  <a:srgbClr val="000000"/>
                </a:solidFill>
                <a:effectLst/>
              </a:rPr>
              <a:t>. </a:t>
            </a:r>
            <a:r>
              <a:rPr lang="en-US" sz="1800" b="0" i="0" u="none" strike="noStrike" dirty="0" err="1">
                <a:solidFill>
                  <a:srgbClr val="000000"/>
                </a:solidFill>
                <a:effectLst/>
              </a:rPr>
              <a:t>Generalmente</a:t>
            </a:r>
            <a:r>
              <a:rPr lang="en-US" sz="1800" b="0" i="0" u="none" strike="noStrike" dirty="0">
                <a:solidFill>
                  <a:srgbClr val="000000"/>
                </a:solidFill>
                <a:effectLst/>
              </a:rPr>
              <a:t>, </a:t>
            </a:r>
            <a:r>
              <a:rPr lang="en-US" sz="1800" b="0" i="0" u="none" strike="noStrike" dirty="0" err="1">
                <a:solidFill>
                  <a:srgbClr val="000000"/>
                </a:solidFill>
                <a:effectLst/>
              </a:rPr>
              <a:t>este</a:t>
            </a:r>
            <a:r>
              <a:rPr lang="en-US" sz="1800" b="0" i="0" u="none" strike="noStrike" dirty="0">
                <a:solidFill>
                  <a:srgbClr val="000000"/>
                </a:solidFill>
                <a:effectLst/>
              </a:rPr>
              <a:t> </a:t>
            </a:r>
            <a:r>
              <a:rPr lang="en-US" sz="1800" b="0" i="0" u="none" strike="noStrike" dirty="0" err="1">
                <a:solidFill>
                  <a:srgbClr val="000000"/>
                </a:solidFill>
                <a:effectLst/>
              </a:rPr>
              <a:t>estímulo</a:t>
            </a:r>
            <a:r>
              <a:rPr lang="en-US" sz="1800" b="0" i="0" u="none" strike="noStrike" dirty="0">
                <a:solidFill>
                  <a:srgbClr val="000000"/>
                </a:solidFill>
                <a:effectLst/>
              </a:rPr>
              <a:t> </a:t>
            </a:r>
            <a:r>
              <a:rPr lang="en-US" sz="1800" b="0" i="0" u="none" strike="noStrike" dirty="0" err="1">
                <a:solidFill>
                  <a:srgbClr val="000000"/>
                </a:solidFill>
                <a:effectLst/>
              </a:rPr>
              <a:t>tiene</a:t>
            </a:r>
            <a:r>
              <a:rPr lang="en-US" sz="1800" b="0" i="0" u="none" strike="noStrike" dirty="0">
                <a:solidFill>
                  <a:srgbClr val="000000"/>
                </a:solidFill>
                <a:effectLst/>
              </a:rPr>
              <a:t> similitudes o </a:t>
            </a:r>
            <a:r>
              <a:rPr lang="en-US" sz="1800" b="0" i="0" u="none" strike="noStrike" dirty="0" err="1">
                <a:solidFill>
                  <a:srgbClr val="000000"/>
                </a:solidFill>
                <a:effectLst/>
              </a:rPr>
              <a:t>está</a:t>
            </a:r>
            <a:r>
              <a:rPr lang="en-US" sz="1800" b="0" i="0" u="none" strike="noStrike" dirty="0">
                <a:solidFill>
                  <a:srgbClr val="000000"/>
                </a:solidFill>
                <a:effectLst/>
              </a:rPr>
              <a:t> </a:t>
            </a:r>
            <a:r>
              <a:rPr lang="en-US" sz="1800" b="0" i="0" u="none" strike="noStrike" dirty="0" err="1">
                <a:solidFill>
                  <a:srgbClr val="000000"/>
                </a:solidFill>
                <a:effectLst/>
              </a:rPr>
              <a:t>fuertemente</a:t>
            </a:r>
            <a:r>
              <a:rPr lang="en-US" sz="1800" b="0" i="0" u="none" strike="noStrike" dirty="0">
                <a:solidFill>
                  <a:srgbClr val="000000"/>
                </a:solidFill>
                <a:effectLst/>
              </a:rPr>
              <a:t> </a:t>
            </a:r>
            <a:r>
              <a:rPr lang="en-US" sz="1800" b="0" i="0" u="none" strike="noStrike" dirty="0" err="1">
                <a:solidFill>
                  <a:srgbClr val="000000"/>
                </a:solidFill>
                <a:effectLst/>
              </a:rPr>
              <a:t>asociado</a:t>
            </a:r>
            <a:r>
              <a:rPr lang="en-US" sz="1800" b="0" i="0" u="none" strike="noStrike" dirty="0">
                <a:solidFill>
                  <a:srgbClr val="000000"/>
                </a:solidFill>
                <a:effectLst/>
              </a:rPr>
              <a:t> con la </a:t>
            </a:r>
            <a:r>
              <a:rPr lang="en-US" sz="1800" b="0" i="0" u="none" strike="noStrike" dirty="0" err="1">
                <a:solidFill>
                  <a:srgbClr val="000000"/>
                </a:solidFill>
                <a:effectLst/>
              </a:rPr>
              <a:t>información</a:t>
            </a:r>
            <a:r>
              <a:rPr lang="en-US" sz="1800" b="0" i="0" u="none" strike="noStrike" dirty="0">
                <a:solidFill>
                  <a:srgbClr val="000000"/>
                </a:solidFill>
                <a:effectLst/>
              </a:rPr>
              <a:t> </a:t>
            </a:r>
            <a:r>
              <a:rPr lang="en-US" sz="1800" b="0" i="0" u="none" strike="noStrike" dirty="0" err="1">
                <a:solidFill>
                  <a:srgbClr val="000000"/>
                </a:solidFill>
                <a:effectLst/>
              </a:rPr>
              <a:t>contenida</a:t>
            </a:r>
            <a:r>
              <a:rPr lang="en-US" sz="1800" b="0" i="0" u="none" strike="noStrike" dirty="0">
                <a:solidFill>
                  <a:srgbClr val="000000"/>
                </a:solidFill>
                <a:effectLst/>
              </a:rPr>
              <a:t> </a:t>
            </a:r>
            <a:r>
              <a:rPr lang="en-US" sz="1800" b="0" i="0" u="none" strike="noStrike" dirty="0" err="1">
                <a:solidFill>
                  <a:srgbClr val="000000"/>
                </a:solidFill>
                <a:effectLst/>
              </a:rPr>
              <a:t>en</a:t>
            </a:r>
            <a:r>
              <a:rPr lang="en-US" sz="1800" b="0" i="0" u="none" strike="noStrike" dirty="0">
                <a:solidFill>
                  <a:srgbClr val="000000"/>
                </a:solidFill>
                <a:effectLst/>
              </a:rPr>
              <a:t> </a:t>
            </a:r>
            <a:r>
              <a:rPr lang="en-US" sz="1800" b="0" i="0" u="none" strike="noStrike" dirty="0" err="1">
                <a:solidFill>
                  <a:srgbClr val="000000"/>
                </a:solidFill>
                <a:effectLst/>
              </a:rPr>
              <a:t>nuestra</a:t>
            </a:r>
            <a:r>
              <a:rPr lang="en-US" sz="1800" b="0" i="0" u="none" strike="noStrike" dirty="0">
                <a:solidFill>
                  <a:srgbClr val="000000"/>
                </a:solidFill>
                <a:effectLst/>
              </a:rPr>
              <a:t> </a:t>
            </a:r>
            <a:r>
              <a:rPr lang="en-US" sz="1800" b="0" i="0" u="none" strike="noStrike" dirty="0" err="1">
                <a:solidFill>
                  <a:srgbClr val="000000"/>
                </a:solidFill>
                <a:effectLst/>
              </a:rPr>
              <a:t>memoria</a:t>
            </a:r>
            <a:r>
              <a:rPr lang="en-US" sz="1800" b="0" i="0" u="none" strike="noStrike" dirty="0">
                <a:solidFill>
                  <a:srgbClr val="000000"/>
                </a:solidFill>
                <a:effectLst/>
              </a:rPr>
              <a:t>, y por tanto, </a:t>
            </a:r>
            <a:r>
              <a:rPr lang="en-US" sz="1800" b="0" i="0" u="none" strike="noStrike" dirty="0" err="1">
                <a:solidFill>
                  <a:srgbClr val="000000"/>
                </a:solidFill>
                <a:effectLst/>
              </a:rPr>
              <a:t>facilita</a:t>
            </a:r>
            <a:r>
              <a:rPr lang="en-US" sz="1800" b="0" i="0" u="none" strike="noStrike" dirty="0">
                <a:solidFill>
                  <a:srgbClr val="000000"/>
                </a:solidFill>
                <a:effectLst/>
              </a:rPr>
              <a:t> </a:t>
            </a:r>
            <a:r>
              <a:rPr lang="en-US" sz="1800" b="0" i="0" u="none" strike="noStrike" dirty="0" err="1">
                <a:solidFill>
                  <a:srgbClr val="000000"/>
                </a:solidFill>
                <a:effectLst/>
              </a:rPr>
              <a:t>su</a:t>
            </a:r>
            <a:r>
              <a:rPr lang="en-US" sz="1800" b="0" i="0" u="none" strike="noStrike" dirty="0">
                <a:solidFill>
                  <a:srgbClr val="000000"/>
                </a:solidFill>
                <a:effectLst/>
              </a:rPr>
              <a:t> </a:t>
            </a:r>
            <a:r>
              <a:rPr lang="en-US" sz="1800" b="0" i="0" u="none" strike="noStrike" dirty="0" err="1">
                <a:solidFill>
                  <a:srgbClr val="000000"/>
                </a:solidFill>
                <a:effectLst/>
              </a:rPr>
              <a:t>recuperación</a:t>
            </a:r>
            <a:r>
              <a:rPr lang="en-US" sz="1800" b="0" i="0" u="none" strike="noStrike" dirty="0">
                <a:solidFill>
                  <a:srgbClr val="000000"/>
                </a:solidFill>
                <a:effectLst/>
              </a:rPr>
              <a:t> </a:t>
            </a:r>
            <a:r>
              <a:rPr lang="en-US" sz="1800" b="0" i="0" u="none" strike="noStrike" dirty="0" err="1">
                <a:solidFill>
                  <a:srgbClr val="000000"/>
                </a:solidFill>
                <a:effectLst/>
              </a:rPr>
              <a:t>como</a:t>
            </a:r>
            <a:r>
              <a:rPr lang="en-US" sz="1800" b="0" i="0" u="none" strike="noStrike" dirty="0">
                <a:solidFill>
                  <a:srgbClr val="000000"/>
                </a:solidFill>
                <a:effectLst/>
              </a:rPr>
              <a:t> </a:t>
            </a:r>
            <a:r>
              <a:rPr lang="en-US" sz="1800" b="0" i="0" u="none" strike="noStrike" dirty="0" err="1">
                <a:solidFill>
                  <a:srgbClr val="000000"/>
                </a:solidFill>
                <a:effectLst/>
              </a:rPr>
              <a:t>recuerdo</a:t>
            </a:r>
            <a:r>
              <a:rPr lang="en-US" sz="1800" b="0" i="0" u="none" strike="noStrike" dirty="0">
                <a:solidFill>
                  <a:srgbClr val="000000"/>
                </a:solidFill>
                <a:effectLst/>
              </a:rPr>
              <a:t>.</a:t>
            </a:r>
          </a:p>
          <a:p>
            <a:pPr marL="285750" indent="-285750">
              <a:buFont typeface="Arial" panose="020B0604020202020204" pitchFamily="34" charset="0"/>
              <a:buChar char="•"/>
            </a:pPr>
            <a:endParaRPr lang="en-US" sz="1800" b="0" i="0" u="none" strike="noStrike" dirty="0">
              <a:solidFill>
                <a:srgbClr val="000000"/>
              </a:solidFill>
              <a:effectLst/>
              <a:latin typeface="Trebuchet MS" panose="020B0603020202020204" pitchFamily="34" charset="0"/>
            </a:endParaRPr>
          </a:p>
          <a:p>
            <a:pPr marL="285750" indent="-285750">
              <a:buFont typeface="Arial" panose="020B0604020202020204" pitchFamily="34" charset="0"/>
              <a:buChar char="•"/>
            </a:pPr>
            <a:endParaRPr lang="it-IT" dirty="0"/>
          </a:p>
        </p:txBody>
      </p:sp>
    </p:spTree>
    <p:extLst>
      <p:ext uri="{BB962C8B-B14F-4D97-AF65-F5344CB8AC3E}">
        <p14:creationId xmlns:p14="http://schemas.microsoft.com/office/powerpoint/2010/main" val="1862084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oogle Shape;56;p13"/>
          <p:cNvPicPr preferRelativeResize="0"/>
          <p:nvPr/>
        </p:nvPicPr>
        <p:blipFill>
          <a:blip r:embed="rId2">
            <a:alphaModFix/>
          </a:blip>
          <a:stretch>
            <a:fillRect/>
          </a:stretch>
        </p:blipFill>
        <p:spPr>
          <a:xfrm>
            <a:off x="9956332" y="6411907"/>
            <a:ext cx="2235668" cy="446093"/>
          </a:xfrm>
          <a:prstGeom prst="rect">
            <a:avLst/>
          </a:prstGeom>
          <a:noFill/>
          <a:ln>
            <a:noFill/>
          </a:ln>
        </p:spPr>
      </p:pic>
      <p:grpSp>
        <p:nvGrpSpPr>
          <p:cNvPr id="21" name="Groupe 20"/>
          <p:cNvGrpSpPr/>
          <p:nvPr/>
        </p:nvGrpSpPr>
        <p:grpSpPr>
          <a:xfrm>
            <a:off x="756206" y="2457229"/>
            <a:ext cx="4839449" cy="1609362"/>
            <a:chOff x="2700401" y="2189779"/>
            <a:chExt cx="4839449" cy="1609362"/>
          </a:xfrm>
        </p:grpSpPr>
        <p:sp>
          <p:nvSpPr>
            <p:cNvPr id="10" name="テキスト プレースホルダー 36">
              <a:extLst>
                <a:ext uri="{FF2B5EF4-FFF2-40B4-BE49-F238E27FC236}">
                  <a16:creationId xmlns:a16="http://schemas.microsoft.com/office/drawing/2014/main" id="{6CEB3826-ACC9-F746-A54D-2E244FE66785}"/>
                </a:ext>
              </a:extLst>
            </p:cNvPr>
            <p:cNvSpPr txBox="1">
              <a:spLocks/>
            </p:cNvSpPr>
            <p:nvPr/>
          </p:nvSpPr>
          <p:spPr bwMode="auto">
            <a:xfrm>
              <a:off x="3377078" y="3258408"/>
              <a:ext cx="4162772" cy="448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Grande" charset="0"/>
                  <a:ea typeface="MS PGothic" charset="-128"/>
                  <a:cs typeface="Geneva" charset="0"/>
                </a:defRPr>
              </a:lvl1pPr>
              <a:lvl2pPr marL="742950" indent="-285750">
                <a:spcBef>
                  <a:spcPct val="20000"/>
                </a:spcBef>
                <a:buChar char="–"/>
                <a:defRPr sz="2800">
                  <a:solidFill>
                    <a:schemeClr val="tx1"/>
                  </a:solidFill>
                  <a:latin typeface="Lucida Grande" charset="0"/>
                  <a:ea typeface="Geneva" charset="0"/>
                  <a:cs typeface="Geneva" charset="0"/>
                </a:defRPr>
              </a:lvl2pPr>
              <a:lvl3pPr marL="1143000" indent="-228600">
                <a:spcBef>
                  <a:spcPct val="20000"/>
                </a:spcBef>
                <a:buChar char="•"/>
                <a:defRPr sz="2400">
                  <a:solidFill>
                    <a:schemeClr val="tx1"/>
                  </a:solidFill>
                  <a:latin typeface="Lucida Grande" charset="0"/>
                  <a:ea typeface="Geneva" charset="0"/>
                  <a:cs typeface="Geneva" charset="0"/>
                </a:defRPr>
              </a:lvl3pPr>
              <a:lvl4pPr marL="1600200" indent="-228600">
                <a:spcBef>
                  <a:spcPct val="20000"/>
                </a:spcBef>
                <a:buChar char="–"/>
                <a:defRPr sz="2000">
                  <a:solidFill>
                    <a:schemeClr val="tx1"/>
                  </a:solidFill>
                  <a:latin typeface="Lucida Grande" charset="0"/>
                  <a:ea typeface="Geneva" charset="0"/>
                  <a:cs typeface="Geneva" charset="0"/>
                </a:defRPr>
              </a:lvl4pPr>
              <a:lvl5pPr marL="2057400" indent="-228600">
                <a:spcBef>
                  <a:spcPct val="20000"/>
                </a:spcBef>
                <a:buChar char="»"/>
                <a:defRPr sz="2000">
                  <a:solidFill>
                    <a:schemeClr val="tx1"/>
                  </a:solidFill>
                  <a:latin typeface="Lucida Grande"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9pPr>
            </a:lstStyle>
            <a:p>
              <a:pPr algn="just">
                <a:buNone/>
                <a:defRPr/>
              </a:pPr>
              <a:r>
                <a:rPr kumimoji="0" lang="en-US" sz="1800" b="0" i="0" u="none" strike="noStrike" kern="1200" cap="none" spc="0" normalizeH="0" baseline="0" noProof="0">
                  <a:ln>
                    <a:noFill/>
                  </a:ln>
                  <a:solidFill>
                    <a:prstClr val="black"/>
                  </a:solidFill>
                  <a:effectLst/>
                  <a:uLnTx/>
                  <a:uFillTx/>
                  <a:latin typeface="Calibri" panose="020F0502020204030204" pitchFamily="34" charset="0"/>
                  <a:cs typeface="Calibri" panose="020F0502020204030204" pitchFamily="34" charset="0"/>
                </a:rPr>
                <a:t>Visita nuestra página web y prueba los minijuegos</a:t>
              </a:r>
              <a:r>
                <a:rPr kumimoji="0" lang="en-US" sz="1800" b="0" i="0" u="none" strike="noStrike" kern="1200" cap="none" spc="0" normalizeH="0" noProof="0">
                  <a:ln>
                    <a:noFill/>
                  </a:ln>
                  <a:solidFill>
                    <a:prstClr val="black"/>
                  </a:solidFill>
                  <a:effectLst/>
                  <a:uLnTx/>
                  <a:uFillTx/>
                  <a:latin typeface="Calibri" panose="020F0502020204030204" pitchFamily="34" charset="0"/>
                  <a:cs typeface="Calibri" panose="020F0502020204030204" pitchFamily="34" charset="0"/>
                </a:rPr>
                <a:t>: </a:t>
              </a:r>
              <a:r>
                <a:rPr lang="en-US" sz="1800" dirty="0">
                  <a:solidFill>
                    <a:prstClr val="black"/>
                  </a:solidFill>
                  <a:latin typeface="Calibri" panose="020F0502020204030204" pitchFamily="34" charset="0"/>
                  <a:cs typeface="Calibri" panose="020F0502020204030204" pitchFamily="34" charset="0"/>
                  <a:hlinkClick r:id="rId3"/>
                </a:rPr>
                <a:t>https://diskproject.eu/</a:t>
              </a:r>
              <a:endParaRPr lang="en-US" sz="1800" dirty="0">
                <a:solidFill>
                  <a:prstClr val="black"/>
                </a:solidFill>
                <a:latin typeface="Calibri" panose="020F0502020204030204" pitchFamily="34" charset="0"/>
                <a:cs typeface="Calibri" panose="020F0502020204030204" pitchFamily="34" charset="0"/>
              </a:endParaRPr>
            </a:p>
            <a:p>
              <a:pPr lvl="0">
                <a:buNone/>
                <a:defRPr/>
              </a:pPr>
              <a:endParaRPr kumimoji="0" lang="en-US" sz="1400" b="0" i="0" u="none" strike="noStrike" kern="1200" cap="none" spc="0" normalizeH="0" baseline="0" noProof="0" dirty="0">
                <a:ln>
                  <a:noFill/>
                </a:ln>
                <a:solidFill>
                  <a:prstClr val="black"/>
                </a:solidFill>
                <a:effectLst/>
                <a:uLnTx/>
                <a:uFillTx/>
                <a:latin typeface="Calibri Light" panose="020F0302020204030204"/>
                <a:ea typeface="MS PGothic" charset="-128"/>
              </a:endParaRPr>
            </a:p>
          </p:txBody>
        </p:sp>
        <p:sp>
          <p:nvSpPr>
            <p:cNvPr id="16" name="Oval 39">
              <a:extLst>
                <a:ext uri="{FF2B5EF4-FFF2-40B4-BE49-F238E27FC236}">
                  <a16:creationId xmlns:a16="http://schemas.microsoft.com/office/drawing/2014/main" id="{C6CF5BD2-AC84-604B-A211-6A160C79B4F3}"/>
                </a:ext>
              </a:extLst>
            </p:cNvPr>
            <p:cNvSpPr/>
            <p:nvPr/>
          </p:nvSpPr>
          <p:spPr>
            <a:xfrm>
              <a:off x="2700401" y="3258408"/>
              <a:ext cx="540733" cy="540733"/>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46EAE"/>
                </a:solidFill>
                <a:effectLst/>
                <a:uLnTx/>
                <a:uFillTx/>
                <a:latin typeface="Calibri" panose="020F0502020204030204"/>
                <a:ea typeface="+mn-ea"/>
                <a:cs typeface="+mn-cs"/>
              </a:endParaRPr>
            </a:p>
          </p:txBody>
        </p:sp>
        <p:pic>
          <p:nvPicPr>
            <p:cNvPr id="17" name="Picture 40">
              <a:extLst>
                <a:ext uri="{FF2B5EF4-FFF2-40B4-BE49-F238E27FC236}">
                  <a16:creationId xmlns:a16="http://schemas.microsoft.com/office/drawing/2014/main" id="{321F2381-7BB4-8041-8076-A6E7E7288454}"/>
                </a:ext>
              </a:extLst>
            </p:cNvPr>
            <p:cNvPicPr>
              <a:picLocks noChangeAspect="1"/>
            </p:cNvPicPr>
            <p:nvPr/>
          </p:nvPicPr>
          <p:blipFill rotWithShape="1">
            <a:blip r:embed="rId4">
              <a:extLst>
                <a:ext uri="{28A0092B-C50C-407E-A947-70E740481C1C}">
                  <a14:useLocalDpi xmlns:a14="http://schemas.microsoft.com/office/drawing/2010/main" val="0"/>
                </a:ext>
              </a:extLst>
            </a:blip>
            <a:srcRect l="8912" t="77879" r="4725" b="-4082"/>
            <a:stretch/>
          </p:blipFill>
          <p:spPr>
            <a:xfrm>
              <a:off x="2751826" y="3313847"/>
              <a:ext cx="477838" cy="466929"/>
            </a:xfrm>
            <a:prstGeom prst="ellipse">
              <a:avLst/>
            </a:prstGeom>
          </p:spPr>
        </p:pic>
        <p:sp>
          <p:nvSpPr>
            <p:cNvPr id="19" name="Oval 42">
              <a:extLst>
                <a:ext uri="{FF2B5EF4-FFF2-40B4-BE49-F238E27FC236}">
                  <a16:creationId xmlns:a16="http://schemas.microsoft.com/office/drawing/2014/main" id="{F6016052-18D5-5E40-A7E5-7BE2A416A3B6}"/>
                </a:ext>
              </a:extLst>
            </p:cNvPr>
            <p:cNvSpPr/>
            <p:nvPr/>
          </p:nvSpPr>
          <p:spPr>
            <a:xfrm>
              <a:off x="2772912" y="2189779"/>
              <a:ext cx="540733" cy="540733"/>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46EAE"/>
                </a:solidFill>
                <a:effectLst/>
                <a:uLnTx/>
                <a:uFillTx/>
                <a:latin typeface="Calibri" panose="020F0502020204030204"/>
                <a:ea typeface="+mn-ea"/>
                <a:cs typeface="+mn-cs"/>
              </a:endParaRPr>
            </a:p>
          </p:txBody>
        </p:sp>
        <p:pic>
          <p:nvPicPr>
            <p:cNvPr id="20" name="図プレースホルダー 23">
              <a:extLst>
                <a:ext uri="{FF2B5EF4-FFF2-40B4-BE49-F238E27FC236}">
                  <a16:creationId xmlns:a16="http://schemas.microsoft.com/office/drawing/2014/main" id="{7732787F-11BD-FA4F-AE22-69F8A1278C7A}"/>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82942" y="2265294"/>
              <a:ext cx="32067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3" name="ZoneTexte 22"/>
          <p:cNvSpPr txBox="1"/>
          <p:nvPr/>
        </p:nvSpPr>
        <p:spPr>
          <a:xfrm>
            <a:off x="2329046" y="254303"/>
            <a:ext cx="7975492" cy="1261884"/>
          </a:xfrm>
          <a:prstGeom prst="rect">
            <a:avLst/>
          </a:prstGeom>
          <a:noFill/>
        </p:spPr>
        <p:txBody>
          <a:bodyPr wrap="square" rtlCol="0">
            <a:spAutoFit/>
          </a:bodyPr>
          <a:lstStyle/>
          <a:p>
            <a:pPr algn="ctr"/>
            <a:r>
              <a:rPr lang="fr-FR" sz="2800" b="1">
                <a:solidFill>
                  <a:srgbClr val="00B84F"/>
                </a:solidFill>
              </a:rPr>
              <a:t>Has llegado al final de este curso, ¡enhorabuena!</a:t>
            </a:r>
            <a:br>
              <a:rPr lang="fr-FR" sz="2800" b="1" dirty="0">
                <a:solidFill>
                  <a:srgbClr val="00B84F"/>
                </a:solidFill>
              </a:rPr>
            </a:br>
            <a:endParaRPr lang="fr-FR" sz="2800" b="1" dirty="0">
              <a:solidFill>
                <a:srgbClr val="00B84F"/>
              </a:solidFill>
            </a:endParaRPr>
          </a:p>
          <a:p>
            <a:pPr algn="ctr"/>
            <a:r>
              <a:rPr lang="fr-FR" sz="2000" b="1"/>
              <a:t>¡Sigamos en contacto!</a:t>
            </a:r>
            <a:endParaRPr lang="fr-FR" sz="3200" b="1" dirty="0">
              <a:solidFill>
                <a:srgbClr val="00B84F"/>
              </a:solidFill>
            </a:endParaRPr>
          </a:p>
        </p:txBody>
      </p:sp>
      <p:pic>
        <p:nvPicPr>
          <p:cNvPr id="24" name="Image 23"/>
          <p:cNvPicPr/>
          <p:nvPr/>
        </p:nvPicPr>
        <p:blipFill>
          <a:blip r:embed="rId6" cstate="print">
            <a:extLst>
              <a:ext uri="{28A0092B-C50C-407E-A947-70E740481C1C}">
                <a14:useLocalDpi xmlns:a14="http://schemas.microsoft.com/office/drawing/2010/main" val="0"/>
              </a:ext>
            </a:extLst>
          </a:blip>
          <a:stretch>
            <a:fillRect/>
          </a:stretch>
        </p:blipFill>
        <p:spPr>
          <a:xfrm>
            <a:off x="308791" y="0"/>
            <a:ext cx="1435564" cy="1552183"/>
          </a:xfrm>
          <a:prstGeom prst="rect">
            <a:avLst/>
          </a:prstGeom>
          <a:solidFill>
            <a:srgbClr val="00B84F"/>
          </a:solidFill>
        </p:spPr>
      </p:pic>
      <p:sp>
        <p:nvSpPr>
          <p:cNvPr id="25" name="ZoneTexte 24"/>
          <p:cNvSpPr txBox="1"/>
          <p:nvPr/>
        </p:nvSpPr>
        <p:spPr>
          <a:xfrm>
            <a:off x="308791" y="6581001"/>
            <a:ext cx="4711816" cy="276999"/>
          </a:xfrm>
          <a:prstGeom prst="rect">
            <a:avLst/>
          </a:prstGeom>
          <a:noFill/>
        </p:spPr>
        <p:txBody>
          <a:bodyPr wrap="square" rtlCol="0">
            <a:spAutoFit/>
          </a:bodyPr>
          <a:lstStyle/>
          <a:p>
            <a:r>
              <a:rPr lang="fr-FR" sz="1200" dirty="0"/>
              <a:t>Project number 2020-1-FR01-KA204-079823</a:t>
            </a:r>
          </a:p>
        </p:txBody>
      </p:sp>
      <p:sp>
        <p:nvSpPr>
          <p:cNvPr id="3" name="ZoneTexte 2"/>
          <p:cNvSpPr txBox="1"/>
          <p:nvPr/>
        </p:nvSpPr>
        <p:spPr>
          <a:xfrm>
            <a:off x="1432883" y="2552021"/>
            <a:ext cx="5218404" cy="646331"/>
          </a:xfrm>
          <a:prstGeom prst="rect">
            <a:avLst/>
          </a:prstGeom>
          <a:noFill/>
        </p:spPr>
        <p:txBody>
          <a:bodyPr wrap="square" rtlCol="0">
            <a:spAutoFit/>
          </a:bodyPr>
          <a:lstStyle/>
          <a:p>
            <a:pPr algn="just"/>
            <a:r>
              <a:rPr lang="fr-FR"/>
              <a:t>Escríbenos un email: </a:t>
            </a:r>
            <a:r>
              <a:rPr lang="fr-FR" dirty="0">
                <a:hlinkClick r:id="rId7"/>
              </a:rPr>
              <a:t>disk-project@googlegroups.com</a:t>
            </a:r>
            <a:endParaRPr lang="fr-FR" dirty="0"/>
          </a:p>
          <a:p>
            <a:r>
              <a:rPr lang="fr-FR" dirty="0"/>
              <a:t> </a:t>
            </a:r>
          </a:p>
        </p:txBody>
      </p:sp>
      <p:pic>
        <p:nvPicPr>
          <p:cNvPr id="28" name="Image 2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429737" y="2277299"/>
            <a:ext cx="5312779" cy="3541854"/>
          </a:xfrm>
          <a:prstGeom prst="teardrop">
            <a:avLst>
              <a:gd name="adj" fmla="val 89345"/>
            </a:avLst>
          </a:prstGeom>
        </p:spPr>
      </p:pic>
    </p:spTree>
    <p:extLst>
      <p:ext uri="{BB962C8B-B14F-4D97-AF65-F5344CB8AC3E}">
        <p14:creationId xmlns:p14="http://schemas.microsoft.com/office/powerpoint/2010/main" val="274838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2" cstate="print">
            <a:extLst>
              <a:ext uri="{28A0092B-C50C-407E-A947-70E740481C1C}">
                <a14:useLocalDpi xmlns:a14="http://schemas.microsoft.com/office/drawing/2010/main" val="0"/>
              </a:ext>
            </a:extLst>
          </a:blip>
          <a:stretch>
            <a:fillRect/>
          </a:stretch>
        </p:blipFill>
        <p:spPr>
          <a:xfrm>
            <a:off x="331940" y="0"/>
            <a:ext cx="1435564" cy="1552183"/>
          </a:xfrm>
          <a:prstGeom prst="rect">
            <a:avLst/>
          </a:prstGeom>
          <a:solidFill>
            <a:srgbClr val="00B84F"/>
          </a:solidFill>
        </p:spPr>
      </p:pic>
      <p:pic>
        <p:nvPicPr>
          <p:cNvPr id="6" name="Image 5"/>
          <p:cNvPicPr/>
          <p:nvPr/>
        </p:nvPicPr>
        <p:blipFill rotWithShape="1">
          <a:blip r:embed="rId3" cstate="print">
            <a:extLst>
              <a:ext uri="{28A0092B-C50C-407E-A947-70E740481C1C}">
                <a14:useLocalDpi xmlns:a14="http://schemas.microsoft.com/office/drawing/2010/main" val="0"/>
              </a:ext>
            </a:extLst>
          </a:blip>
          <a:srcRect l="26347" t="4802" r="-1" b="1"/>
          <a:stretch/>
        </p:blipFill>
        <p:spPr>
          <a:xfrm>
            <a:off x="8999220" y="5978128"/>
            <a:ext cx="3017520" cy="853440"/>
          </a:xfrm>
          <a:prstGeom prst="rect">
            <a:avLst/>
          </a:prstGeom>
        </p:spPr>
      </p:pic>
      <p:sp>
        <p:nvSpPr>
          <p:cNvPr id="3" name="ZoneTexte 2"/>
          <p:cNvSpPr txBox="1"/>
          <p:nvPr/>
        </p:nvSpPr>
        <p:spPr>
          <a:xfrm>
            <a:off x="3800919" y="404812"/>
            <a:ext cx="5198301" cy="584775"/>
          </a:xfrm>
          <a:prstGeom prst="rect">
            <a:avLst/>
          </a:prstGeom>
          <a:noFill/>
        </p:spPr>
        <p:txBody>
          <a:bodyPr wrap="square" rtlCol="0">
            <a:spAutoFit/>
          </a:bodyPr>
          <a:lstStyle/>
          <a:p>
            <a:pPr algn="ctr"/>
            <a:r>
              <a:rPr lang="fr-FR" sz="3200" b="1"/>
              <a:t>Resumen</a:t>
            </a:r>
            <a:endParaRPr lang="fr-FR" sz="3200" b="1" dirty="0"/>
          </a:p>
        </p:txBody>
      </p:sp>
      <p:sp>
        <p:nvSpPr>
          <p:cNvPr id="9" name="ZoneTexte 8"/>
          <p:cNvSpPr txBox="1"/>
          <p:nvPr/>
        </p:nvSpPr>
        <p:spPr>
          <a:xfrm>
            <a:off x="1767504" y="2227825"/>
            <a:ext cx="7668228" cy="4278094"/>
          </a:xfrm>
          <a:prstGeom prst="rect">
            <a:avLst/>
          </a:prstGeom>
          <a:noFill/>
        </p:spPr>
        <p:txBody>
          <a:bodyPr wrap="square" rtlCol="0">
            <a:spAutoFit/>
          </a:bodyPr>
          <a:lstStyle/>
          <a:p>
            <a:pPr marL="342900" indent="-342900" algn="just">
              <a:buFont typeface="Arial" panose="020B0604020202020204" pitchFamily="34" charset="0"/>
              <a:buChar char="•"/>
            </a:pPr>
            <a:r>
              <a:rPr lang="es-ES" sz="2400" b="1"/>
              <a:t>Introducción del módulo de formación</a:t>
            </a:r>
            <a:endParaRPr lang="fr-FR" sz="2400" dirty="0"/>
          </a:p>
          <a:p>
            <a:pPr marL="285750" lvl="0" indent="-285750" algn="just">
              <a:buFont typeface="Arial" panose="020B0604020202020204" pitchFamily="34" charset="0"/>
              <a:buChar char="•"/>
            </a:pPr>
            <a:r>
              <a:rPr lang="fr-FR" sz="2400" b="1"/>
              <a:t>Objetivos de aprendizaje</a:t>
            </a:r>
            <a:endParaRPr lang="fr-FR" sz="2400" b="1" dirty="0"/>
          </a:p>
          <a:p>
            <a:pPr marL="285750" lvl="0" indent="-285750" algn="just">
              <a:buFont typeface="Arial" panose="020B0604020202020204" pitchFamily="34" charset="0"/>
              <a:buChar char="•"/>
            </a:pPr>
            <a:r>
              <a:rPr lang="fr-FR" sz="2400" b="1"/>
              <a:t>¿Quiénes somos sin nuestros recuerdos?</a:t>
            </a:r>
            <a:endParaRPr lang="fr-FR" sz="2400" b="1" dirty="0"/>
          </a:p>
          <a:p>
            <a:pPr marL="285750" lvl="0" indent="-285750" algn="just">
              <a:buFont typeface="Arial" panose="020B0604020202020204" pitchFamily="34" charset="0"/>
              <a:buChar char="•"/>
            </a:pPr>
            <a:r>
              <a:rPr lang="fr-FR" sz="2400" b="1"/>
              <a:t>¿Qué le ocurre a nuestra memoria con el paso del tiempo?</a:t>
            </a:r>
            <a:endParaRPr lang="fr-FR" sz="2400" b="1" dirty="0"/>
          </a:p>
          <a:p>
            <a:pPr marL="285750" lvl="0" indent="-285750" algn="just">
              <a:buFont typeface="Arial" panose="020B0604020202020204" pitchFamily="34" charset="0"/>
              <a:buChar char="•"/>
            </a:pPr>
            <a:r>
              <a:rPr lang="fr-FR" sz="2400" b="1"/>
              <a:t>¿Podemos hacer algo al respecto?</a:t>
            </a:r>
            <a:endParaRPr lang="fr-FR" sz="2400" b="1" dirty="0"/>
          </a:p>
          <a:p>
            <a:pPr marL="285750" lvl="0" indent="-285750" algn="just">
              <a:buFont typeface="Arial" panose="020B0604020202020204" pitchFamily="34" charset="0"/>
              <a:buChar char="•"/>
            </a:pPr>
            <a:r>
              <a:rPr lang="fr-FR" sz="2400" b="1"/>
              <a:t>¿Qué mnemotecnia para recordar qué?</a:t>
            </a:r>
            <a:endParaRPr lang="fr-FR" sz="2400" b="1" dirty="0"/>
          </a:p>
          <a:p>
            <a:pPr marL="285750" lvl="0" indent="-285750" algn="just">
              <a:buFont typeface="Arial" panose="020B0604020202020204" pitchFamily="34" charset="0"/>
              <a:buChar char="•"/>
            </a:pPr>
            <a:r>
              <a:rPr lang="fr-FR" sz="2400" b="1"/>
              <a:t>Glosario</a:t>
            </a:r>
            <a:endParaRPr lang="fr-FR" sz="2400" b="1" dirty="0"/>
          </a:p>
          <a:p>
            <a:pPr marL="285750" lvl="0" indent="-285750" algn="just">
              <a:buFont typeface="Arial" panose="020B0604020202020204" pitchFamily="34" charset="0"/>
              <a:buChar char="•"/>
            </a:pPr>
            <a:endParaRPr lang="fr-FR" sz="2000" b="1" dirty="0"/>
          </a:p>
          <a:p>
            <a:pPr marL="285750" lvl="0" indent="-285750" algn="just">
              <a:buFont typeface="Arial" panose="020B0604020202020204" pitchFamily="34" charset="0"/>
              <a:buChar char="•"/>
            </a:pPr>
            <a:endParaRPr lang="fr-FR" sz="2000" b="1" dirty="0"/>
          </a:p>
          <a:p>
            <a:pPr marL="285750" lvl="0" indent="-285750" algn="just">
              <a:buFont typeface="Arial" panose="020B0604020202020204" pitchFamily="34" charset="0"/>
              <a:buChar char="•"/>
            </a:pPr>
            <a:endParaRPr lang="fr-FR" sz="2000" b="1" dirty="0"/>
          </a:p>
          <a:p>
            <a:pPr marL="285750" lvl="0" indent="-285750" algn="just">
              <a:buFont typeface="Arial" panose="020B0604020202020204" pitchFamily="34" charset="0"/>
              <a:buChar char="•"/>
            </a:pPr>
            <a:endParaRPr lang="fr-FR" sz="2000" b="1" dirty="0"/>
          </a:p>
        </p:txBody>
      </p:sp>
    </p:spTree>
    <p:extLst>
      <p:ext uri="{BB962C8B-B14F-4D97-AF65-F5344CB8AC3E}">
        <p14:creationId xmlns:p14="http://schemas.microsoft.com/office/powerpoint/2010/main" val="2118326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Doctors doing medical research on human brain and testing blood samples. Free Vector"/>
          <p:cNvPicPr>
            <a:picLocks noChangeAspect="1" noChangeArrowheads="1"/>
          </p:cNvPicPr>
          <p:nvPr/>
        </p:nvPicPr>
        <p:blipFill rotWithShape="1">
          <a:blip r:embed="rId2">
            <a:extLst>
              <a:ext uri="{28A0092B-C50C-407E-A947-70E740481C1C}">
                <a14:useLocalDpi xmlns:a14="http://schemas.microsoft.com/office/drawing/2010/main" val="0"/>
              </a:ext>
            </a:extLst>
          </a:blip>
          <a:srcRect l="8001" t="6021" r="9336" b="5204"/>
          <a:stretch/>
        </p:blipFill>
        <p:spPr bwMode="auto">
          <a:xfrm>
            <a:off x="484340" y="2898739"/>
            <a:ext cx="5098093" cy="3647047"/>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331940" y="0"/>
            <a:ext cx="1435564" cy="1552183"/>
          </a:xfrm>
          <a:prstGeom prst="rect">
            <a:avLst/>
          </a:prstGeom>
          <a:solidFill>
            <a:srgbClr val="00B84F"/>
          </a:solidFill>
        </p:spPr>
      </p:pic>
      <p:pic>
        <p:nvPicPr>
          <p:cNvPr id="6" name="Image 5"/>
          <p:cNvPicPr/>
          <p:nvPr/>
        </p:nvPicPr>
        <p:blipFill rotWithShape="1">
          <a:blip r:embed="rId4" cstate="print">
            <a:extLst>
              <a:ext uri="{28A0092B-C50C-407E-A947-70E740481C1C}">
                <a14:useLocalDpi xmlns:a14="http://schemas.microsoft.com/office/drawing/2010/main" val="0"/>
              </a:ext>
            </a:extLst>
          </a:blip>
          <a:srcRect l="26347" t="4802" r="-1" b="1"/>
          <a:stretch/>
        </p:blipFill>
        <p:spPr>
          <a:xfrm>
            <a:off x="8999220" y="5978128"/>
            <a:ext cx="3017520" cy="853440"/>
          </a:xfrm>
          <a:prstGeom prst="rect">
            <a:avLst/>
          </a:prstGeom>
        </p:spPr>
      </p:pic>
      <p:sp>
        <p:nvSpPr>
          <p:cNvPr id="3" name="ZoneTexte 2"/>
          <p:cNvSpPr txBox="1"/>
          <p:nvPr/>
        </p:nvSpPr>
        <p:spPr>
          <a:xfrm>
            <a:off x="2553333" y="376843"/>
            <a:ext cx="7085334" cy="584775"/>
          </a:xfrm>
          <a:prstGeom prst="rect">
            <a:avLst/>
          </a:prstGeom>
          <a:noFill/>
        </p:spPr>
        <p:txBody>
          <a:bodyPr wrap="square" rtlCol="0">
            <a:spAutoFit/>
          </a:bodyPr>
          <a:lstStyle/>
          <a:p>
            <a:pPr algn="ctr"/>
            <a:r>
              <a:rPr lang="fr-FR" sz="3200" b="1"/>
              <a:t>Introducción del módulo de formación</a:t>
            </a:r>
            <a:endParaRPr lang="fr-FR" sz="3200" b="1" dirty="0"/>
          </a:p>
        </p:txBody>
      </p:sp>
      <p:sp>
        <p:nvSpPr>
          <p:cNvPr id="9" name="ZoneTexte 8"/>
          <p:cNvSpPr txBox="1"/>
          <p:nvPr/>
        </p:nvSpPr>
        <p:spPr>
          <a:xfrm>
            <a:off x="5722959" y="1519111"/>
            <a:ext cx="5769889" cy="4708981"/>
          </a:xfrm>
          <a:prstGeom prst="rect">
            <a:avLst/>
          </a:prstGeom>
          <a:noFill/>
        </p:spPr>
        <p:txBody>
          <a:bodyPr wrap="square" rtlCol="0">
            <a:spAutoFit/>
          </a:bodyPr>
          <a:lstStyle/>
          <a:p>
            <a:pPr algn="just"/>
            <a:r>
              <a:rPr lang="en-US" sz="2000" b="0" i="0" u="none" strike="noStrike">
                <a:solidFill>
                  <a:srgbClr val="000000"/>
                </a:solidFill>
                <a:effectLst/>
              </a:rPr>
              <a:t>La </a:t>
            </a:r>
            <a:r>
              <a:rPr lang="en-US" sz="2000" b="1">
                <a:solidFill>
                  <a:srgbClr val="000000"/>
                </a:solidFill>
              </a:rPr>
              <a:t>m</a:t>
            </a:r>
            <a:r>
              <a:rPr lang="en-US" sz="2000" b="1" i="0" u="none" strike="noStrike">
                <a:solidFill>
                  <a:srgbClr val="000000"/>
                </a:solidFill>
                <a:effectLst/>
              </a:rPr>
              <a:t>emoria</a:t>
            </a:r>
            <a:r>
              <a:rPr lang="en-US" sz="2000" b="0" i="0" u="none" strike="noStrike">
                <a:solidFill>
                  <a:srgbClr val="000000"/>
                </a:solidFill>
                <a:effectLst/>
              </a:rPr>
              <a:t> es una función que tiende a debilitarse con la edad. </a:t>
            </a:r>
            <a:r>
              <a:rPr lang="en-US" sz="2000" dirty="0">
                <a:solidFill>
                  <a:srgbClr val="000000"/>
                </a:solidFill>
              </a:rPr>
              <a:t>E</a:t>
            </a:r>
            <a:r>
              <a:rPr lang="en-US" sz="2000" b="0" i="0" u="none" strike="noStrike">
                <a:solidFill>
                  <a:srgbClr val="000000"/>
                </a:solidFill>
                <a:effectLst/>
              </a:rPr>
              <a:t>n </a:t>
            </a:r>
            <a:r>
              <a:rPr lang="en-US" sz="2000" b="0" i="0" u="none" strike="noStrike" dirty="0">
                <a:solidFill>
                  <a:srgbClr val="000000"/>
                </a:solidFill>
                <a:effectLst/>
              </a:rPr>
              <a:t>particular</a:t>
            </a:r>
            <a:r>
              <a:rPr lang="en-US" sz="2000" b="0" i="0" u="none" strike="noStrike">
                <a:solidFill>
                  <a:srgbClr val="000000"/>
                </a:solidFill>
                <a:effectLst/>
              </a:rPr>
              <a:t>, la capacidad de retener y preservar nueva información, pero también disminuye con el tiempo la capacidad de recuperarla como recuerdo cuando lo necesitamos.</a:t>
            </a:r>
            <a:endParaRPr lang="en-US" sz="2000" b="0" i="0" u="none" strike="noStrike" dirty="0">
              <a:solidFill>
                <a:srgbClr val="000000"/>
              </a:solidFill>
              <a:effectLst/>
            </a:endParaRPr>
          </a:p>
          <a:p>
            <a:pPr algn="just"/>
            <a:endParaRPr lang="en-US" sz="2000" dirty="0">
              <a:solidFill>
                <a:srgbClr val="000000"/>
              </a:solidFill>
            </a:endParaRPr>
          </a:p>
          <a:p>
            <a:pPr indent="-1270" algn="just" rtl="0">
              <a:spcBef>
                <a:spcPts val="0"/>
              </a:spcBef>
              <a:spcAft>
                <a:spcPts val="0"/>
              </a:spcAft>
            </a:pPr>
            <a:r>
              <a:rPr lang="en-US" sz="2000" b="0" i="0" u="none" strike="noStrike">
                <a:solidFill>
                  <a:srgbClr val="000000"/>
                </a:solidFill>
                <a:effectLst/>
              </a:rPr>
              <a:t>Este módulo de formación es preparatorio para una serie de </a:t>
            </a:r>
            <a:r>
              <a:rPr lang="en-US" sz="2000" b="1" i="0" u="none" strike="noStrike">
                <a:solidFill>
                  <a:srgbClr val="000000"/>
                </a:solidFill>
                <a:effectLst/>
              </a:rPr>
              <a:t>mininjuegos interactivos </a:t>
            </a:r>
            <a:r>
              <a:rPr lang="en-US" sz="2000" b="0" i="0" u="none" strike="noStrike">
                <a:solidFill>
                  <a:srgbClr val="000000"/>
                </a:solidFill>
                <a:effectLst/>
              </a:rPr>
              <a:t>que utilizan diferentes estrategias de memoria (también llamados </a:t>
            </a:r>
            <a:r>
              <a:rPr lang="en-US" sz="2000" b="1" i="1" u="none" strike="noStrike">
                <a:solidFill>
                  <a:srgbClr val="000000"/>
                </a:solidFill>
                <a:effectLst/>
              </a:rPr>
              <a:t>mnemotecnias</a:t>
            </a:r>
            <a:r>
              <a:rPr lang="en-US" sz="2000" b="0" i="0" u="none" strike="noStrike">
                <a:solidFill>
                  <a:srgbClr val="000000"/>
                </a:solidFill>
                <a:effectLst/>
              </a:rPr>
              <a:t>) de acuerdo con el tipo y la cantidad de información a ser procesada. El objetivo es reforzar la memoria a corto plazo y la capacidad de mantener más información al mismo tiempo. </a:t>
            </a:r>
            <a:br>
              <a:rPr lang="en-US" sz="2000" dirty="0"/>
            </a:br>
            <a:endParaRPr lang="fr-FR" sz="2000" dirty="0"/>
          </a:p>
          <a:p>
            <a:pPr marL="342900" indent="-342900" algn="just">
              <a:buFont typeface="Arial" panose="020B0604020202020204" pitchFamily="34" charset="0"/>
              <a:buChar char="•"/>
            </a:pPr>
            <a:endParaRPr lang="fr-FR" sz="2000" dirty="0"/>
          </a:p>
        </p:txBody>
      </p:sp>
    </p:spTree>
    <p:extLst>
      <p:ext uri="{BB962C8B-B14F-4D97-AF65-F5344CB8AC3E}">
        <p14:creationId xmlns:p14="http://schemas.microsoft.com/office/powerpoint/2010/main" val="3458748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Doctors doing medical research on human brain and testing blood samples. Free Vector"/>
          <p:cNvPicPr>
            <a:picLocks noChangeAspect="1" noChangeArrowheads="1"/>
          </p:cNvPicPr>
          <p:nvPr/>
        </p:nvPicPr>
        <p:blipFill rotWithShape="1">
          <a:blip r:embed="rId2">
            <a:extLst>
              <a:ext uri="{28A0092B-C50C-407E-A947-70E740481C1C}">
                <a14:useLocalDpi xmlns:a14="http://schemas.microsoft.com/office/drawing/2010/main" val="0"/>
              </a:ext>
            </a:extLst>
          </a:blip>
          <a:srcRect l="8001" t="6021" r="9336" b="5204"/>
          <a:stretch/>
        </p:blipFill>
        <p:spPr bwMode="auto">
          <a:xfrm>
            <a:off x="501041" y="2773279"/>
            <a:ext cx="5098093" cy="3647047"/>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331940" y="0"/>
            <a:ext cx="1435564" cy="1552183"/>
          </a:xfrm>
          <a:prstGeom prst="rect">
            <a:avLst/>
          </a:prstGeom>
          <a:solidFill>
            <a:srgbClr val="00B84F"/>
          </a:solidFill>
        </p:spPr>
      </p:pic>
      <p:pic>
        <p:nvPicPr>
          <p:cNvPr id="6" name="Image 5"/>
          <p:cNvPicPr/>
          <p:nvPr/>
        </p:nvPicPr>
        <p:blipFill rotWithShape="1">
          <a:blip r:embed="rId4" cstate="print">
            <a:extLst>
              <a:ext uri="{28A0092B-C50C-407E-A947-70E740481C1C}">
                <a14:useLocalDpi xmlns:a14="http://schemas.microsoft.com/office/drawing/2010/main" val="0"/>
              </a:ext>
            </a:extLst>
          </a:blip>
          <a:srcRect l="26347" t="4802" r="-1" b="1"/>
          <a:stretch/>
        </p:blipFill>
        <p:spPr>
          <a:xfrm>
            <a:off x="8999220" y="5978128"/>
            <a:ext cx="3017520" cy="853440"/>
          </a:xfrm>
          <a:prstGeom prst="rect">
            <a:avLst/>
          </a:prstGeom>
        </p:spPr>
      </p:pic>
      <p:sp>
        <p:nvSpPr>
          <p:cNvPr id="3" name="ZoneTexte 2"/>
          <p:cNvSpPr txBox="1"/>
          <p:nvPr/>
        </p:nvSpPr>
        <p:spPr>
          <a:xfrm>
            <a:off x="3496849" y="295954"/>
            <a:ext cx="5198301" cy="584775"/>
          </a:xfrm>
          <a:prstGeom prst="rect">
            <a:avLst/>
          </a:prstGeom>
          <a:noFill/>
        </p:spPr>
        <p:txBody>
          <a:bodyPr wrap="square" rtlCol="0">
            <a:spAutoFit/>
          </a:bodyPr>
          <a:lstStyle/>
          <a:p>
            <a:pPr algn="ctr"/>
            <a:r>
              <a:rPr lang="fr-FR" sz="3200" b="1"/>
              <a:t>Objetivos de aprendizaje</a:t>
            </a:r>
            <a:endParaRPr lang="fr-FR" sz="3200" b="1" dirty="0"/>
          </a:p>
        </p:txBody>
      </p:sp>
      <p:sp>
        <p:nvSpPr>
          <p:cNvPr id="9" name="ZoneTexte 8"/>
          <p:cNvSpPr txBox="1"/>
          <p:nvPr/>
        </p:nvSpPr>
        <p:spPr>
          <a:xfrm>
            <a:off x="5763406" y="1221251"/>
            <a:ext cx="4985360" cy="5324535"/>
          </a:xfrm>
          <a:prstGeom prst="rect">
            <a:avLst/>
          </a:prstGeom>
          <a:noFill/>
        </p:spPr>
        <p:txBody>
          <a:bodyPr wrap="square" rtlCol="0">
            <a:spAutoFit/>
          </a:bodyPr>
          <a:lstStyle/>
          <a:p>
            <a:pPr algn="just"/>
            <a:r>
              <a:rPr lang="it-IT" sz="2000"/>
              <a:t>Al final de este módulo, serás capaz de:</a:t>
            </a:r>
            <a:endParaRPr lang="it-IT" sz="2000" dirty="0"/>
          </a:p>
          <a:p>
            <a:pPr algn="just"/>
            <a:endParaRPr lang="it-IT" sz="2000" dirty="0"/>
          </a:p>
          <a:p>
            <a:pPr marL="342900" indent="-342900" algn="just">
              <a:buFont typeface="Wingdings" panose="05000000000000000000" pitchFamily="2" charset="2"/>
              <a:buChar char="ü"/>
            </a:pPr>
            <a:r>
              <a:rPr lang="fr-FR" sz="2000"/>
              <a:t>Comprender mejor cómo funciona la memoria y cómo mantenerla entrenada;</a:t>
            </a:r>
            <a:endParaRPr lang="fr-FR" sz="2000" dirty="0"/>
          </a:p>
          <a:p>
            <a:pPr marL="342900" indent="-342900" algn="just">
              <a:buFont typeface="Arial" panose="020B0604020202020204" pitchFamily="34" charset="0"/>
              <a:buChar char="•"/>
            </a:pPr>
            <a:endParaRPr lang="fr-FR" sz="2000" dirty="0"/>
          </a:p>
          <a:p>
            <a:pPr marL="342900" indent="-342900" algn="just">
              <a:buFont typeface="Wingdings" panose="05000000000000000000" pitchFamily="2" charset="2"/>
              <a:buChar char="ü"/>
            </a:pPr>
            <a:r>
              <a:rPr lang="fr-FR" sz="2000"/>
              <a:t>Reforzar tu capacidad para memorizar y retener más información;</a:t>
            </a:r>
            <a:endParaRPr lang="fr-FR" sz="2000" dirty="0"/>
          </a:p>
          <a:p>
            <a:pPr marL="342900" indent="-342900" algn="just">
              <a:buFont typeface="Arial" panose="020B0604020202020204" pitchFamily="34" charset="0"/>
              <a:buChar char="•"/>
            </a:pPr>
            <a:endParaRPr lang="fr-FR" sz="2000" dirty="0"/>
          </a:p>
          <a:p>
            <a:pPr marL="342900" indent="-342900" algn="just">
              <a:buFont typeface="Wingdings" panose="05000000000000000000" pitchFamily="2" charset="2"/>
              <a:buChar char="ü"/>
            </a:pPr>
            <a:r>
              <a:rPr lang="fr-FR" sz="2000"/>
              <a:t>Hacer algunas tareas cotidianas más fáciles (como recordar la lista de la compra o memorizar números importantes);</a:t>
            </a:r>
            <a:endParaRPr lang="fr-FR" sz="2000" dirty="0"/>
          </a:p>
          <a:p>
            <a:pPr marL="342900" indent="-342900" algn="just">
              <a:buFont typeface="Arial" panose="020B0604020202020204" pitchFamily="34" charset="0"/>
              <a:buChar char="•"/>
            </a:pPr>
            <a:endParaRPr lang="fr-FR" sz="2000" dirty="0"/>
          </a:p>
          <a:p>
            <a:pPr marL="342900" indent="-342900" algn="just">
              <a:buFont typeface="Wingdings" panose="05000000000000000000" pitchFamily="2" charset="2"/>
              <a:buChar char="ü"/>
            </a:pPr>
            <a:r>
              <a:rPr lang="fr-FR" sz="2000"/>
              <a:t>Crear asociaciones significativas entre  información individual con el fin de recordarla más fácilmente;</a:t>
            </a:r>
            <a:endParaRPr lang="fr-FR" sz="2000" dirty="0"/>
          </a:p>
          <a:p>
            <a:pPr algn="just"/>
            <a:endParaRPr lang="fr-FR" sz="2000" dirty="0"/>
          </a:p>
          <a:p>
            <a:pPr marL="342900" indent="-342900" algn="just">
              <a:buFont typeface="Arial" panose="020B0604020202020204" pitchFamily="34" charset="0"/>
              <a:buChar char="•"/>
            </a:pPr>
            <a:endParaRPr lang="fr-FR" sz="2000" dirty="0"/>
          </a:p>
        </p:txBody>
      </p:sp>
    </p:spTree>
    <p:extLst>
      <p:ext uri="{BB962C8B-B14F-4D97-AF65-F5344CB8AC3E}">
        <p14:creationId xmlns:p14="http://schemas.microsoft.com/office/powerpoint/2010/main" val="3670278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2" cstate="print">
            <a:extLst>
              <a:ext uri="{28A0092B-C50C-407E-A947-70E740481C1C}">
                <a14:useLocalDpi xmlns:a14="http://schemas.microsoft.com/office/drawing/2010/main" val="0"/>
              </a:ext>
            </a:extLst>
          </a:blip>
          <a:stretch>
            <a:fillRect/>
          </a:stretch>
        </p:blipFill>
        <p:spPr>
          <a:xfrm>
            <a:off x="331940" y="0"/>
            <a:ext cx="1435564" cy="1552183"/>
          </a:xfrm>
          <a:prstGeom prst="rect">
            <a:avLst/>
          </a:prstGeom>
          <a:solidFill>
            <a:srgbClr val="00B84F"/>
          </a:solidFill>
        </p:spPr>
      </p:pic>
      <p:pic>
        <p:nvPicPr>
          <p:cNvPr id="6" name="Image 5"/>
          <p:cNvPicPr/>
          <p:nvPr/>
        </p:nvPicPr>
        <p:blipFill rotWithShape="1">
          <a:blip r:embed="rId3" cstate="print">
            <a:extLst>
              <a:ext uri="{28A0092B-C50C-407E-A947-70E740481C1C}">
                <a14:useLocalDpi xmlns:a14="http://schemas.microsoft.com/office/drawing/2010/main" val="0"/>
              </a:ext>
            </a:extLst>
          </a:blip>
          <a:srcRect l="26347" t="4802" r="-1" b="1"/>
          <a:stretch/>
        </p:blipFill>
        <p:spPr>
          <a:xfrm>
            <a:off x="8999220" y="5978128"/>
            <a:ext cx="3017520" cy="853440"/>
          </a:xfrm>
          <a:prstGeom prst="rect">
            <a:avLst/>
          </a:prstGeom>
        </p:spPr>
      </p:pic>
      <p:sp>
        <p:nvSpPr>
          <p:cNvPr id="3" name="ZoneTexte 2"/>
          <p:cNvSpPr txBox="1"/>
          <p:nvPr/>
        </p:nvSpPr>
        <p:spPr>
          <a:xfrm>
            <a:off x="2783257" y="439043"/>
            <a:ext cx="6625486" cy="1077218"/>
          </a:xfrm>
          <a:prstGeom prst="rect">
            <a:avLst/>
          </a:prstGeom>
          <a:noFill/>
        </p:spPr>
        <p:txBody>
          <a:bodyPr wrap="square" rtlCol="0">
            <a:spAutoFit/>
          </a:bodyPr>
          <a:lstStyle/>
          <a:p>
            <a:pPr algn="ctr"/>
            <a:r>
              <a:rPr lang="fr-FR" sz="3200" b="1"/>
              <a:t>¿Quiénes somos sin nuestros recuerdos?</a:t>
            </a:r>
            <a:endParaRPr lang="fr-FR" sz="3200" b="1" dirty="0"/>
          </a:p>
        </p:txBody>
      </p:sp>
      <p:sp>
        <p:nvSpPr>
          <p:cNvPr id="8" name="ZoneTexte 7"/>
          <p:cNvSpPr txBox="1"/>
          <p:nvPr/>
        </p:nvSpPr>
        <p:spPr>
          <a:xfrm>
            <a:off x="413359" y="6554569"/>
            <a:ext cx="4711816" cy="276999"/>
          </a:xfrm>
          <a:prstGeom prst="rect">
            <a:avLst/>
          </a:prstGeom>
          <a:noFill/>
        </p:spPr>
        <p:txBody>
          <a:bodyPr wrap="square" rtlCol="0">
            <a:spAutoFit/>
          </a:bodyPr>
          <a:lstStyle/>
          <a:p>
            <a:r>
              <a:rPr lang="fr-FR" sz="1200" dirty="0"/>
              <a:t>Project number 2020-1-FR01-KA204-079823</a:t>
            </a:r>
          </a:p>
        </p:txBody>
      </p:sp>
      <p:sp>
        <p:nvSpPr>
          <p:cNvPr id="2" name="CasellaDiTesto 1">
            <a:extLst>
              <a:ext uri="{FF2B5EF4-FFF2-40B4-BE49-F238E27FC236}">
                <a16:creationId xmlns:a16="http://schemas.microsoft.com/office/drawing/2014/main" id="{6705D360-D736-4A5F-96C6-E683A7E24D0F}"/>
              </a:ext>
            </a:extLst>
          </p:cNvPr>
          <p:cNvSpPr txBox="1"/>
          <p:nvPr/>
        </p:nvSpPr>
        <p:spPr>
          <a:xfrm>
            <a:off x="1533525" y="1837384"/>
            <a:ext cx="4914900" cy="4985980"/>
          </a:xfrm>
          <a:prstGeom prst="rect">
            <a:avLst/>
          </a:prstGeom>
          <a:noFill/>
        </p:spPr>
        <p:txBody>
          <a:bodyPr wrap="square" rtlCol="0">
            <a:spAutoFit/>
          </a:bodyPr>
          <a:lstStyle/>
          <a:p>
            <a:r>
              <a:rPr lang="it-IT" sz="2000" b="1"/>
              <a:t>La memoria es una función cognitiva </a:t>
            </a:r>
            <a:r>
              <a:rPr lang="it-IT" sz="2000"/>
              <a:t>que usamos constantemente y que conforma nuestra identidad.</a:t>
            </a:r>
            <a:endParaRPr lang="it-IT" sz="2000" dirty="0"/>
          </a:p>
          <a:p>
            <a:pPr marL="285750" indent="-285750">
              <a:buFont typeface="Wingdings" panose="05000000000000000000" pitchFamily="2" charset="2"/>
              <a:buChar char="Ø"/>
            </a:pPr>
            <a:endParaRPr lang="it-IT" sz="2000" dirty="0"/>
          </a:p>
          <a:p>
            <a:pPr marL="342900" indent="-342900">
              <a:buFont typeface="Wingdings" panose="05000000000000000000" pitchFamily="2" charset="2"/>
              <a:buChar char="ü"/>
            </a:pPr>
            <a:r>
              <a:rPr lang="it-IT" sz="2000"/>
              <a:t>Nuestra capacidad de aprendizaje depende mucho de la memoria (lectura, razonamiento, cálculos);</a:t>
            </a:r>
            <a:endParaRPr lang="it-IT" sz="2000" dirty="0"/>
          </a:p>
          <a:p>
            <a:pPr marL="285750" indent="-285750">
              <a:buFont typeface="Wingdings" panose="05000000000000000000" pitchFamily="2" charset="2"/>
              <a:buChar char="Ø"/>
            </a:pPr>
            <a:endParaRPr lang="it-IT" sz="2000" dirty="0"/>
          </a:p>
          <a:p>
            <a:pPr marL="342900" indent="-342900">
              <a:buFont typeface="Wingdings" panose="05000000000000000000" pitchFamily="2" charset="2"/>
              <a:buChar char="ü"/>
            </a:pPr>
            <a:r>
              <a:rPr lang="it-IT" sz="2000"/>
              <a:t>Nos permite procesar información externa, retenerla y almacenarla por mucho tiempo o incluso para siempre;</a:t>
            </a:r>
            <a:endParaRPr lang="it-IT" sz="2000" dirty="0"/>
          </a:p>
          <a:p>
            <a:pPr marL="285750" indent="-285750">
              <a:buFont typeface="Wingdings" panose="05000000000000000000" pitchFamily="2" charset="2"/>
              <a:buChar char="Ø"/>
            </a:pPr>
            <a:endParaRPr lang="it-IT" sz="2000" dirty="0"/>
          </a:p>
          <a:p>
            <a:pPr marL="342900" indent="-342900">
              <a:buFont typeface="Wingdings" panose="05000000000000000000" pitchFamily="2" charset="2"/>
              <a:buChar char="ü"/>
            </a:pPr>
            <a:r>
              <a:rPr lang="it-IT" sz="2000"/>
              <a:t>También nos permite recuperar información como recuerdos cuando lo necesitamos.</a:t>
            </a:r>
            <a:endParaRPr lang="it-IT" sz="2000" dirty="0"/>
          </a:p>
          <a:p>
            <a:pPr marL="285750" indent="-285750">
              <a:buFont typeface="Wingdings" panose="05000000000000000000" pitchFamily="2" charset="2"/>
              <a:buChar char="Ø"/>
            </a:pPr>
            <a:endParaRPr lang="it-IT" dirty="0"/>
          </a:p>
        </p:txBody>
      </p:sp>
      <p:pic>
        <p:nvPicPr>
          <p:cNvPr id="14" name="Immagine 13">
            <a:extLst>
              <a:ext uri="{FF2B5EF4-FFF2-40B4-BE49-F238E27FC236}">
                <a16:creationId xmlns:a16="http://schemas.microsoft.com/office/drawing/2014/main" id="{B612A942-0636-4149-901B-2724B1DD3E93}"/>
              </a:ext>
            </a:extLst>
          </p:cNvPr>
          <p:cNvPicPr>
            <a:picLocks noChangeAspect="1"/>
          </p:cNvPicPr>
          <p:nvPr/>
        </p:nvPicPr>
        <p:blipFill>
          <a:blip r:embed="rId4"/>
          <a:stretch>
            <a:fillRect/>
          </a:stretch>
        </p:blipFill>
        <p:spPr>
          <a:xfrm>
            <a:off x="7399359" y="2019300"/>
            <a:ext cx="2614550" cy="2952750"/>
          </a:xfrm>
          <a:prstGeom prst="rect">
            <a:avLst/>
          </a:prstGeom>
        </p:spPr>
      </p:pic>
    </p:spTree>
    <p:extLst>
      <p:ext uri="{BB962C8B-B14F-4D97-AF65-F5344CB8AC3E}">
        <p14:creationId xmlns:p14="http://schemas.microsoft.com/office/powerpoint/2010/main" val="2928490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2" cstate="print">
            <a:extLst>
              <a:ext uri="{28A0092B-C50C-407E-A947-70E740481C1C}">
                <a14:useLocalDpi xmlns:a14="http://schemas.microsoft.com/office/drawing/2010/main" val="0"/>
              </a:ext>
            </a:extLst>
          </a:blip>
          <a:stretch>
            <a:fillRect/>
          </a:stretch>
        </p:blipFill>
        <p:spPr>
          <a:xfrm>
            <a:off x="331940" y="0"/>
            <a:ext cx="1435564" cy="1552183"/>
          </a:xfrm>
          <a:prstGeom prst="rect">
            <a:avLst/>
          </a:prstGeom>
          <a:solidFill>
            <a:srgbClr val="00B84F"/>
          </a:solidFill>
        </p:spPr>
      </p:pic>
      <p:pic>
        <p:nvPicPr>
          <p:cNvPr id="6" name="Image 5"/>
          <p:cNvPicPr/>
          <p:nvPr/>
        </p:nvPicPr>
        <p:blipFill rotWithShape="1">
          <a:blip r:embed="rId3" cstate="print">
            <a:extLst>
              <a:ext uri="{28A0092B-C50C-407E-A947-70E740481C1C}">
                <a14:useLocalDpi xmlns:a14="http://schemas.microsoft.com/office/drawing/2010/main" val="0"/>
              </a:ext>
            </a:extLst>
          </a:blip>
          <a:srcRect l="26347" t="4802" r="-1" b="1"/>
          <a:stretch/>
        </p:blipFill>
        <p:spPr>
          <a:xfrm>
            <a:off x="8999220" y="5978128"/>
            <a:ext cx="3017520" cy="853440"/>
          </a:xfrm>
          <a:prstGeom prst="rect">
            <a:avLst/>
          </a:prstGeom>
        </p:spPr>
      </p:pic>
      <p:sp>
        <p:nvSpPr>
          <p:cNvPr id="3" name="ZoneTexte 2"/>
          <p:cNvSpPr txBox="1"/>
          <p:nvPr/>
        </p:nvSpPr>
        <p:spPr>
          <a:xfrm>
            <a:off x="2354632" y="536141"/>
            <a:ext cx="7482736" cy="1077218"/>
          </a:xfrm>
          <a:prstGeom prst="rect">
            <a:avLst/>
          </a:prstGeom>
          <a:noFill/>
        </p:spPr>
        <p:txBody>
          <a:bodyPr wrap="square" rtlCol="0">
            <a:spAutoFit/>
          </a:bodyPr>
          <a:lstStyle/>
          <a:p>
            <a:pPr algn="ctr"/>
            <a:r>
              <a:rPr lang="fr-FR" sz="3200" b="1"/>
              <a:t>¿Qué le ocurre a nuestra memoria con el paso del tiempo?</a:t>
            </a:r>
            <a:endParaRPr lang="fr-FR" sz="3200" b="1" dirty="0"/>
          </a:p>
        </p:txBody>
      </p:sp>
      <p:sp>
        <p:nvSpPr>
          <p:cNvPr id="8" name="ZoneTexte 7"/>
          <p:cNvSpPr txBox="1"/>
          <p:nvPr/>
        </p:nvSpPr>
        <p:spPr>
          <a:xfrm>
            <a:off x="413359" y="6554569"/>
            <a:ext cx="4711816" cy="276999"/>
          </a:xfrm>
          <a:prstGeom prst="rect">
            <a:avLst/>
          </a:prstGeom>
          <a:noFill/>
        </p:spPr>
        <p:txBody>
          <a:bodyPr wrap="square" rtlCol="0">
            <a:spAutoFit/>
          </a:bodyPr>
          <a:lstStyle/>
          <a:p>
            <a:r>
              <a:rPr lang="fr-FR" sz="1200" dirty="0"/>
              <a:t>Project number 2020-1-FR01-KA204-079823</a:t>
            </a:r>
          </a:p>
        </p:txBody>
      </p:sp>
      <p:sp>
        <p:nvSpPr>
          <p:cNvPr id="2" name="CasellaDiTesto 1">
            <a:extLst>
              <a:ext uri="{FF2B5EF4-FFF2-40B4-BE49-F238E27FC236}">
                <a16:creationId xmlns:a16="http://schemas.microsoft.com/office/drawing/2014/main" id="{FD095B76-A2C6-4AFD-B5CE-5A66D4D3D868}"/>
              </a:ext>
            </a:extLst>
          </p:cNvPr>
          <p:cNvSpPr txBox="1"/>
          <p:nvPr/>
        </p:nvSpPr>
        <p:spPr>
          <a:xfrm>
            <a:off x="4855667" y="2487883"/>
            <a:ext cx="5476875" cy="2862322"/>
          </a:xfrm>
          <a:prstGeom prst="rect">
            <a:avLst/>
          </a:prstGeom>
          <a:noFill/>
        </p:spPr>
        <p:txBody>
          <a:bodyPr wrap="square" rtlCol="0">
            <a:spAutoFit/>
          </a:bodyPr>
          <a:lstStyle/>
          <a:p>
            <a:r>
              <a:rPr lang="it-IT" sz="2000"/>
              <a:t>La</a:t>
            </a:r>
            <a:r>
              <a:rPr lang="it-IT" sz="2000" b="1"/>
              <a:t> memoria,</a:t>
            </a:r>
            <a:r>
              <a:rPr lang="it-IT" sz="2000"/>
              <a:t> como otras funciones del cuerpo, sufre un descenso en el nivel del rendimiento con el paso del tiempo.  </a:t>
            </a:r>
            <a:endParaRPr lang="it-IT" sz="2000" dirty="0"/>
          </a:p>
          <a:p>
            <a:endParaRPr lang="it-IT" sz="2000" dirty="0"/>
          </a:p>
          <a:p>
            <a:r>
              <a:rPr lang="it-IT" sz="2000"/>
              <a:t>En </a:t>
            </a:r>
            <a:r>
              <a:rPr lang="it-IT" sz="2000" dirty="0" err="1"/>
              <a:t>particular</a:t>
            </a:r>
            <a:r>
              <a:rPr lang="it-IT" sz="2000"/>
              <a:t>, la </a:t>
            </a:r>
            <a:r>
              <a:rPr lang="it-IT" sz="2000" b="1"/>
              <a:t>memoria a corto plazo </a:t>
            </a:r>
            <a:r>
              <a:rPr lang="it-IT" sz="2000"/>
              <a:t>pierde su capacidad de retener información que viene á través de estímulos externos, por lo que se puede retener y almacenar menos información en la </a:t>
            </a:r>
            <a:r>
              <a:rPr lang="it-IT" sz="2000" b="1"/>
              <a:t>memoria a largo plazo.</a:t>
            </a:r>
            <a:endParaRPr lang="it-IT" sz="2000" b="1" dirty="0"/>
          </a:p>
        </p:txBody>
      </p:sp>
      <p:pic>
        <p:nvPicPr>
          <p:cNvPr id="7" name="Immagine 6" descr="Immagine che contiene testo, grafica vettoriale, bigliettodavisita&#10;&#10;Descrizione generata automaticamente">
            <a:extLst>
              <a:ext uri="{FF2B5EF4-FFF2-40B4-BE49-F238E27FC236}">
                <a16:creationId xmlns:a16="http://schemas.microsoft.com/office/drawing/2014/main" id="{1EEC720E-F462-42AD-ABC5-CF4B01BD76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3359" y="1816053"/>
            <a:ext cx="4520591" cy="4520591"/>
          </a:xfrm>
          <a:prstGeom prst="rect">
            <a:avLst/>
          </a:prstGeom>
        </p:spPr>
      </p:pic>
    </p:spTree>
    <p:extLst>
      <p:ext uri="{BB962C8B-B14F-4D97-AF65-F5344CB8AC3E}">
        <p14:creationId xmlns:p14="http://schemas.microsoft.com/office/powerpoint/2010/main" val="631737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2" cstate="print">
            <a:extLst>
              <a:ext uri="{28A0092B-C50C-407E-A947-70E740481C1C}">
                <a14:useLocalDpi xmlns:a14="http://schemas.microsoft.com/office/drawing/2010/main" val="0"/>
              </a:ext>
            </a:extLst>
          </a:blip>
          <a:stretch>
            <a:fillRect/>
          </a:stretch>
        </p:blipFill>
        <p:spPr>
          <a:xfrm>
            <a:off x="331940" y="0"/>
            <a:ext cx="1435564" cy="1552183"/>
          </a:xfrm>
          <a:prstGeom prst="rect">
            <a:avLst/>
          </a:prstGeom>
          <a:solidFill>
            <a:srgbClr val="00B84F"/>
          </a:solidFill>
        </p:spPr>
      </p:pic>
      <p:pic>
        <p:nvPicPr>
          <p:cNvPr id="6" name="Image 5"/>
          <p:cNvPicPr/>
          <p:nvPr/>
        </p:nvPicPr>
        <p:blipFill rotWithShape="1">
          <a:blip r:embed="rId3" cstate="print">
            <a:extLst>
              <a:ext uri="{28A0092B-C50C-407E-A947-70E740481C1C}">
                <a14:useLocalDpi xmlns:a14="http://schemas.microsoft.com/office/drawing/2010/main" val="0"/>
              </a:ext>
            </a:extLst>
          </a:blip>
          <a:srcRect l="26347" t="4802" r="-1" b="1"/>
          <a:stretch/>
        </p:blipFill>
        <p:spPr>
          <a:xfrm>
            <a:off x="8999220" y="5978128"/>
            <a:ext cx="3017520" cy="853440"/>
          </a:xfrm>
          <a:prstGeom prst="rect">
            <a:avLst/>
          </a:prstGeom>
        </p:spPr>
      </p:pic>
      <p:sp>
        <p:nvSpPr>
          <p:cNvPr id="3" name="ZoneTexte 2"/>
          <p:cNvSpPr txBox="1"/>
          <p:nvPr/>
        </p:nvSpPr>
        <p:spPr>
          <a:xfrm>
            <a:off x="3224721" y="341262"/>
            <a:ext cx="5774499" cy="1077218"/>
          </a:xfrm>
          <a:prstGeom prst="rect">
            <a:avLst/>
          </a:prstGeom>
          <a:noFill/>
        </p:spPr>
        <p:txBody>
          <a:bodyPr wrap="square" rtlCol="0">
            <a:spAutoFit/>
          </a:bodyPr>
          <a:lstStyle/>
          <a:p>
            <a:pPr algn="ctr"/>
            <a:r>
              <a:rPr lang="fr-FR" sz="3200" b="1"/>
              <a:t>¿Podemos hacer algo al respecto?</a:t>
            </a:r>
            <a:endParaRPr lang="fr-FR" sz="3200" b="1" dirty="0"/>
          </a:p>
        </p:txBody>
      </p:sp>
      <p:sp>
        <p:nvSpPr>
          <p:cNvPr id="8" name="ZoneTexte 7"/>
          <p:cNvSpPr txBox="1"/>
          <p:nvPr/>
        </p:nvSpPr>
        <p:spPr>
          <a:xfrm>
            <a:off x="413359" y="6554569"/>
            <a:ext cx="4711816" cy="276999"/>
          </a:xfrm>
          <a:prstGeom prst="rect">
            <a:avLst/>
          </a:prstGeom>
          <a:noFill/>
        </p:spPr>
        <p:txBody>
          <a:bodyPr wrap="square" rtlCol="0">
            <a:spAutoFit/>
          </a:bodyPr>
          <a:lstStyle/>
          <a:p>
            <a:r>
              <a:rPr lang="fr-FR" sz="1200" dirty="0"/>
              <a:t>Project number 2020-1-FR01-KA204-079823</a:t>
            </a:r>
          </a:p>
        </p:txBody>
      </p:sp>
      <p:pic>
        <p:nvPicPr>
          <p:cNvPr id="7" name="Immagine 6" descr="Immagine che contiene grafica vettoriale&#10;&#10;Descrizione generata automaticamente">
            <a:extLst>
              <a:ext uri="{FF2B5EF4-FFF2-40B4-BE49-F238E27FC236}">
                <a16:creationId xmlns:a16="http://schemas.microsoft.com/office/drawing/2014/main" id="{10A4EBD8-C9C5-4371-A7B4-50D55FB2BC7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3931" y="1824929"/>
            <a:ext cx="4350671" cy="4350671"/>
          </a:xfrm>
          <a:prstGeom prst="rect">
            <a:avLst/>
          </a:prstGeom>
        </p:spPr>
      </p:pic>
      <p:sp>
        <p:nvSpPr>
          <p:cNvPr id="9" name="CasellaDiTesto 8">
            <a:extLst>
              <a:ext uri="{FF2B5EF4-FFF2-40B4-BE49-F238E27FC236}">
                <a16:creationId xmlns:a16="http://schemas.microsoft.com/office/drawing/2014/main" id="{352AE95F-A890-4A44-8A1C-9BE7BD691911}"/>
              </a:ext>
            </a:extLst>
          </p:cNvPr>
          <p:cNvSpPr txBox="1"/>
          <p:nvPr/>
        </p:nvSpPr>
        <p:spPr>
          <a:xfrm>
            <a:off x="5040630" y="1690062"/>
            <a:ext cx="5648325" cy="4093428"/>
          </a:xfrm>
          <a:prstGeom prst="rect">
            <a:avLst/>
          </a:prstGeom>
          <a:noFill/>
        </p:spPr>
        <p:txBody>
          <a:bodyPr wrap="square" rtlCol="0">
            <a:spAutoFit/>
          </a:bodyPr>
          <a:lstStyle/>
          <a:p>
            <a:r>
              <a:rPr lang="it-IT" sz="2000"/>
              <a:t>La </a:t>
            </a:r>
            <a:r>
              <a:rPr lang="it-IT" sz="2000" b="1"/>
              <a:t>buena noticia </a:t>
            </a:r>
            <a:r>
              <a:rPr lang="it-IT" sz="2000"/>
              <a:t>es que la memoria puede ser entrenada casi como un músculo. </a:t>
            </a:r>
            <a:endParaRPr lang="it-IT" sz="2000" dirty="0"/>
          </a:p>
          <a:p>
            <a:endParaRPr lang="it-IT" sz="2000" dirty="0"/>
          </a:p>
          <a:p>
            <a:r>
              <a:rPr lang="it-IT" sz="2000"/>
              <a:t>Hay algunas técnicas, utilizadas desde tiempo antiguos, que permiten hasta cierto punto traspasar los límites físicos del cerebro y mejorar la capacidad de la memoria.</a:t>
            </a:r>
            <a:endParaRPr lang="it-IT" sz="2000" dirty="0"/>
          </a:p>
          <a:p>
            <a:endParaRPr lang="it-IT" sz="2000" dirty="0"/>
          </a:p>
          <a:p>
            <a:r>
              <a:rPr lang="en-US" sz="2000" b="0" i="0" u="none" strike="noStrike">
                <a:solidFill>
                  <a:srgbClr val="000000"/>
                </a:solidFill>
                <a:effectLst/>
              </a:rPr>
              <a:t>Es por ello que a veces hacer algo intencional y consciente nos ayuda a recordar, o en otras palabras, implementamos estrategias de memoria. Estas estrategias también se conocen como</a:t>
            </a:r>
            <a:r>
              <a:rPr lang="en-US" sz="2000">
                <a:solidFill>
                  <a:srgbClr val="000000"/>
                </a:solidFill>
              </a:rPr>
              <a:t> </a:t>
            </a:r>
            <a:r>
              <a:rPr lang="en-US" sz="2000" b="1">
                <a:solidFill>
                  <a:srgbClr val="000000"/>
                </a:solidFill>
              </a:rPr>
              <a:t>mnemotecnia</a:t>
            </a:r>
            <a:r>
              <a:rPr lang="en-US" sz="2000">
                <a:solidFill>
                  <a:srgbClr val="000000"/>
                </a:solidFill>
              </a:rPr>
              <a:t>.</a:t>
            </a:r>
            <a:endParaRPr lang="it-IT" sz="2000" dirty="0"/>
          </a:p>
        </p:txBody>
      </p:sp>
    </p:spTree>
    <p:extLst>
      <p:ext uri="{BB962C8B-B14F-4D97-AF65-F5344CB8AC3E}">
        <p14:creationId xmlns:p14="http://schemas.microsoft.com/office/powerpoint/2010/main" val="993530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2" cstate="print">
            <a:extLst>
              <a:ext uri="{28A0092B-C50C-407E-A947-70E740481C1C}">
                <a14:useLocalDpi xmlns:a14="http://schemas.microsoft.com/office/drawing/2010/main" val="0"/>
              </a:ext>
            </a:extLst>
          </a:blip>
          <a:stretch>
            <a:fillRect/>
          </a:stretch>
        </p:blipFill>
        <p:spPr>
          <a:xfrm>
            <a:off x="331940" y="0"/>
            <a:ext cx="1435564" cy="1552183"/>
          </a:xfrm>
          <a:prstGeom prst="rect">
            <a:avLst/>
          </a:prstGeom>
          <a:solidFill>
            <a:srgbClr val="00B84F"/>
          </a:solidFill>
        </p:spPr>
      </p:pic>
      <p:pic>
        <p:nvPicPr>
          <p:cNvPr id="6" name="Image 5"/>
          <p:cNvPicPr/>
          <p:nvPr/>
        </p:nvPicPr>
        <p:blipFill rotWithShape="1">
          <a:blip r:embed="rId3" cstate="print">
            <a:extLst>
              <a:ext uri="{28A0092B-C50C-407E-A947-70E740481C1C}">
                <a14:useLocalDpi xmlns:a14="http://schemas.microsoft.com/office/drawing/2010/main" val="0"/>
              </a:ext>
            </a:extLst>
          </a:blip>
          <a:srcRect l="26347" t="4802" r="-1" b="1"/>
          <a:stretch/>
        </p:blipFill>
        <p:spPr>
          <a:xfrm>
            <a:off x="8999220" y="5978128"/>
            <a:ext cx="3017520" cy="853440"/>
          </a:xfrm>
          <a:prstGeom prst="rect">
            <a:avLst/>
          </a:prstGeom>
        </p:spPr>
      </p:pic>
      <p:sp>
        <p:nvSpPr>
          <p:cNvPr id="3" name="ZoneTexte 2"/>
          <p:cNvSpPr txBox="1"/>
          <p:nvPr/>
        </p:nvSpPr>
        <p:spPr>
          <a:xfrm>
            <a:off x="2652125" y="483703"/>
            <a:ext cx="6887750" cy="584775"/>
          </a:xfrm>
          <a:prstGeom prst="rect">
            <a:avLst/>
          </a:prstGeom>
          <a:noFill/>
        </p:spPr>
        <p:txBody>
          <a:bodyPr wrap="square" rtlCol="0">
            <a:spAutoFit/>
          </a:bodyPr>
          <a:lstStyle/>
          <a:p>
            <a:pPr algn="ctr"/>
            <a:r>
              <a:rPr lang="fr-FR" sz="3200" b="1"/>
              <a:t>¿Qué mnemotecnia para recordar qué?</a:t>
            </a:r>
            <a:endParaRPr lang="fr-FR" sz="3200" b="1" dirty="0"/>
          </a:p>
        </p:txBody>
      </p:sp>
      <p:sp>
        <p:nvSpPr>
          <p:cNvPr id="8" name="ZoneTexte 7"/>
          <p:cNvSpPr txBox="1"/>
          <p:nvPr/>
        </p:nvSpPr>
        <p:spPr>
          <a:xfrm>
            <a:off x="413359" y="6554569"/>
            <a:ext cx="4711816" cy="276999"/>
          </a:xfrm>
          <a:prstGeom prst="rect">
            <a:avLst/>
          </a:prstGeom>
          <a:noFill/>
        </p:spPr>
        <p:txBody>
          <a:bodyPr wrap="square" rtlCol="0">
            <a:spAutoFit/>
          </a:bodyPr>
          <a:lstStyle/>
          <a:p>
            <a:r>
              <a:rPr lang="fr-FR" sz="1200" dirty="0"/>
              <a:t>Project number 2020-1-FR01-KA204-079823</a:t>
            </a:r>
          </a:p>
        </p:txBody>
      </p:sp>
      <p:sp>
        <p:nvSpPr>
          <p:cNvPr id="9" name="CasellaDiTesto 8">
            <a:extLst>
              <a:ext uri="{FF2B5EF4-FFF2-40B4-BE49-F238E27FC236}">
                <a16:creationId xmlns:a16="http://schemas.microsoft.com/office/drawing/2014/main" id="{352AE95F-A890-4A44-8A1C-9BE7BD691911}"/>
              </a:ext>
            </a:extLst>
          </p:cNvPr>
          <p:cNvSpPr txBox="1"/>
          <p:nvPr/>
        </p:nvSpPr>
        <p:spPr>
          <a:xfrm>
            <a:off x="1029903" y="2233062"/>
            <a:ext cx="5622722" cy="4042132"/>
          </a:xfrm>
          <a:prstGeom prst="rect">
            <a:avLst/>
          </a:prstGeom>
          <a:noFill/>
        </p:spPr>
        <p:txBody>
          <a:bodyPr wrap="square" rtlCol="0">
            <a:spAutoFit/>
          </a:bodyPr>
          <a:lstStyle/>
          <a:p>
            <a:pPr algn="just" rtl="0">
              <a:spcBef>
                <a:spcPts val="0"/>
              </a:spcBef>
              <a:spcAft>
                <a:spcPts val="1000"/>
              </a:spcAft>
            </a:pPr>
            <a:r>
              <a:rPr lang="en-US" sz="2000" i="0" u="none" strike="noStrike">
                <a:solidFill>
                  <a:srgbClr val="000000"/>
                </a:solidFill>
                <a:effectLst/>
              </a:rPr>
              <a:t>Las mnemotecnias son verdaderas estrategias mentales que favorecen la memorización de </a:t>
            </a:r>
            <a:r>
              <a:rPr lang="en-US" sz="2000" b="1" i="0" u="none" strike="noStrike">
                <a:solidFill>
                  <a:srgbClr val="000000"/>
                </a:solidFill>
                <a:effectLst/>
              </a:rPr>
              <a:t>nombres, números, acciones a realizar e información individual.</a:t>
            </a:r>
            <a:r>
              <a:rPr lang="en-US" sz="2000" i="0" u="none" strike="noStrike">
                <a:solidFill>
                  <a:srgbClr val="000000"/>
                </a:solidFill>
                <a:effectLst/>
              </a:rPr>
              <a:t> </a:t>
            </a:r>
            <a:endParaRPr lang="en-US" sz="2000" i="0" u="none" strike="noStrike" dirty="0">
              <a:solidFill>
                <a:srgbClr val="000000"/>
              </a:solidFill>
              <a:effectLst/>
            </a:endParaRPr>
          </a:p>
          <a:p>
            <a:pPr algn="just" rtl="0">
              <a:spcBef>
                <a:spcPts val="0"/>
              </a:spcBef>
              <a:spcAft>
                <a:spcPts val="1000"/>
              </a:spcAft>
            </a:pPr>
            <a:r>
              <a:rPr lang="en-US" sz="2000" b="0" i="0" u="none" strike="noStrike">
                <a:solidFill>
                  <a:srgbClr val="000000"/>
                </a:solidFill>
                <a:effectLst/>
              </a:rPr>
              <a:t>Explotan la capacidad natural del ser humano para recordar mejor la información cuando se transforma en imágenes o historias, o se asocia a acontecimientos paradójicos o emociones, aumentando así la capacidad natural de la memoria humana.</a:t>
            </a:r>
            <a:endParaRPr lang="en-US" sz="2000" b="0" dirty="0">
              <a:effectLst/>
            </a:endParaRPr>
          </a:p>
          <a:p>
            <a:br>
              <a:rPr lang="en-US" sz="2000" dirty="0"/>
            </a:br>
            <a:endParaRPr lang="it-IT" sz="2000" dirty="0"/>
          </a:p>
        </p:txBody>
      </p:sp>
      <p:pic>
        <p:nvPicPr>
          <p:cNvPr id="4" name="Immagine 3">
            <a:extLst>
              <a:ext uri="{FF2B5EF4-FFF2-40B4-BE49-F238E27FC236}">
                <a16:creationId xmlns:a16="http://schemas.microsoft.com/office/drawing/2014/main" id="{0182DFFA-1D1D-4FA3-8949-085F47EBE83D}"/>
              </a:ext>
            </a:extLst>
          </p:cNvPr>
          <p:cNvPicPr>
            <a:picLocks noChangeAspect="1"/>
          </p:cNvPicPr>
          <p:nvPr/>
        </p:nvPicPr>
        <p:blipFill>
          <a:blip r:embed="rId4"/>
          <a:stretch>
            <a:fillRect/>
          </a:stretch>
        </p:blipFill>
        <p:spPr>
          <a:xfrm>
            <a:off x="7083332" y="2454442"/>
            <a:ext cx="4784818" cy="2268991"/>
          </a:xfrm>
          <a:prstGeom prst="rect">
            <a:avLst/>
          </a:prstGeom>
        </p:spPr>
      </p:pic>
    </p:spTree>
    <p:extLst>
      <p:ext uri="{BB962C8B-B14F-4D97-AF65-F5344CB8AC3E}">
        <p14:creationId xmlns:p14="http://schemas.microsoft.com/office/powerpoint/2010/main" val="1855173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2" cstate="print">
            <a:extLst>
              <a:ext uri="{28A0092B-C50C-407E-A947-70E740481C1C}">
                <a14:useLocalDpi xmlns:a14="http://schemas.microsoft.com/office/drawing/2010/main" val="0"/>
              </a:ext>
            </a:extLst>
          </a:blip>
          <a:stretch>
            <a:fillRect/>
          </a:stretch>
        </p:blipFill>
        <p:spPr>
          <a:xfrm>
            <a:off x="331940" y="0"/>
            <a:ext cx="1435564" cy="1552183"/>
          </a:xfrm>
          <a:prstGeom prst="rect">
            <a:avLst/>
          </a:prstGeom>
          <a:solidFill>
            <a:srgbClr val="00B84F"/>
          </a:solidFill>
        </p:spPr>
      </p:pic>
      <p:pic>
        <p:nvPicPr>
          <p:cNvPr id="6" name="Image 5"/>
          <p:cNvPicPr/>
          <p:nvPr/>
        </p:nvPicPr>
        <p:blipFill rotWithShape="1">
          <a:blip r:embed="rId3" cstate="print">
            <a:extLst>
              <a:ext uri="{28A0092B-C50C-407E-A947-70E740481C1C}">
                <a14:useLocalDpi xmlns:a14="http://schemas.microsoft.com/office/drawing/2010/main" val="0"/>
              </a:ext>
            </a:extLst>
          </a:blip>
          <a:srcRect l="26347" t="4802" r="-1" b="1"/>
          <a:stretch/>
        </p:blipFill>
        <p:spPr>
          <a:xfrm>
            <a:off x="8999220" y="5978128"/>
            <a:ext cx="3017520" cy="853440"/>
          </a:xfrm>
          <a:prstGeom prst="rect">
            <a:avLst/>
          </a:prstGeom>
        </p:spPr>
      </p:pic>
      <p:sp>
        <p:nvSpPr>
          <p:cNvPr id="8" name="ZoneTexte 7"/>
          <p:cNvSpPr txBox="1"/>
          <p:nvPr/>
        </p:nvSpPr>
        <p:spPr>
          <a:xfrm>
            <a:off x="413359" y="6554569"/>
            <a:ext cx="4711816" cy="276999"/>
          </a:xfrm>
          <a:prstGeom prst="rect">
            <a:avLst/>
          </a:prstGeom>
          <a:noFill/>
        </p:spPr>
        <p:txBody>
          <a:bodyPr wrap="square" rtlCol="0">
            <a:spAutoFit/>
          </a:bodyPr>
          <a:lstStyle/>
          <a:p>
            <a:r>
              <a:rPr lang="fr-FR" sz="1200" dirty="0"/>
              <a:t>Project number 2020-1-FR01-KA204-079823</a:t>
            </a:r>
          </a:p>
        </p:txBody>
      </p:sp>
      <p:sp>
        <p:nvSpPr>
          <p:cNvPr id="9" name="CasellaDiTesto 8">
            <a:extLst>
              <a:ext uri="{FF2B5EF4-FFF2-40B4-BE49-F238E27FC236}">
                <a16:creationId xmlns:a16="http://schemas.microsoft.com/office/drawing/2014/main" id="{352AE95F-A890-4A44-8A1C-9BE7BD691911}"/>
              </a:ext>
            </a:extLst>
          </p:cNvPr>
          <p:cNvSpPr txBox="1"/>
          <p:nvPr/>
        </p:nvSpPr>
        <p:spPr>
          <a:xfrm>
            <a:off x="2663389" y="825517"/>
            <a:ext cx="7594332" cy="2067233"/>
          </a:xfrm>
          <a:prstGeom prst="rect">
            <a:avLst/>
          </a:prstGeom>
          <a:noFill/>
        </p:spPr>
        <p:txBody>
          <a:bodyPr wrap="square" rtlCol="0">
            <a:spAutoFit/>
          </a:bodyPr>
          <a:lstStyle/>
          <a:p>
            <a:pPr algn="just" rtl="0">
              <a:spcBef>
                <a:spcPts val="0"/>
              </a:spcBef>
              <a:spcAft>
                <a:spcPts val="1000"/>
              </a:spcAft>
            </a:pPr>
            <a:br>
              <a:rPr lang="en-US" sz="2000"/>
            </a:br>
            <a:r>
              <a:rPr lang="en-US" sz="2000">
                <a:solidFill>
                  <a:srgbClr val="000000"/>
                </a:solidFill>
              </a:rPr>
              <a:t>En</a:t>
            </a:r>
            <a:r>
              <a:rPr lang="en-US" sz="2000" b="0" i="0" u="none" strike="noStrike">
                <a:solidFill>
                  <a:srgbClr val="000000"/>
                </a:solidFill>
                <a:effectLst/>
              </a:rPr>
              <a:t> </a:t>
            </a:r>
            <a:r>
              <a:rPr lang="en-US" sz="2000" b="0" i="0" u="none" strike="noStrike" dirty="0">
                <a:solidFill>
                  <a:srgbClr val="000000"/>
                </a:solidFill>
                <a:effectLst/>
              </a:rPr>
              <a:t>particular</a:t>
            </a:r>
            <a:r>
              <a:rPr lang="en-US" sz="2000" b="0" i="0" u="none" strike="noStrike">
                <a:solidFill>
                  <a:srgbClr val="000000"/>
                </a:solidFill>
                <a:effectLst/>
              </a:rPr>
              <a:t>, </a:t>
            </a:r>
            <a:r>
              <a:rPr lang="en-US" sz="2000">
                <a:solidFill>
                  <a:srgbClr val="000000"/>
                </a:solidFill>
              </a:rPr>
              <a:t>en</a:t>
            </a:r>
            <a:r>
              <a:rPr lang="en-US" sz="2000" b="0" i="0" u="none" strike="noStrike">
                <a:solidFill>
                  <a:srgbClr val="000000"/>
                </a:solidFill>
                <a:effectLst/>
              </a:rPr>
              <a:t> este módulo nos centraremos principalmente en técnicas para reforzar la capacidad de recordar una serie de información para vincularla entre sí.</a:t>
            </a:r>
            <a:endParaRPr lang="en-US" sz="2000" b="0" dirty="0">
              <a:effectLst/>
            </a:endParaRPr>
          </a:p>
          <a:p>
            <a:br>
              <a:rPr lang="en-US" sz="2000" dirty="0"/>
            </a:br>
            <a:endParaRPr lang="it-IT" sz="2000" dirty="0"/>
          </a:p>
        </p:txBody>
      </p:sp>
      <p:sp>
        <p:nvSpPr>
          <p:cNvPr id="2" name="CasellaDiTesto 1">
            <a:extLst>
              <a:ext uri="{FF2B5EF4-FFF2-40B4-BE49-F238E27FC236}">
                <a16:creationId xmlns:a16="http://schemas.microsoft.com/office/drawing/2014/main" id="{9803DF2D-FB78-43E1-B22D-02D7695EF559}"/>
              </a:ext>
            </a:extLst>
          </p:cNvPr>
          <p:cNvSpPr txBox="1"/>
          <p:nvPr/>
        </p:nvSpPr>
        <p:spPr>
          <a:xfrm>
            <a:off x="3753853" y="2395590"/>
            <a:ext cx="7721738" cy="3416320"/>
          </a:xfrm>
          <a:prstGeom prst="rect">
            <a:avLst/>
          </a:prstGeom>
          <a:noFill/>
        </p:spPr>
        <p:txBody>
          <a:bodyPr wrap="square" rtlCol="0">
            <a:spAutoFit/>
          </a:bodyPr>
          <a:lstStyle/>
          <a:p>
            <a:pPr marL="342900" indent="-342900">
              <a:buFont typeface="Arial" panose="020B0604020202020204" pitchFamily="34" charset="0"/>
              <a:buChar char="•"/>
            </a:pPr>
            <a:r>
              <a:rPr lang="it-IT" b="1"/>
              <a:t>MÉTODO DE LOCI: </a:t>
            </a:r>
            <a:r>
              <a:rPr lang="en-US" b="0" i="0" u="none" strike="noStrike">
                <a:solidFill>
                  <a:srgbClr val="000000"/>
                </a:solidFill>
                <a:effectLst/>
              </a:rPr>
              <a:t>es usado para memorizar elementos individuales en secuencia como la lista de la compra o las acciones a realizar durante el día. Procedemos con la creación de una secuencia de lugares </a:t>
            </a:r>
            <a:r>
              <a:rPr lang="en-US" b="0" i="0" u="none" strike="noStrike" dirty="0">
                <a:solidFill>
                  <a:srgbClr val="000000"/>
                </a:solidFill>
                <a:effectLst/>
              </a:rPr>
              <a:t>(loci</a:t>
            </a:r>
            <a:r>
              <a:rPr lang="en-US" b="0" i="0" u="none" strike="noStrike">
                <a:solidFill>
                  <a:srgbClr val="000000"/>
                </a:solidFill>
                <a:effectLst/>
              </a:rPr>
              <a:t>), mejor si son bien conocidos (como todos los lugares que conozco en el camino desde casa al trabajo). Esta secuencia es fundamental y, para que la estrategia sea útil, debe aprenderse perfectamente. En la fase de memorización, el primer elemento a recordar debe estar asociado con el primer lugar de la lista, el segundo elemento con el segundo lugar, y así. Cuando tenga que recordar el material, tendré que volver a visitar mentalmente la secuencia de lugares empezando por el primero, que constituye el gancho y que favorecerá el recuerdo del primer elemento y procediendo de la misma manera hasta el último lugar para recordar el último elemento.</a:t>
            </a:r>
            <a:r>
              <a:rPr lang="it-IT"/>
              <a:t> </a:t>
            </a:r>
            <a:endParaRPr lang="it-IT" dirty="0"/>
          </a:p>
        </p:txBody>
      </p:sp>
      <p:pic>
        <p:nvPicPr>
          <p:cNvPr id="1026" name="Picture 2">
            <a:extLst>
              <a:ext uri="{FF2B5EF4-FFF2-40B4-BE49-F238E27FC236}">
                <a16:creationId xmlns:a16="http://schemas.microsoft.com/office/drawing/2014/main" id="{EAABF602-4E54-4973-809B-269A07B23B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305" y="2747654"/>
            <a:ext cx="3359947" cy="2435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508847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1297</Words>
  <Application>Microsoft Office PowerPoint</Application>
  <PresentationFormat>Panorámica</PresentationFormat>
  <Paragraphs>83</Paragraphs>
  <Slides>13</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Arial</vt:lpstr>
      <vt:lpstr>Calibri</vt:lpstr>
      <vt:lpstr>Calibri Light</vt:lpstr>
      <vt:lpstr>Trebuchet MS</vt:lpstr>
      <vt:lpstr>Wingdings</vt:lpstr>
      <vt:lpstr>Thème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Noémie Govindin</dc:creator>
  <cp:lastModifiedBy>Bárbara Brenda Starck Carlós</cp:lastModifiedBy>
  <cp:revision>66</cp:revision>
  <dcterms:created xsi:type="dcterms:W3CDTF">2021-04-29T13:43:45Z</dcterms:created>
  <dcterms:modified xsi:type="dcterms:W3CDTF">2022-03-03T15:39:25Z</dcterms:modified>
</cp:coreProperties>
</file>