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Tahoma" panose="020B0604030504040204" pitchFamily="34" charset="0"/>
      <p:regular r:id="rId3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ldVZN86NP9Kxe87Wdra2viFWI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FBF61F-BB1E-4856-AE3D-F038E5022CE0}">
  <a:tblStyle styleId="{E1FBF61F-BB1E-4856-AE3D-F038E5022CE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47"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4e1d1c3c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8" Type="http://schemas.openxmlformats.org/officeDocument/2006/relationships/hyperlink" Target="mailto:disk-project@googlegroups.com" TargetMode="External"/><Relationship Id="rId3" Type="http://schemas.openxmlformats.org/officeDocument/2006/relationships/image" Target="../media/image25.png"/><Relationship Id="rId7"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diskproject.eu/" TargetMode="Externa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821122" y="228600"/>
            <a:ext cx="2395220" cy="2438400"/>
          </a:xfrm>
          <a:prstGeom prst="rect">
            <a:avLst/>
          </a:prstGeom>
          <a:solidFill>
            <a:srgbClr val="00B84F"/>
          </a:solidFill>
          <a:ln>
            <a:noFill/>
          </a:ln>
        </p:spPr>
      </p:pic>
      <p:sp>
        <p:nvSpPr>
          <p:cNvPr id="90" name="Google Shape;90;p1"/>
          <p:cNvSpPr txBox="1"/>
          <p:nvPr/>
        </p:nvSpPr>
        <p:spPr>
          <a:xfrm>
            <a:off x="123512" y="3744926"/>
            <a:ext cx="6138000" cy="22467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dirty="0">
                <a:solidFill>
                  <a:srgbClr val="00B84F"/>
                </a:solidFill>
                <a:latin typeface="Calibri"/>
                <a:ea typeface="Calibri"/>
                <a:cs typeface="Calibri"/>
                <a:sym typeface="Calibri"/>
              </a:rPr>
              <a:t>Digital </a:t>
            </a:r>
            <a:r>
              <a:rPr lang="fr-FR" sz="3200" b="1" i="0" u="none" strike="noStrike" cap="none" dirty="0" err="1">
                <a:solidFill>
                  <a:srgbClr val="00B84F"/>
                </a:solidFill>
                <a:latin typeface="Calibri"/>
                <a:ea typeface="Calibri"/>
                <a:cs typeface="Calibri"/>
                <a:sym typeface="Calibri"/>
              </a:rPr>
              <a:t>Skills</a:t>
            </a:r>
            <a:r>
              <a:rPr lang="fr-FR" sz="3200" b="1" i="0" u="none" strike="noStrike" cap="none" dirty="0">
                <a:solidFill>
                  <a:srgbClr val="00B84F"/>
                </a:solidFill>
                <a:latin typeface="Calibri"/>
                <a:ea typeface="Calibri"/>
                <a:cs typeface="Calibri"/>
                <a:sym typeface="Calibri"/>
              </a:rPr>
              <a:t> for an </a:t>
            </a:r>
            <a:r>
              <a:rPr lang="fr-FR" sz="3200" b="1" i="0" u="none" strike="noStrike" cap="none" dirty="0" err="1">
                <a:solidFill>
                  <a:srgbClr val="00B84F"/>
                </a:solidFill>
                <a:latin typeface="Calibri"/>
                <a:ea typeface="Calibri"/>
                <a:cs typeface="Calibri"/>
                <a:sym typeface="Calibri"/>
              </a:rPr>
              <a:t>Ageing</a:t>
            </a:r>
            <a:r>
              <a:rPr lang="fr-FR" sz="3200" b="1" i="0" u="none" strike="noStrike" cap="none" dirty="0">
                <a:solidFill>
                  <a:srgbClr val="00B84F"/>
                </a:solidFill>
                <a:latin typeface="Calibri"/>
                <a:ea typeface="Calibri"/>
                <a:cs typeface="Calibri"/>
                <a:sym typeface="Calibri"/>
              </a:rPr>
              <a:t> Europe</a:t>
            </a:r>
            <a:r>
              <a:rPr lang="fr-FR" sz="2800" b="1" i="0" u="none" strike="noStrike" cap="none" dirty="0">
                <a:solidFill>
                  <a:srgbClr val="00B84F"/>
                </a:solidFill>
                <a:latin typeface="Calibri"/>
                <a:ea typeface="Calibri"/>
                <a:cs typeface="Calibri"/>
                <a:sym typeface="Calibri"/>
              </a:rPr>
              <a:t/>
            </a:r>
            <a:br>
              <a:rPr lang="fr-FR" sz="2800" b="1" i="0" u="none" strike="noStrike" cap="none" dirty="0">
                <a:solidFill>
                  <a:srgbClr val="00B84F"/>
                </a:solidFill>
                <a:latin typeface="Calibri"/>
                <a:ea typeface="Calibri"/>
                <a:cs typeface="Calibri"/>
                <a:sym typeface="Calibri"/>
              </a:rPr>
            </a:br>
            <a:endParaRPr sz="2800" b="1" i="0" u="none" strike="noStrike" cap="none" dirty="0">
              <a:solidFill>
                <a:srgbClr val="00B84F"/>
              </a:solidFill>
              <a:latin typeface="Calibri"/>
              <a:ea typeface="Calibri"/>
              <a:cs typeface="Calibri"/>
              <a:sym typeface="Calibri"/>
            </a:endParaRPr>
          </a:p>
          <a:p>
            <a:pPr lvl="0" algn="ctr">
              <a:buSzPts val="2000"/>
            </a:pPr>
            <a:r>
              <a:rPr lang="fr-FR" sz="2000" b="1" dirty="0">
                <a:solidFill>
                  <a:schemeClr val="dk1"/>
                </a:solidFill>
                <a:latin typeface="Calibri"/>
                <a:ea typeface="Calibri"/>
                <a:cs typeface="Calibri"/>
                <a:sym typeface="Calibri"/>
              </a:rPr>
              <a:t>Comment améliorer vos compétences en matière de raisonnement déductif et comment renforcer vos capacités de prise de décision </a:t>
            </a:r>
            <a:r>
              <a:rPr lang="fr-FR" sz="2000" b="1" dirty="0" smtClean="0">
                <a:solidFill>
                  <a:schemeClr val="dk1"/>
                </a:solidFill>
                <a:latin typeface="Calibri"/>
                <a:ea typeface="Calibri"/>
                <a:cs typeface="Calibri"/>
                <a:sym typeface="Calibri"/>
              </a:rPr>
              <a:t>?</a:t>
            </a:r>
          </a:p>
          <a:p>
            <a:pPr lvl="0" algn="ctr">
              <a:buSzPts val="2000"/>
            </a:pPr>
            <a:r>
              <a:rPr lang="fr-FR" sz="2000" b="1" dirty="0" smtClean="0">
                <a:solidFill>
                  <a:schemeClr val="dk1"/>
                </a:solidFill>
                <a:latin typeface="Calibri"/>
                <a:ea typeface="Calibri"/>
                <a:cs typeface="Calibri"/>
                <a:sym typeface="Calibri"/>
              </a:rPr>
              <a:t>ITSFA</a:t>
            </a:r>
            <a:endParaRPr sz="2000" b="1" i="0" u="none" strike="noStrike" cap="none" dirty="0">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92" name="Google Shape;92;p1"/>
          <p:cNvSpPr txBox="1"/>
          <p:nvPr/>
        </p:nvSpPr>
        <p:spPr>
          <a:xfrm>
            <a:off x="485024" y="6220182"/>
            <a:ext cx="47118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Project number 2020-1-FR01-KA204-079823</a:t>
            </a:r>
            <a:endParaRPr sz="1800" b="0" i="0" u="none" strike="noStrike" cap="none">
              <a:solidFill>
                <a:schemeClr val="dk1"/>
              </a:solidFill>
              <a:latin typeface="Calibri"/>
              <a:ea typeface="Calibri"/>
              <a:cs typeface="Calibri"/>
              <a:sym typeface="Calibri"/>
            </a:endParaRPr>
          </a:p>
        </p:txBody>
      </p:sp>
      <p:pic>
        <p:nvPicPr>
          <p:cNvPr id="93" name="Google Shape;93;p1" descr="Overhead view of senior man working on laptop Free Photo"/>
          <p:cNvPicPr preferRelativeResize="0"/>
          <p:nvPr/>
        </p:nvPicPr>
        <p:blipFill rotWithShape="1">
          <a:blip r:embed="rId5">
            <a:alphaModFix/>
          </a:blip>
          <a:srcRect l="12991" t="-10929" r="13216" b="154"/>
          <a:stretch/>
        </p:blipFill>
        <p:spPr>
          <a:xfrm>
            <a:off x="5798819" y="-649144"/>
            <a:ext cx="6400801" cy="6400801"/>
          </a:xfrm>
          <a:prstGeom prst="teardrop">
            <a:avLst>
              <a:gd name="adj" fmla="val 100000"/>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3"/>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78" name="Google Shape;178;p23"/>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79" name="Google Shape;179;p23"/>
          <p:cNvSpPr txBox="1"/>
          <p:nvPr/>
        </p:nvSpPr>
        <p:spPr>
          <a:xfrm>
            <a:off x="1985375" y="167052"/>
            <a:ext cx="10697107" cy="70784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1: </a:t>
            </a:r>
            <a:r>
              <a:rPr lang="fr-FR" sz="4000" b="1" i="0" u="none" strike="noStrike" cap="none" dirty="0" smtClean="0">
                <a:solidFill>
                  <a:schemeClr val="dk1"/>
                </a:solidFill>
                <a:latin typeface="Calibri"/>
                <a:ea typeface="Calibri"/>
                <a:cs typeface="Calibri"/>
                <a:sym typeface="Calibri"/>
              </a:rPr>
              <a:t>Capacité de raisonnement déductif  </a:t>
            </a:r>
            <a:endParaRPr dirty="0"/>
          </a:p>
        </p:txBody>
      </p:sp>
      <p:sp>
        <p:nvSpPr>
          <p:cNvPr id="180" name="Google Shape;180;p23"/>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pic>
        <p:nvPicPr>
          <p:cNvPr id="181" name="Google Shape;181;p23"/>
          <p:cNvPicPr preferRelativeResize="0"/>
          <p:nvPr/>
        </p:nvPicPr>
        <p:blipFill rotWithShape="1">
          <a:blip r:embed="rId5">
            <a:alphaModFix/>
          </a:blip>
          <a:srcRect/>
          <a:stretch/>
        </p:blipFill>
        <p:spPr>
          <a:xfrm>
            <a:off x="8224730" y="2277906"/>
            <a:ext cx="3792010" cy="2802060"/>
          </a:xfrm>
          <a:prstGeom prst="rect">
            <a:avLst/>
          </a:prstGeom>
          <a:noFill/>
          <a:ln>
            <a:noFill/>
          </a:ln>
        </p:spPr>
      </p:pic>
      <p:sp>
        <p:nvSpPr>
          <p:cNvPr id="182" name="Google Shape;182;p23"/>
          <p:cNvSpPr txBox="1"/>
          <p:nvPr/>
        </p:nvSpPr>
        <p:spPr>
          <a:xfrm>
            <a:off x="195547" y="1795562"/>
            <a:ext cx="8029183" cy="8189145"/>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1.3 	</a:t>
            </a:r>
            <a:r>
              <a:rPr lang="fr-FR" sz="2000" b="1" dirty="0" smtClean="0">
                <a:latin typeface="Tahoma"/>
                <a:ea typeface="Tahoma"/>
                <a:cs typeface="Tahoma"/>
                <a:sym typeface="Tahoma"/>
              </a:rPr>
              <a:t>Conseils </a:t>
            </a:r>
            <a:r>
              <a:rPr lang="fr-FR" sz="2000" b="1" dirty="0">
                <a:latin typeface="Tahoma"/>
                <a:ea typeface="Tahoma"/>
                <a:cs typeface="Tahoma"/>
                <a:sym typeface="Tahoma"/>
              </a:rPr>
              <a:t>pour améliorer les compétences en matière de raisonnement déductif</a:t>
            </a:r>
            <a:endParaRPr sz="2000" b="1" i="0" u="none" strike="noStrike" cap="none" dirty="0">
              <a:solidFill>
                <a:srgbClr val="000000"/>
              </a:solidFill>
              <a:latin typeface="Tahoma"/>
              <a:ea typeface="Tahoma"/>
              <a:cs typeface="Tahoma"/>
              <a:sym typeface="Tahoma"/>
            </a:endParaRPr>
          </a:p>
          <a:p>
            <a:pPr lvl="0" algn="just">
              <a:lnSpc>
                <a:spcPct val="115000"/>
              </a:lnSpc>
              <a:spcBef>
                <a:spcPts val="1200"/>
              </a:spcBef>
            </a:pPr>
            <a:r>
              <a:rPr lang="fr-FR" sz="1600" dirty="0">
                <a:latin typeface="Calibri"/>
                <a:ea typeface="Calibri"/>
                <a:cs typeface="Calibri"/>
                <a:sym typeface="Calibri"/>
              </a:rPr>
              <a:t>A ce stade, allons plus loin, et voyons quelques conseils de base qui pourraient aider à améliorer nos compétences en matière de raisonnement déductif, leur développement et leur assimilation. </a:t>
            </a:r>
          </a:p>
          <a:p>
            <a:pPr lvl="0" algn="just">
              <a:lnSpc>
                <a:spcPct val="115000"/>
              </a:lnSpc>
              <a:spcBef>
                <a:spcPts val="1200"/>
              </a:spcBef>
            </a:pPr>
            <a:r>
              <a:rPr lang="fr-FR" sz="1600" dirty="0">
                <a:latin typeface="Calibri"/>
                <a:ea typeface="Calibri"/>
                <a:cs typeface="Calibri"/>
                <a:sym typeface="Calibri"/>
              </a:rPr>
              <a:t>●	</a:t>
            </a:r>
            <a:r>
              <a:rPr lang="fr-FR" sz="1600" b="1" dirty="0">
                <a:latin typeface="Calibri"/>
                <a:ea typeface="Calibri"/>
                <a:cs typeface="Calibri"/>
                <a:sym typeface="Calibri"/>
              </a:rPr>
              <a:t>Soyez curieux</a:t>
            </a:r>
          </a:p>
          <a:p>
            <a:pPr lvl="0" algn="just">
              <a:lnSpc>
                <a:spcPct val="115000"/>
              </a:lnSpc>
              <a:spcBef>
                <a:spcPts val="1200"/>
              </a:spcBef>
            </a:pPr>
            <a:r>
              <a:rPr lang="fr-FR" sz="1600" dirty="0">
                <a:latin typeface="Calibri"/>
                <a:ea typeface="Calibri"/>
                <a:cs typeface="Calibri"/>
                <a:sym typeface="Calibri"/>
              </a:rPr>
              <a:t>Pour suivre les étapes de la méthodologie de la pensée déductive discutée ci-dessus, la curiosité est un facteur important. Elle nous incitera à être attentifs à notre environnement et à étudier les prémisses à partir desquelles nous partirons et qui nous mèneront à la conclusion finale.</a:t>
            </a:r>
          </a:p>
          <a:p>
            <a:pPr lvl="0" algn="just">
              <a:lnSpc>
                <a:spcPct val="115000"/>
              </a:lnSpc>
              <a:spcBef>
                <a:spcPts val="1200"/>
              </a:spcBef>
            </a:pPr>
            <a:r>
              <a:rPr lang="fr-FR" sz="1600" dirty="0">
                <a:latin typeface="Calibri"/>
                <a:ea typeface="Calibri"/>
                <a:cs typeface="Calibri"/>
                <a:sym typeface="Calibri"/>
              </a:rPr>
              <a:t>●	</a:t>
            </a:r>
            <a:r>
              <a:rPr lang="fr-FR" sz="1600" b="1" dirty="0">
                <a:latin typeface="Calibri"/>
                <a:ea typeface="Calibri"/>
                <a:cs typeface="Calibri"/>
                <a:sym typeface="Calibri"/>
              </a:rPr>
              <a:t>Soyez observateur</a:t>
            </a:r>
          </a:p>
          <a:p>
            <a:pPr lvl="0" algn="just">
              <a:lnSpc>
                <a:spcPct val="115000"/>
              </a:lnSpc>
              <a:spcBef>
                <a:spcPts val="1200"/>
              </a:spcBef>
            </a:pPr>
            <a:r>
              <a:rPr lang="fr-FR" sz="1600" dirty="0">
                <a:latin typeface="Calibri"/>
                <a:ea typeface="Calibri"/>
                <a:cs typeface="Calibri"/>
                <a:sym typeface="Calibri"/>
              </a:rPr>
              <a:t>La curiosité nous amène à observer, à poser des questions, à recueillir des informations et à réfléchir afin de comprendre le monde qui nous entoure ou le sujet en question. Observer attentivement tout ce qui se passe, prendre toujours le temps de regarder les choses une deuxième fois et essayer de regarder les choses sous un angle différent si l'on est bloqué nous aidera dans ce but.</a:t>
            </a:r>
          </a:p>
          <a:p>
            <a:pPr marL="285115" marR="0" lvl="0" indent="-170815" algn="l" rtl="0">
              <a:lnSpc>
                <a:spcPct val="115000"/>
              </a:lnSpc>
              <a:spcBef>
                <a:spcPts val="100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285115" marR="0" lvl="0" indent="-170815" algn="l" rtl="0">
              <a:lnSpc>
                <a:spcPct val="115000"/>
              </a:lnSpc>
              <a:spcBef>
                <a:spcPts val="100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22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4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1" i="1" u="none" strike="noStrike" cap="none" dirty="0">
              <a:solidFill>
                <a:srgbClr val="000000"/>
              </a:solidFill>
              <a:latin typeface="Calibri"/>
              <a:ea typeface="Calibri"/>
              <a:cs typeface="Calibri"/>
              <a:sym typeface="Calibri"/>
            </a:endParaRPr>
          </a:p>
          <a:p>
            <a:pPr marL="12700" marR="0" lvl="0" indent="0" algn="l" rtl="0">
              <a:lnSpc>
                <a:spcPct val="100000"/>
              </a:lnSpc>
              <a:spcBef>
                <a:spcPts val="410"/>
              </a:spcBef>
              <a:spcAft>
                <a:spcPts val="0"/>
              </a:spcAft>
              <a:buNone/>
            </a:pPr>
            <a:endParaRPr sz="2500" b="0" i="0" u="none" strike="noStrike" cap="none" dirty="0">
              <a:solidFill>
                <a:srgbClr val="000000"/>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4"/>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88" name="Google Shape;188;p24"/>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89" name="Google Shape;189;p24"/>
          <p:cNvSpPr txBox="1"/>
          <p:nvPr/>
        </p:nvSpPr>
        <p:spPr>
          <a:xfrm>
            <a:off x="1672224" y="115599"/>
            <a:ext cx="9970598"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1: </a:t>
            </a:r>
            <a:r>
              <a:rPr lang="fr-FR" sz="4000" b="1" i="0" u="none" strike="noStrike" cap="none" dirty="0" smtClean="0">
                <a:solidFill>
                  <a:schemeClr val="dk1"/>
                </a:solidFill>
                <a:latin typeface="Calibri"/>
                <a:ea typeface="Calibri"/>
                <a:cs typeface="Calibri"/>
                <a:sym typeface="Calibri"/>
              </a:rPr>
              <a:t>Capacité de raisonnement déductif  </a:t>
            </a:r>
            <a:endParaRPr dirty="0"/>
          </a:p>
        </p:txBody>
      </p:sp>
      <p:sp>
        <p:nvSpPr>
          <p:cNvPr id="190" name="Google Shape;190;p24"/>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191" name="Google Shape;191;p24"/>
          <p:cNvSpPr txBox="1"/>
          <p:nvPr/>
        </p:nvSpPr>
        <p:spPr>
          <a:xfrm>
            <a:off x="513943" y="1492308"/>
            <a:ext cx="7165283" cy="7987551"/>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1.3	 </a:t>
            </a:r>
            <a:r>
              <a:rPr lang="fr-FR" sz="2000" b="1" dirty="0">
                <a:latin typeface="Tahoma"/>
                <a:ea typeface="Tahoma"/>
                <a:cs typeface="Tahoma"/>
                <a:sym typeface="Tahoma"/>
              </a:rPr>
              <a:t>Conseils pour améliorer les compétences en matière de raisonnement déductif</a:t>
            </a:r>
          </a:p>
          <a:p>
            <a:pPr lvl="0" algn="just">
              <a:lnSpc>
                <a:spcPct val="115000"/>
              </a:lnSpc>
              <a:spcBef>
                <a:spcPts val="1400"/>
              </a:spcBef>
              <a:buSzPts val="1800"/>
            </a:pPr>
            <a:r>
              <a:rPr lang="fr-FR" sz="1800" b="1" dirty="0">
                <a:latin typeface="Calibri"/>
                <a:ea typeface="Calibri"/>
                <a:cs typeface="Calibri"/>
                <a:sym typeface="Calibri"/>
              </a:rPr>
              <a:t>●	Augmenter vos connaissances</a:t>
            </a:r>
          </a:p>
          <a:p>
            <a:pPr lvl="0" algn="just">
              <a:lnSpc>
                <a:spcPct val="115000"/>
              </a:lnSpc>
              <a:spcBef>
                <a:spcPts val="1400"/>
              </a:spcBef>
              <a:buSzPts val="1800"/>
            </a:pPr>
            <a:r>
              <a:rPr lang="fr-FR" sz="1800" dirty="0">
                <a:latin typeface="Calibri"/>
                <a:ea typeface="Calibri"/>
                <a:cs typeface="Calibri"/>
                <a:sym typeface="Calibri"/>
              </a:rPr>
              <a:t>Plus vous acquerrez de connaissances, que ce soit en lisant des livres, en écoutant des podcasts ou en pratiquant l'activité qui vous intéresse, plus vous serez préparé à établir des liens entre les informations que vous avez analysées et les conclusions possibles. De cette manière, vous serez naturellement "formé" et préparé à la pensée déductive. </a:t>
            </a:r>
          </a:p>
          <a:p>
            <a:pPr lvl="0" algn="just">
              <a:lnSpc>
                <a:spcPct val="115000"/>
              </a:lnSpc>
              <a:spcBef>
                <a:spcPts val="1400"/>
              </a:spcBef>
              <a:buSzPts val="1800"/>
            </a:pPr>
            <a:r>
              <a:rPr lang="fr-FR" sz="1800" b="1" dirty="0">
                <a:latin typeface="Calibri"/>
                <a:ea typeface="Calibri"/>
                <a:cs typeface="Calibri"/>
                <a:sym typeface="Calibri"/>
              </a:rPr>
              <a:t>●	Décomposer les problèmes en petits morceaux.</a:t>
            </a:r>
          </a:p>
          <a:p>
            <a:pPr lvl="0" algn="just">
              <a:lnSpc>
                <a:spcPct val="115000"/>
              </a:lnSpc>
              <a:spcBef>
                <a:spcPts val="1400"/>
              </a:spcBef>
              <a:buSzPts val="1800"/>
            </a:pPr>
            <a:r>
              <a:rPr lang="fr-FR" sz="1800" dirty="0">
                <a:latin typeface="Calibri"/>
                <a:ea typeface="Calibri"/>
                <a:cs typeface="Calibri"/>
                <a:sym typeface="Calibri"/>
              </a:rPr>
              <a:t>Si la tâche semble compliquée au départ, un bon moyen est de décomposer les informations dont vous disposez en petits morceaux, puis de voir si vous pouvez former des prémisses à partir de ces morceaux, jusqu'à ce que nous puissions déterminer quel est le véritable problème. Parfois, la réponse la plus simple est la bonne.</a:t>
            </a:r>
          </a:p>
          <a:p>
            <a:pPr marL="285115" marR="0" lvl="0" indent="-170815" algn="l" rtl="0">
              <a:lnSpc>
                <a:spcPct val="115000"/>
              </a:lnSpc>
              <a:spcBef>
                <a:spcPts val="0"/>
              </a:spcBef>
              <a:spcAft>
                <a:spcPts val="0"/>
              </a:spcAft>
              <a:buClr>
                <a:srgbClr val="000000"/>
              </a:buClr>
              <a:buSzPts val="1800"/>
              <a:buFont typeface="Arial"/>
              <a:buNone/>
            </a:pPr>
            <a:endParaRPr sz="1800" b="0" i="0" u="none" strike="noStrike" cap="none" dirty="0" smtClean="0">
              <a:solidFill>
                <a:srgbClr val="000000"/>
              </a:solidFill>
              <a:latin typeface="Calibri"/>
              <a:ea typeface="Calibri"/>
              <a:cs typeface="Calibri"/>
              <a:sym typeface="Calibri"/>
            </a:endParaRPr>
          </a:p>
          <a:p>
            <a:pPr marL="0" marR="0" lvl="0" indent="0" algn="l" rtl="0">
              <a:lnSpc>
                <a:spcPct val="115000"/>
              </a:lnSpc>
              <a:spcBef>
                <a:spcPts val="22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4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1" i="1" u="none" strike="noStrike" cap="none" dirty="0">
              <a:solidFill>
                <a:srgbClr val="000000"/>
              </a:solidFill>
              <a:latin typeface="Calibri"/>
              <a:ea typeface="Calibri"/>
              <a:cs typeface="Calibri"/>
              <a:sym typeface="Calibri"/>
            </a:endParaRPr>
          </a:p>
          <a:p>
            <a:pPr marL="12700" marR="0" lvl="0" indent="0" algn="l" rtl="0">
              <a:lnSpc>
                <a:spcPct val="100000"/>
              </a:lnSpc>
              <a:spcBef>
                <a:spcPts val="410"/>
              </a:spcBef>
              <a:spcAft>
                <a:spcPts val="0"/>
              </a:spcAft>
              <a:buNone/>
            </a:pPr>
            <a:endParaRPr sz="2500" b="0" i="0" u="none" strike="noStrike" cap="none" dirty="0">
              <a:solidFill>
                <a:srgbClr val="000000"/>
              </a:solidFill>
              <a:latin typeface="Tahoma"/>
              <a:ea typeface="Tahoma"/>
              <a:cs typeface="Tahoma"/>
              <a:sym typeface="Tahoma"/>
            </a:endParaRPr>
          </a:p>
        </p:txBody>
      </p:sp>
      <p:pic>
        <p:nvPicPr>
          <p:cNvPr id="192" name="Google Shape;192;p24"/>
          <p:cNvPicPr preferRelativeResize="0"/>
          <p:nvPr/>
        </p:nvPicPr>
        <p:blipFill rotWithShape="1">
          <a:blip r:embed="rId5">
            <a:alphaModFix/>
          </a:blip>
          <a:srcRect/>
          <a:stretch/>
        </p:blipFill>
        <p:spPr>
          <a:xfrm>
            <a:off x="7862463" y="2688336"/>
            <a:ext cx="4016762" cy="24330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5"/>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98" name="Google Shape;198;p25"/>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99" name="Google Shape;199;p25"/>
          <p:cNvSpPr txBox="1"/>
          <p:nvPr/>
        </p:nvSpPr>
        <p:spPr>
          <a:xfrm>
            <a:off x="1634647" y="223371"/>
            <a:ext cx="1010838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1: </a:t>
            </a:r>
            <a:r>
              <a:rPr lang="fr-FR" sz="4000" b="1" i="0" u="none" strike="noStrike" cap="none" dirty="0" smtClean="0">
                <a:solidFill>
                  <a:schemeClr val="dk1"/>
                </a:solidFill>
                <a:latin typeface="Calibri"/>
                <a:ea typeface="Calibri"/>
                <a:cs typeface="Calibri"/>
                <a:sym typeface="Calibri"/>
              </a:rPr>
              <a:t>Capacité de raisonnement déductif  </a:t>
            </a:r>
            <a:endParaRPr dirty="0"/>
          </a:p>
        </p:txBody>
      </p:sp>
      <p:sp>
        <p:nvSpPr>
          <p:cNvPr id="200" name="Google Shape;200;p25"/>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01" name="Google Shape;201;p25"/>
          <p:cNvSpPr txBox="1"/>
          <p:nvPr/>
        </p:nvSpPr>
        <p:spPr>
          <a:xfrm>
            <a:off x="231732" y="1602161"/>
            <a:ext cx="8054235" cy="7865979"/>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1.3	 </a:t>
            </a:r>
            <a:r>
              <a:rPr lang="fr-FR" sz="2000" b="1" dirty="0">
                <a:latin typeface="Tahoma"/>
                <a:ea typeface="Tahoma"/>
                <a:cs typeface="Tahoma"/>
                <a:sym typeface="Tahoma"/>
              </a:rPr>
              <a:t>Conseils pour améliorer les compétences en matière de raisonnement déductif</a:t>
            </a:r>
          </a:p>
          <a:p>
            <a:pPr marL="12700" marR="0" lvl="0" indent="0" algn="l" rtl="0">
              <a:lnSpc>
                <a:spcPct val="100000"/>
              </a:lnSpc>
              <a:spcBef>
                <a:spcPts val="110"/>
              </a:spcBef>
              <a:spcAft>
                <a:spcPts val="0"/>
              </a:spcAft>
              <a:buNone/>
            </a:pPr>
            <a:endParaRPr sz="1100" b="1" i="0" u="none" strike="noStrike" cap="none" dirty="0">
              <a:solidFill>
                <a:srgbClr val="000000"/>
              </a:solidFill>
              <a:latin typeface="Tahoma"/>
              <a:ea typeface="Tahoma"/>
              <a:cs typeface="Tahoma"/>
              <a:sym typeface="Tahoma"/>
            </a:endParaRPr>
          </a:p>
          <a:p>
            <a:pPr lvl="0">
              <a:lnSpc>
                <a:spcPct val="150000"/>
              </a:lnSpc>
              <a:buSzPts val="1800"/>
            </a:pPr>
            <a:r>
              <a:rPr lang="fr-FR" sz="1800" b="1" dirty="0">
                <a:latin typeface="Calibri"/>
                <a:ea typeface="Calibri"/>
                <a:cs typeface="Calibri"/>
                <a:sym typeface="Calibri"/>
              </a:rPr>
              <a:t>●	Remettez en question ce que vous entendez</a:t>
            </a:r>
          </a:p>
          <a:p>
            <a:pPr lvl="0" algn="just">
              <a:lnSpc>
                <a:spcPct val="150000"/>
              </a:lnSpc>
              <a:buSzPts val="1800"/>
            </a:pPr>
            <a:r>
              <a:rPr lang="fr-FR" sz="1600" dirty="0">
                <a:latin typeface="Calibri"/>
                <a:ea typeface="Calibri"/>
                <a:cs typeface="Calibri"/>
                <a:sym typeface="Calibri"/>
              </a:rPr>
              <a:t>Ne prenez pas au pied de la lettre tout ce que vous entendez, et soyez critique. Le raisonnement déductif consiste à contrôler ses émotions et à écouter la raison, et si vous ne comprenez pas quelque chose, posez des questions. Ne laissez pas vos émotions guider vos conclusions et recherchez toujours les faits</a:t>
            </a:r>
            <a:r>
              <a:rPr lang="fr-FR" sz="1600" dirty="0" smtClean="0">
                <a:latin typeface="Calibri"/>
                <a:ea typeface="Calibri"/>
                <a:cs typeface="Calibri"/>
                <a:sym typeface="Calibri"/>
              </a:rPr>
              <a:t>.</a:t>
            </a:r>
            <a:endParaRPr lang="fr-FR" sz="1600" dirty="0">
              <a:latin typeface="Calibri"/>
              <a:ea typeface="Calibri"/>
              <a:cs typeface="Calibri"/>
              <a:sym typeface="Calibri"/>
            </a:endParaRPr>
          </a:p>
          <a:p>
            <a:pPr marL="342900" lvl="0" indent="-342900" algn="just">
              <a:lnSpc>
                <a:spcPct val="150000"/>
              </a:lnSpc>
              <a:buSzPts val="1800"/>
              <a:buFont typeface="Noto Sans Symbols"/>
              <a:buChar char="∙"/>
            </a:pPr>
            <a:endParaRPr lang="fr-FR" sz="1600" b="1" dirty="0">
              <a:latin typeface="Calibri"/>
              <a:ea typeface="Calibri"/>
              <a:cs typeface="Calibri"/>
              <a:sym typeface="Calibri"/>
            </a:endParaRPr>
          </a:p>
          <a:p>
            <a:pPr lvl="0" algn="just">
              <a:lnSpc>
                <a:spcPct val="150000"/>
              </a:lnSpc>
              <a:buSzPts val="1800"/>
            </a:pPr>
            <a:r>
              <a:rPr lang="fr-FR" sz="1600" b="1" dirty="0">
                <a:latin typeface="Calibri"/>
                <a:ea typeface="Calibri"/>
                <a:cs typeface="Calibri"/>
                <a:sym typeface="Calibri"/>
              </a:rPr>
              <a:t>●	Fiez-vous à votre instinct</a:t>
            </a:r>
          </a:p>
          <a:p>
            <a:pPr lvl="0" algn="just">
              <a:lnSpc>
                <a:spcPct val="150000"/>
              </a:lnSpc>
              <a:buSzPts val="1800"/>
            </a:pPr>
            <a:r>
              <a:rPr lang="fr-FR" sz="1600" dirty="0">
                <a:latin typeface="Calibri"/>
                <a:ea typeface="Calibri"/>
                <a:cs typeface="Calibri"/>
                <a:sym typeface="Calibri"/>
              </a:rPr>
              <a:t>Votre corps est parfois "plus intelligent que votre esprit". Lorsque vous éprouvez ces sentiments puissants, faites-leur confiance. Il existe souvent des signaux subtils que nous pouvons capter inconsciemment et ne réaliser que plus tard. Avec de la pratique, nous pouvons développer et prêter attention à ces signaux et les utiliser à notre avantage dans le raisonnement déductif.</a:t>
            </a:r>
          </a:p>
          <a:p>
            <a:pPr marL="285115" marR="0" lvl="0" indent="-170815" algn="l" rtl="0">
              <a:lnSpc>
                <a:spcPct val="115000"/>
              </a:lnSpc>
              <a:spcBef>
                <a:spcPts val="100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22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4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1" i="1" u="none" strike="noStrike" cap="none" dirty="0">
              <a:solidFill>
                <a:srgbClr val="000000"/>
              </a:solidFill>
              <a:latin typeface="Calibri"/>
              <a:ea typeface="Calibri"/>
              <a:cs typeface="Calibri"/>
              <a:sym typeface="Calibri"/>
            </a:endParaRPr>
          </a:p>
          <a:p>
            <a:pPr marL="12700" marR="0" lvl="0" indent="0" algn="l" rtl="0">
              <a:lnSpc>
                <a:spcPct val="100000"/>
              </a:lnSpc>
              <a:spcBef>
                <a:spcPts val="410"/>
              </a:spcBef>
              <a:spcAft>
                <a:spcPts val="0"/>
              </a:spcAft>
              <a:buNone/>
            </a:pPr>
            <a:endParaRPr sz="2500" b="0" i="0" u="none" strike="noStrike" cap="none" dirty="0">
              <a:solidFill>
                <a:srgbClr val="000000"/>
              </a:solidFill>
              <a:latin typeface="Tahoma"/>
              <a:ea typeface="Tahoma"/>
              <a:cs typeface="Tahoma"/>
              <a:sym typeface="Tahoma"/>
            </a:endParaRPr>
          </a:p>
        </p:txBody>
      </p:sp>
      <p:pic>
        <p:nvPicPr>
          <p:cNvPr id="202" name="Google Shape;202;p25"/>
          <p:cNvPicPr preferRelativeResize="0"/>
          <p:nvPr/>
        </p:nvPicPr>
        <p:blipFill rotWithShape="1">
          <a:blip r:embed="rId5">
            <a:alphaModFix/>
          </a:blip>
          <a:srcRect/>
          <a:stretch/>
        </p:blipFill>
        <p:spPr>
          <a:xfrm>
            <a:off x="8631811" y="2367419"/>
            <a:ext cx="3384929" cy="22789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08" name="Google Shape;208;p26"/>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09" name="Google Shape;209;p26"/>
          <p:cNvSpPr txBox="1"/>
          <p:nvPr/>
        </p:nvSpPr>
        <p:spPr>
          <a:xfrm>
            <a:off x="2769259" y="443619"/>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1: </a:t>
            </a:r>
            <a:r>
              <a:rPr lang="fr-FR" sz="4000" b="1" i="0" u="none" strike="noStrike" cap="none" dirty="0" smtClean="0">
                <a:solidFill>
                  <a:schemeClr val="dk1"/>
                </a:solidFill>
                <a:latin typeface="Calibri"/>
                <a:ea typeface="Calibri"/>
                <a:cs typeface="Calibri"/>
                <a:sym typeface="Calibri"/>
              </a:rPr>
              <a:t>Capacité de raisonnement déductif  </a:t>
            </a:r>
            <a:endParaRPr dirty="0"/>
          </a:p>
        </p:txBody>
      </p:sp>
      <p:sp>
        <p:nvSpPr>
          <p:cNvPr id="210" name="Google Shape;210;p2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11" name="Google Shape;211;p26"/>
          <p:cNvSpPr txBox="1"/>
          <p:nvPr/>
        </p:nvSpPr>
        <p:spPr>
          <a:xfrm>
            <a:off x="413359" y="1647301"/>
            <a:ext cx="11297087" cy="4835919"/>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1.3	 </a:t>
            </a:r>
            <a:r>
              <a:rPr lang="fr-FR" sz="2000" b="1" dirty="0">
                <a:latin typeface="Tahoma"/>
                <a:ea typeface="Tahoma"/>
                <a:cs typeface="Tahoma"/>
                <a:sym typeface="Tahoma"/>
              </a:rPr>
              <a:t>Conseils pour améliorer les compétences en matière de raisonnement déductif</a:t>
            </a:r>
          </a:p>
          <a:p>
            <a:pPr marL="12700" marR="0" lvl="0" indent="0" algn="l" rtl="0">
              <a:lnSpc>
                <a:spcPct val="100000"/>
              </a:lnSpc>
              <a:spcBef>
                <a:spcPts val="110"/>
              </a:spcBef>
              <a:spcAft>
                <a:spcPts val="0"/>
              </a:spcAft>
              <a:buNone/>
            </a:pPr>
            <a:endParaRPr sz="1200" b="1" i="0" u="none" strike="noStrike" cap="none" dirty="0">
              <a:solidFill>
                <a:srgbClr val="000000"/>
              </a:solidFill>
              <a:latin typeface="Tahoma"/>
              <a:ea typeface="Tahoma"/>
              <a:cs typeface="Tahoma"/>
              <a:sym typeface="Tahoma"/>
            </a:endParaRPr>
          </a:p>
          <a:p>
            <a:pPr marL="342900" lvl="0" indent="-342900">
              <a:lnSpc>
                <a:spcPct val="150000"/>
              </a:lnSpc>
              <a:buSzPts val="1800"/>
              <a:buFont typeface="Noto Sans Symbols"/>
              <a:buChar char="∙"/>
            </a:pPr>
            <a:r>
              <a:rPr lang="fr-FR" sz="1800" b="1" dirty="0" smtClean="0">
                <a:latin typeface="Calibri"/>
                <a:ea typeface="Calibri"/>
                <a:cs typeface="Calibri"/>
                <a:sym typeface="Calibri"/>
              </a:rPr>
              <a:t>Travailler </a:t>
            </a:r>
            <a:r>
              <a:rPr lang="fr-FR" sz="1800" b="1" dirty="0">
                <a:latin typeface="Calibri"/>
                <a:ea typeface="Calibri"/>
                <a:cs typeface="Calibri"/>
                <a:sym typeface="Calibri"/>
              </a:rPr>
              <a:t>aux côtés d'</a:t>
            </a:r>
            <a:r>
              <a:rPr lang="fr-FR" sz="1800" b="1" dirty="0" err="1">
                <a:latin typeface="Calibri"/>
                <a:ea typeface="Calibri"/>
                <a:cs typeface="Calibri"/>
                <a:sym typeface="Calibri"/>
              </a:rPr>
              <a:t>un.e</a:t>
            </a:r>
            <a:r>
              <a:rPr lang="fr-FR" sz="1800" b="1" dirty="0">
                <a:latin typeface="Calibri"/>
                <a:ea typeface="Calibri"/>
                <a:cs typeface="Calibri"/>
                <a:sym typeface="Calibri"/>
              </a:rPr>
              <a:t> </a:t>
            </a:r>
            <a:r>
              <a:rPr lang="fr-FR" sz="1800" b="1" dirty="0" err="1">
                <a:latin typeface="Calibri"/>
                <a:ea typeface="Calibri"/>
                <a:cs typeface="Calibri"/>
                <a:sym typeface="Calibri"/>
              </a:rPr>
              <a:t>ami.e</a:t>
            </a:r>
            <a:endParaRPr sz="1800" b="0" i="0" u="none" strike="noStrike" cap="none" dirty="0" smtClean="0">
              <a:solidFill>
                <a:srgbClr val="000000"/>
              </a:solidFill>
              <a:latin typeface="Calibri"/>
              <a:ea typeface="Calibri"/>
              <a:cs typeface="Calibri"/>
              <a:sym typeface="Calibri"/>
            </a:endParaRPr>
          </a:p>
          <a:p>
            <a:pPr lvl="0">
              <a:lnSpc>
                <a:spcPct val="115000"/>
              </a:lnSpc>
              <a:spcBef>
                <a:spcPts val="1000"/>
              </a:spcBef>
            </a:pPr>
            <a:r>
              <a:rPr lang="fr-FR" sz="1800" dirty="0">
                <a:latin typeface="Calibri"/>
                <a:ea typeface="Calibri"/>
                <a:cs typeface="Calibri"/>
                <a:sym typeface="Calibri"/>
              </a:rPr>
              <a:t>Parler des choses permet de les disséquer et de mieux les comprendre. Lorsque parfois nous n'avons pas la réponse ou que nous ne voyons pas clair, il est important de faire confiance à un ami qui nous donne un autre point de vue que nous n'avions pas envisagé auparavant. Cela ouvre une nouvelle façon de penser, qui peut nous aider à atteindre notre objectif.</a:t>
            </a:r>
            <a:endParaRPr sz="1800" b="0" i="0" u="none" strike="noStrike" cap="none" dirty="0" smtClean="0">
              <a:solidFill>
                <a:srgbClr val="000000"/>
              </a:solidFill>
              <a:latin typeface="Calibri"/>
              <a:ea typeface="Calibri"/>
              <a:cs typeface="Calibri"/>
              <a:sym typeface="Calibri"/>
            </a:endParaRPr>
          </a:p>
          <a:p>
            <a:pPr marL="0" marR="0" lvl="0" indent="0" algn="l" rtl="0">
              <a:lnSpc>
                <a:spcPct val="115000"/>
              </a:lnSpc>
              <a:spcBef>
                <a:spcPts val="22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4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1" i="1" u="none" strike="noStrike" cap="none" dirty="0">
              <a:solidFill>
                <a:srgbClr val="000000"/>
              </a:solidFill>
              <a:latin typeface="Calibri"/>
              <a:ea typeface="Calibri"/>
              <a:cs typeface="Calibri"/>
              <a:sym typeface="Calibri"/>
            </a:endParaRPr>
          </a:p>
          <a:p>
            <a:pPr marL="12700" marR="0" lvl="0" indent="0" algn="l" rtl="0">
              <a:lnSpc>
                <a:spcPct val="100000"/>
              </a:lnSpc>
              <a:spcBef>
                <a:spcPts val="410"/>
              </a:spcBef>
              <a:spcAft>
                <a:spcPts val="0"/>
              </a:spcAft>
              <a:buNone/>
            </a:pPr>
            <a:endParaRPr sz="2500" b="0" i="0" u="none" strike="noStrike" cap="none" dirty="0">
              <a:solidFill>
                <a:srgbClr val="000000"/>
              </a:solidFill>
              <a:latin typeface="Tahoma"/>
              <a:ea typeface="Tahoma"/>
              <a:cs typeface="Tahoma"/>
              <a:sym typeface="Tahoma"/>
            </a:endParaRPr>
          </a:p>
        </p:txBody>
      </p:sp>
      <p:pic>
        <p:nvPicPr>
          <p:cNvPr id="212" name="Google Shape;212;p26"/>
          <p:cNvPicPr preferRelativeResize="0"/>
          <p:nvPr/>
        </p:nvPicPr>
        <p:blipFill rotWithShape="1">
          <a:blip r:embed="rId5">
            <a:alphaModFix/>
          </a:blip>
          <a:srcRect/>
          <a:stretch/>
        </p:blipFill>
        <p:spPr>
          <a:xfrm>
            <a:off x="3398688" y="3844259"/>
            <a:ext cx="4904064" cy="24441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7"/>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18" name="Google Shape;218;p27"/>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19" name="Google Shape;219;p27"/>
          <p:cNvSpPr txBox="1"/>
          <p:nvPr/>
        </p:nvSpPr>
        <p:spPr>
          <a:xfrm>
            <a:off x="1835062" y="114391"/>
            <a:ext cx="8981162"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2: </a:t>
            </a:r>
            <a:r>
              <a:rPr lang="fr-FR" sz="4000" b="1" i="0" u="none" strike="noStrike" cap="none" dirty="0" smtClean="0">
                <a:solidFill>
                  <a:schemeClr val="dk1"/>
                </a:solidFill>
                <a:latin typeface="Calibri"/>
                <a:ea typeface="Calibri"/>
                <a:cs typeface="Calibri"/>
                <a:sym typeface="Calibri"/>
              </a:rPr>
              <a:t>Compétences en matière de prise de décision </a:t>
            </a:r>
            <a:endParaRPr dirty="0"/>
          </a:p>
        </p:txBody>
      </p:sp>
      <p:sp>
        <p:nvSpPr>
          <p:cNvPr id="220" name="Google Shape;220;p27"/>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21" name="Google Shape;221;p27"/>
          <p:cNvSpPr txBox="1"/>
          <p:nvPr/>
        </p:nvSpPr>
        <p:spPr>
          <a:xfrm>
            <a:off x="576044" y="1698487"/>
            <a:ext cx="11039912" cy="4307569"/>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2.1	 </a:t>
            </a:r>
            <a:r>
              <a:rPr lang="fr-FR" sz="2000" b="1" i="0" u="none" strike="noStrike" cap="none" dirty="0" smtClean="0">
                <a:solidFill>
                  <a:srgbClr val="000000"/>
                </a:solidFill>
                <a:latin typeface="Tahoma"/>
                <a:ea typeface="Tahoma"/>
                <a:cs typeface="Tahoma"/>
                <a:sym typeface="Tahoma"/>
              </a:rPr>
              <a:t>Qu’est-ce que la c</a:t>
            </a:r>
            <a:r>
              <a:rPr lang="fr-FR" sz="2000" b="1" dirty="0" smtClean="0">
                <a:latin typeface="Tahoma"/>
                <a:ea typeface="Tahoma"/>
                <a:cs typeface="Tahoma"/>
                <a:sym typeface="Tahoma"/>
              </a:rPr>
              <a:t>apacité à prendre des </a:t>
            </a:r>
            <a:r>
              <a:rPr lang="fr-FR" sz="2000" b="1" i="0" u="none" strike="noStrike" cap="none" dirty="0" smtClean="0">
                <a:solidFill>
                  <a:srgbClr val="000000"/>
                </a:solidFill>
                <a:latin typeface="Tahoma"/>
                <a:ea typeface="Tahoma"/>
                <a:cs typeface="Tahoma"/>
                <a:sym typeface="Tahoma"/>
              </a:rPr>
              <a:t>décisions?</a:t>
            </a:r>
            <a:endParaRPr dirty="0"/>
          </a:p>
          <a:p>
            <a:pPr marL="12700" marR="0" lvl="0" indent="0" algn="l" rtl="0">
              <a:lnSpc>
                <a:spcPct val="100000"/>
              </a:lnSpc>
              <a:spcBef>
                <a:spcPts val="110"/>
              </a:spcBef>
              <a:spcAft>
                <a:spcPts val="0"/>
              </a:spcAft>
              <a:buNone/>
            </a:pPr>
            <a:endParaRPr sz="2000" b="1" i="0" u="none" strike="noStrike" cap="none" dirty="0">
              <a:solidFill>
                <a:srgbClr val="000000"/>
              </a:solidFill>
              <a:latin typeface="Tahoma"/>
              <a:ea typeface="Tahoma"/>
              <a:cs typeface="Tahoma"/>
              <a:sym typeface="Tahoma"/>
            </a:endParaRPr>
          </a:p>
          <a:p>
            <a:pPr marL="298450" lvl="0" indent="-285750">
              <a:spcBef>
                <a:spcPts val="110"/>
              </a:spcBef>
              <a:buSzPts val="1800"/>
              <a:buFont typeface="Arial"/>
              <a:buChar char="•"/>
            </a:pPr>
            <a:r>
              <a:rPr lang="fr-FR" sz="1800" dirty="0" smtClean="0">
                <a:latin typeface="Calibri"/>
                <a:ea typeface="Calibri"/>
                <a:cs typeface="Calibri"/>
                <a:sym typeface="Calibri"/>
              </a:rPr>
              <a:t>La prise </a:t>
            </a:r>
            <a:r>
              <a:rPr lang="fr-FR" sz="1800" dirty="0">
                <a:latin typeface="Calibri"/>
                <a:ea typeface="Calibri"/>
                <a:cs typeface="Calibri"/>
                <a:sym typeface="Calibri"/>
              </a:rPr>
              <a:t>de décision </a:t>
            </a:r>
            <a:r>
              <a:rPr lang="fr-FR" sz="1800" dirty="0" smtClean="0">
                <a:latin typeface="Calibri"/>
                <a:ea typeface="Calibri"/>
                <a:cs typeface="Calibri"/>
                <a:sym typeface="Calibri"/>
              </a:rPr>
              <a:t>est précieuse </a:t>
            </a:r>
            <a:r>
              <a:rPr lang="fr-FR" sz="1800" dirty="0">
                <a:latin typeface="Calibri"/>
                <a:ea typeface="Calibri"/>
                <a:cs typeface="Calibri"/>
                <a:sym typeface="Calibri"/>
              </a:rPr>
              <a:t>car </a:t>
            </a:r>
            <a:r>
              <a:rPr lang="fr-FR" sz="1800" dirty="0" smtClean="0">
                <a:latin typeface="Calibri"/>
                <a:ea typeface="Calibri"/>
                <a:cs typeface="Calibri"/>
                <a:sym typeface="Calibri"/>
              </a:rPr>
              <a:t>elle démontre </a:t>
            </a:r>
            <a:r>
              <a:rPr lang="fr-FR" sz="1800" dirty="0">
                <a:latin typeface="Calibri"/>
                <a:ea typeface="Calibri"/>
                <a:cs typeface="Calibri"/>
                <a:sym typeface="Calibri"/>
              </a:rPr>
              <a:t>votre capacité de leadership, la </a:t>
            </a:r>
            <a:r>
              <a:rPr lang="fr-FR" sz="1800" dirty="0" smtClean="0">
                <a:latin typeface="Calibri"/>
                <a:ea typeface="Calibri"/>
                <a:cs typeface="Calibri"/>
                <a:sym typeface="Calibri"/>
              </a:rPr>
              <a:t>développe </a:t>
            </a:r>
            <a:r>
              <a:rPr lang="fr-FR" sz="1800" dirty="0">
                <a:latin typeface="Calibri"/>
                <a:ea typeface="Calibri"/>
                <a:cs typeface="Calibri"/>
                <a:sym typeface="Calibri"/>
              </a:rPr>
              <a:t>et </a:t>
            </a:r>
            <a:r>
              <a:rPr lang="fr-FR" sz="1800" dirty="0" err="1" smtClean="0">
                <a:latin typeface="Calibri"/>
                <a:ea typeface="Calibri"/>
                <a:cs typeface="Calibri"/>
                <a:sym typeface="Calibri"/>
              </a:rPr>
              <a:t>illustr</a:t>
            </a:r>
            <a:r>
              <a:rPr lang="fr-FR" sz="1800" dirty="0" smtClean="0">
                <a:latin typeface="Calibri"/>
                <a:ea typeface="Calibri"/>
                <a:cs typeface="Calibri"/>
                <a:sym typeface="Calibri"/>
              </a:rPr>
              <a:t> </a:t>
            </a:r>
            <a:r>
              <a:rPr lang="fr-FR" sz="1800" dirty="0">
                <a:latin typeface="Calibri"/>
                <a:ea typeface="Calibri"/>
                <a:cs typeface="Calibri"/>
                <a:sym typeface="Calibri"/>
              </a:rPr>
              <a:t>votre aptitude à penser objectivement et à établir des liens entre les concepts pour atteindre vos objectifs. Votre capacité à prendre rapidement de bonnes décisions peut être utile dans de nombreuses situations de la vie, au-delà du lieu de travail, car nous sommes tous confrontés à de petites et grandes décisions dans notre vie quotidienne.</a:t>
            </a:r>
          </a:p>
          <a:p>
            <a:pPr marL="298450" lvl="0" indent="-285750">
              <a:spcBef>
                <a:spcPts val="110"/>
              </a:spcBef>
              <a:buSzPts val="1800"/>
              <a:buFont typeface="Arial"/>
              <a:buChar char="•"/>
            </a:pPr>
            <a:endParaRPr lang="fr-FR" sz="1800" dirty="0">
              <a:latin typeface="Calibri"/>
              <a:ea typeface="Calibri"/>
              <a:cs typeface="Calibri"/>
              <a:sym typeface="Calibri"/>
            </a:endParaRPr>
          </a:p>
          <a:p>
            <a:pPr marL="298450" lvl="0" indent="-285750">
              <a:spcBef>
                <a:spcPts val="110"/>
              </a:spcBef>
              <a:buSzPts val="1800"/>
              <a:buFont typeface="Arial"/>
              <a:buChar char="•"/>
            </a:pPr>
            <a:r>
              <a:rPr lang="fr-FR" sz="1800" dirty="0">
                <a:latin typeface="Calibri"/>
                <a:ea typeface="Calibri"/>
                <a:cs typeface="Calibri"/>
                <a:sym typeface="Calibri"/>
              </a:rPr>
              <a:t>Une définition simple de ce concept pourrait être la capacité de choisir entre deux ou plusieurs options ou alternatives et d'obtenir le meilleur résultat dans le temps le plus court possible. </a:t>
            </a:r>
          </a:p>
          <a:p>
            <a:pPr marL="298450" lvl="0" indent="-285750">
              <a:spcBef>
                <a:spcPts val="110"/>
              </a:spcBef>
              <a:buSzPts val="1800"/>
              <a:buFont typeface="Arial"/>
              <a:buChar char="•"/>
            </a:pPr>
            <a:endParaRPr lang="fr-FR" sz="1800" dirty="0">
              <a:latin typeface="Calibri"/>
              <a:ea typeface="Calibri"/>
              <a:cs typeface="Calibri"/>
              <a:sym typeface="Calibri"/>
            </a:endParaRPr>
          </a:p>
          <a:p>
            <a:pPr marL="298450" lvl="0" indent="-285750">
              <a:spcBef>
                <a:spcPts val="110"/>
              </a:spcBef>
              <a:buSzPts val="1800"/>
              <a:buFont typeface="Arial"/>
              <a:buChar char="•"/>
            </a:pPr>
            <a:r>
              <a:rPr lang="fr-FR" sz="1800" dirty="0">
                <a:latin typeface="Calibri"/>
                <a:ea typeface="Calibri"/>
                <a:cs typeface="Calibri"/>
                <a:sym typeface="Calibri"/>
              </a:rPr>
              <a:t>La prise de décision intervient une fois que vous avez collecté et analysé les informations disponibles pour chaque situation spécifique. Pour développer cette compétence, il est important d'identifier le processus impliqué, et d'en tirer le meilleur parti afin qu'il conduise à la prise de la meilleure décision. Alors, apprenons-en un peu plus sur le sujet !</a:t>
            </a:r>
            <a:endParaRPr sz="2500" b="0" i="0" u="none" strike="noStrike" cap="none" dirty="0">
              <a:solidFill>
                <a:srgbClr val="000000"/>
              </a:solidFill>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8"/>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27" name="Google Shape;227;p28"/>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28" name="Google Shape;228;p28"/>
          <p:cNvSpPr txBox="1"/>
          <p:nvPr/>
        </p:nvSpPr>
        <p:spPr>
          <a:xfrm>
            <a:off x="2769259" y="443619"/>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2: </a:t>
            </a:r>
            <a:r>
              <a:rPr lang="fr-FR" sz="4000" b="1" i="0" u="none" strike="noStrike" cap="none" dirty="0" smtClean="0">
                <a:solidFill>
                  <a:schemeClr val="dk1"/>
                </a:solidFill>
                <a:latin typeface="Calibri"/>
                <a:ea typeface="Calibri"/>
                <a:cs typeface="Calibri"/>
                <a:sym typeface="Calibri"/>
              </a:rPr>
              <a:t>Compétences en matière de prise de décision </a:t>
            </a:r>
            <a:endParaRPr dirty="0"/>
          </a:p>
        </p:txBody>
      </p:sp>
      <p:sp>
        <p:nvSpPr>
          <p:cNvPr id="229" name="Google Shape;229;p28"/>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30" name="Google Shape;230;p28"/>
          <p:cNvSpPr txBox="1"/>
          <p:nvPr/>
        </p:nvSpPr>
        <p:spPr>
          <a:xfrm>
            <a:off x="619929" y="1728928"/>
            <a:ext cx="10952142" cy="1578637"/>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2.2	 </a:t>
            </a:r>
            <a:r>
              <a:rPr lang="fr-FR" sz="2000" b="1" dirty="0" smtClean="0">
                <a:latin typeface="Tahoma"/>
                <a:ea typeface="Tahoma"/>
                <a:cs typeface="Tahoma"/>
                <a:sym typeface="Tahoma"/>
              </a:rPr>
              <a:t>Comment </a:t>
            </a:r>
            <a:r>
              <a:rPr lang="fr-FR" sz="2000" b="1" dirty="0">
                <a:latin typeface="Tahoma"/>
                <a:ea typeface="Tahoma"/>
                <a:cs typeface="Tahoma"/>
                <a:sym typeface="Tahoma"/>
              </a:rPr>
              <a:t>améliorer les capacités de prise de décision </a:t>
            </a:r>
            <a:endParaRPr dirty="0"/>
          </a:p>
          <a:p>
            <a:pPr marL="12700" marR="0" lvl="0" indent="0" algn="l" rtl="0">
              <a:lnSpc>
                <a:spcPct val="100000"/>
              </a:lnSpc>
              <a:spcBef>
                <a:spcPts val="110"/>
              </a:spcBef>
              <a:spcAft>
                <a:spcPts val="0"/>
              </a:spcAft>
              <a:buNone/>
            </a:pPr>
            <a:endParaRPr sz="2000" b="0" i="0" u="none" strike="noStrike" cap="none" dirty="0">
              <a:solidFill>
                <a:srgbClr val="000000"/>
              </a:solidFill>
              <a:latin typeface="Calibri"/>
              <a:ea typeface="Calibri"/>
              <a:cs typeface="Calibri"/>
              <a:sym typeface="Calibri"/>
            </a:endParaRPr>
          </a:p>
          <a:p>
            <a:pPr marL="12700" lvl="0">
              <a:spcBef>
                <a:spcPts val="110"/>
              </a:spcBef>
            </a:pPr>
            <a:r>
              <a:rPr lang="fr-FR" sz="2000" dirty="0">
                <a:latin typeface="Calibri"/>
                <a:ea typeface="Calibri"/>
                <a:cs typeface="Calibri"/>
                <a:sym typeface="Calibri"/>
              </a:rPr>
              <a:t>Les gens passent beaucoup de temps à prendre toutes sortes de décisions, mais même si nous essayons, ce ne seront pas toujours les bonnes.  Ce que nous pouvons faire, en revanche, c'est chercher des moyens d'améliorer cette compétence et de la développer, pour nous rapprocher de notre objectif.</a:t>
            </a:r>
            <a:endParaRPr sz="2500" b="0" i="0" u="none" strike="noStrike" cap="none" dirty="0">
              <a:solidFill>
                <a:srgbClr val="000000"/>
              </a:solidFill>
              <a:latin typeface="Tahoma"/>
              <a:ea typeface="Tahoma"/>
              <a:cs typeface="Tahoma"/>
              <a:sym typeface="Tahoma"/>
            </a:endParaRPr>
          </a:p>
        </p:txBody>
      </p:sp>
      <p:pic>
        <p:nvPicPr>
          <p:cNvPr id="231" name="Google Shape;231;p28"/>
          <p:cNvPicPr preferRelativeResize="0"/>
          <p:nvPr/>
        </p:nvPicPr>
        <p:blipFill rotWithShape="1">
          <a:blip r:embed="rId5">
            <a:alphaModFix/>
          </a:blip>
          <a:srcRect/>
          <a:stretch/>
        </p:blipFill>
        <p:spPr>
          <a:xfrm>
            <a:off x="3549627" y="3654645"/>
            <a:ext cx="4986569" cy="29814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9"/>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37" name="Google Shape;237;p29"/>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38" name="Google Shape;238;p29"/>
          <p:cNvSpPr txBox="1"/>
          <p:nvPr/>
        </p:nvSpPr>
        <p:spPr>
          <a:xfrm>
            <a:off x="2769259" y="114391"/>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2: </a:t>
            </a:r>
            <a:r>
              <a:rPr lang="fr-FR" sz="4000" b="1" i="0" u="none" strike="noStrike" cap="none" dirty="0" smtClean="0">
                <a:solidFill>
                  <a:schemeClr val="dk1"/>
                </a:solidFill>
                <a:latin typeface="Calibri"/>
                <a:ea typeface="Calibri"/>
                <a:cs typeface="Calibri"/>
                <a:sym typeface="Calibri"/>
              </a:rPr>
              <a:t>Compétences en matière de prise de décision </a:t>
            </a:r>
            <a:endParaRPr dirty="0"/>
          </a:p>
        </p:txBody>
      </p:sp>
      <p:sp>
        <p:nvSpPr>
          <p:cNvPr id="239" name="Google Shape;239;p29"/>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40" name="Google Shape;240;p29"/>
          <p:cNvSpPr txBox="1"/>
          <p:nvPr/>
        </p:nvSpPr>
        <p:spPr>
          <a:xfrm>
            <a:off x="1666229" y="1622433"/>
            <a:ext cx="9501344" cy="321863"/>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2.2	</a:t>
            </a:r>
            <a:r>
              <a:rPr lang="fr-FR" sz="2000" b="1" dirty="0" smtClean="0">
                <a:latin typeface="Tahoma"/>
                <a:ea typeface="Tahoma"/>
                <a:cs typeface="Tahoma"/>
                <a:sym typeface="Tahoma"/>
              </a:rPr>
              <a:t>Comment </a:t>
            </a:r>
            <a:r>
              <a:rPr lang="fr-FR" sz="2000" b="1" dirty="0">
                <a:latin typeface="Tahoma"/>
                <a:ea typeface="Tahoma"/>
                <a:cs typeface="Tahoma"/>
                <a:sym typeface="Tahoma"/>
              </a:rPr>
              <a:t>améliorer les capacités de prise de décision </a:t>
            </a:r>
            <a:endParaRPr sz="2000" b="0" i="0" u="none" strike="noStrike" cap="none" dirty="0">
              <a:solidFill>
                <a:srgbClr val="000000"/>
              </a:solidFill>
              <a:latin typeface="Calibri"/>
              <a:ea typeface="Calibri"/>
              <a:cs typeface="Calibri"/>
              <a:sym typeface="Calibri"/>
            </a:endParaRPr>
          </a:p>
        </p:txBody>
      </p:sp>
      <p:sp>
        <p:nvSpPr>
          <p:cNvPr id="241" name="Google Shape;241;p29"/>
          <p:cNvSpPr txBox="1"/>
          <p:nvPr/>
        </p:nvSpPr>
        <p:spPr>
          <a:xfrm>
            <a:off x="413359" y="2873180"/>
            <a:ext cx="11176088" cy="3927189"/>
          </a:xfrm>
          <a:prstGeom prst="rect">
            <a:avLst/>
          </a:prstGeom>
          <a:noFill/>
          <a:ln>
            <a:noFill/>
          </a:ln>
        </p:spPr>
        <p:txBody>
          <a:bodyPr spcFirstLastPara="1" wrap="square" lIns="91425" tIns="45700" rIns="91425" bIns="45700" anchor="t" anchorCtr="0">
            <a:spAutoFit/>
          </a:bodyPr>
          <a:lstStyle/>
          <a:p>
            <a:pPr marL="285750" lvl="0" indent="-285750" algn="just">
              <a:buFont typeface="Arial" panose="020B0604020202020204" pitchFamily="34" charset="0"/>
              <a:buChar char="•"/>
            </a:pPr>
            <a:r>
              <a:rPr lang="fr-FR" sz="1800" b="1" dirty="0">
                <a:latin typeface="Calibri" panose="020F0502020204030204" pitchFamily="34" charset="0"/>
                <a:cs typeface="Calibri" panose="020F0502020204030204" pitchFamily="34" charset="0"/>
              </a:rPr>
              <a:t>Tirer des leçons de l'expérience</a:t>
            </a:r>
            <a:endParaRPr lang="fr-FR" sz="1800" b="1" i="1" dirty="0">
              <a:latin typeface="Calibri" panose="020F0502020204030204" pitchFamily="34" charset="0"/>
              <a:cs typeface="Calibri" panose="020F0502020204030204" pitchFamily="34" charset="0"/>
            </a:endParaRPr>
          </a:p>
          <a:p>
            <a:pPr algn="just"/>
            <a:r>
              <a:rPr lang="fr-FR" sz="1800" dirty="0">
                <a:latin typeface="Calibri" panose="020F0502020204030204" pitchFamily="34" charset="0"/>
                <a:cs typeface="Calibri" panose="020F0502020204030204" pitchFamily="34" charset="0"/>
              </a:rPr>
              <a:t>Lorsque nous devons faire face à une nouvelle décision, nous avons tendance à penser que chaque décision est unique, et nous oublions nos expériences valables. Le bon conseil que suivent les meilleurs décideurs est d'analyser leurs décisions et la manière dont ils les ont prises pour améliorer le processus. Prenez le temps de réfléchir à vos décisions récentes et d'en tirer des leçons, en accordant la même attention à celles qui ont bien tourné et à celles qui n'ont pas marché. N'oubliez donc pas de tirer les leçons du passé pour gagner en sagesse.  </a:t>
            </a:r>
            <a:endParaRPr lang="fr-FR" sz="1800" b="1" i="1" dirty="0">
              <a:latin typeface="Calibri" panose="020F0502020204030204" pitchFamily="34" charset="0"/>
              <a:cs typeface="Calibri" panose="020F0502020204030204" pitchFamily="34" charset="0"/>
            </a:endParaRPr>
          </a:p>
          <a:p>
            <a:pPr lvl="0" algn="just"/>
            <a:endParaRPr lang="en-GB" sz="1800" b="1"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fr-FR" sz="1800" b="1" dirty="0" smtClean="0">
                <a:latin typeface="Calibri" panose="020F0502020204030204" pitchFamily="34" charset="0"/>
                <a:cs typeface="Calibri" panose="020F0502020204030204" pitchFamily="34" charset="0"/>
              </a:rPr>
              <a:t>Entretenez le </a:t>
            </a:r>
            <a:r>
              <a:rPr lang="en-GB" sz="1800" b="1" dirty="0" err="1" smtClean="0">
                <a:latin typeface="Calibri" panose="020F0502020204030204" pitchFamily="34" charset="0"/>
                <a:cs typeface="Calibri" panose="020F0502020204030204" pitchFamily="34" charset="0"/>
              </a:rPr>
              <a:t>doute</a:t>
            </a:r>
            <a:endParaRPr lang="fr-FR" sz="1800" b="1" i="1" dirty="0">
              <a:latin typeface="Calibri" panose="020F0502020204030204" pitchFamily="34" charset="0"/>
              <a:cs typeface="Calibri" panose="020F0502020204030204" pitchFamily="34" charset="0"/>
            </a:endParaRPr>
          </a:p>
          <a:p>
            <a:pPr algn="just"/>
            <a:r>
              <a:rPr lang="fr-FR" sz="1800" dirty="0">
                <a:latin typeface="Calibri" panose="020F0502020204030204" pitchFamily="34" charset="0"/>
                <a:cs typeface="Calibri" panose="020F0502020204030204" pitchFamily="34" charset="0"/>
              </a:rPr>
              <a:t>Partons du principe qu'il y aura toujours des doutes, et que nous ne trouverons peut-être pas la certitude que nous souhaitons. En supposant cela, nous pouvons nous concentrer sur l'action, et tester la décision dans différents scénarios, en nous demandant ce qui se passerait si cela tournait mal, et ainsi continuer la recherche de la meilleure option possible</a:t>
            </a:r>
            <a:r>
              <a:rPr lang="fr-FR" sz="1800" dirty="0" smtClean="0">
                <a:latin typeface="Calibri" panose="020F0502020204030204" pitchFamily="34" charset="0"/>
                <a:cs typeface="Calibri" panose="020F0502020204030204" pitchFamily="34" charset="0"/>
              </a:rPr>
              <a:t>.</a:t>
            </a:r>
            <a:endParaRPr sz="2400" b="1" i="1"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lnSpc>
                <a:spcPct val="115000"/>
              </a:lnSpc>
              <a:spcBef>
                <a:spcPts val="1500"/>
              </a:spcBef>
              <a:spcAft>
                <a:spcPts val="0"/>
              </a:spcAft>
              <a:buNone/>
            </a:pPr>
            <a:endParaRPr sz="1800" b="1" i="1" u="none" strike="noStrike" cap="none" dirty="0">
              <a:solidFill>
                <a:srgbClr val="000000"/>
              </a:solidFill>
              <a:latin typeface="Calibri"/>
              <a:ea typeface="Calibri"/>
              <a:cs typeface="Calibri"/>
              <a:sym typeface="Calibri"/>
            </a:endParaRPr>
          </a:p>
        </p:txBody>
      </p:sp>
      <p:sp>
        <p:nvSpPr>
          <p:cNvPr id="242" name="Google Shape;242;p29"/>
          <p:cNvSpPr txBox="1"/>
          <p:nvPr/>
        </p:nvSpPr>
        <p:spPr>
          <a:xfrm>
            <a:off x="413359" y="2095084"/>
            <a:ext cx="7956197" cy="707846"/>
          </a:xfrm>
          <a:prstGeom prst="rect">
            <a:avLst/>
          </a:prstGeom>
          <a:noFill/>
          <a:ln>
            <a:noFill/>
          </a:ln>
        </p:spPr>
        <p:txBody>
          <a:bodyPr spcFirstLastPara="1" wrap="square" lIns="91425" tIns="45700" rIns="91425" bIns="45700" anchor="ctr" anchorCtr="0">
            <a:spAutoFit/>
          </a:bodyPr>
          <a:lstStyle/>
          <a:p>
            <a:pPr lvl="0"/>
            <a:r>
              <a:rPr lang="fr-FR" sz="2000" b="1" dirty="0" smtClean="0">
                <a:latin typeface="Tahoma"/>
                <a:ea typeface="Tahoma"/>
                <a:cs typeface="Tahoma"/>
                <a:sym typeface="Tahoma"/>
              </a:rPr>
              <a:t>Voyons </a:t>
            </a:r>
            <a:r>
              <a:rPr lang="fr-FR" sz="2000" b="1" dirty="0">
                <a:latin typeface="Tahoma"/>
                <a:ea typeface="Tahoma"/>
                <a:cs typeface="Tahoma"/>
                <a:sym typeface="Tahoma"/>
              </a:rPr>
              <a:t>9 conseils pour améliorer votre capacité à prendre des décisions !</a:t>
            </a:r>
            <a:endParaRPr sz="2000" b="1" i="0" u="none" strike="noStrike" cap="none" dirty="0">
              <a:solidFill>
                <a:srgbClr val="000000"/>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0"/>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48" name="Google Shape;248;p30"/>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49" name="Google Shape;249;p30"/>
          <p:cNvSpPr txBox="1"/>
          <p:nvPr/>
        </p:nvSpPr>
        <p:spPr>
          <a:xfrm>
            <a:off x="2750539" y="114391"/>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2: </a:t>
            </a:r>
            <a:r>
              <a:rPr lang="fr-FR" sz="4000" b="1" i="0" u="none" strike="noStrike" cap="none" dirty="0" smtClean="0">
                <a:solidFill>
                  <a:schemeClr val="dk1"/>
                </a:solidFill>
                <a:latin typeface="Calibri"/>
                <a:ea typeface="Calibri"/>
                <a:cs typeface="Calibri"/>
                <a:sym typeface="Calibri"/>
              </a:rPr>
              <a:t>Compétences en matière de prise de décision </a:t>
            </a:r>
            <a:endParaRPr dirty="0"/>
          </a:p>
        </p:txBody>
      </p:sp>
      <p:sp>
        <p:nvSpPr>
          <p:cNvPr id="250" name="Google Shape;250;p30"/>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51" name="Google Shape;251;p30"/>
          <p:cNvSpPr txBox="1"/>
          <p:nvPr/>
        </p:nvSpPr>
        <p:spPr>
          <a:xfrm>
            <a:off x="1969611" y="1437790"/>
            <a:ext cx="9501344" cy="642463"/>
          </a:xfrm>
          <a:prstGeom prst="rect">
            <a:avLst/>
          </a:prstGeom>
          <a:noFill/>
          <a:ln>
            <a:noFill/>
          </a:ln>
        </p:spPr>
        <p:txBody>
          <a:bodyPr spcFirstLastPara="1" wrap="square" lIns="0" tIns="13950" rIns="0" bIns="0" anchor="t" anchorCtr="0">
            <a:spAutoFit/>
          </a:bodyPr>
          <a:lstStyle/>
          <a:p>
            <a:pPr marL="12700"/>
            <a:r>
              <a:rPr lang="fr-FR" sz="2000" b="1" i="0" u="none" strike="noStrike" cap="none" dirty="0">
                <a:solidFill>
                  <a:srgbClr val="000000"/>
                </a:solidFill>
                <a:latin typeface="Tahoma"/>
                <a:ea typeface="Tahoma"/>
                <a:cs typeface="Tahoma"/>
                <a:sym typeface="Tahoma"/>
              </a:rPr>
              <a:t>2.2	</a:t>
            </a:r>
            <a:r>
              <a:rPr lang="fr-FR" sz="2000" b="1" dirty="0">
                <a:latin typeface="Tahoma"/>
                <a:ea typeface="Tahoma"/>
                <a:cs typeface="Tahoma"/>
                <a:sym typeface="Tahoma"/>
              </a:rPr>
              <a:t>Comment améliorer les capacités de prise de décision </a:t>
            </a:r>
            <a:endParaRPr dirty="0"/>
          </a:p>
          <a:p>
            <a:pPr marL="12700" marR="0" lvl="0" indent="0" algn="l" rtl="0">
              <a:lnSpc>
                <a:spcPct val="100000"/>
              </a:lnSpc>
              <a:spcBef>
                <a:spcPts val="110"/>
              </a:spcBef>
              <a:spcAft>
                <a:spcPts val="0"/>
              </a:spcAft>
              <a:buNone/>
            </a:pPr>
            <a:endParaRPr sz="2000" b="0" i="0" u="none" strike="noStrike" cap="none" dirty="0">
              <a:solidFill>
                <a:srgbClr val="000000"/>
              </a:solidFill>
              <a:latin typeface="Calibri"/>
              <a:ea typeface="Calibri"/>
              <a:cs typeface="Calibri"/>
              <a:sym typeface="Calibri"/>
            </a:endParaRPr>
          </a:p>
        </p:txBody>
      </p:sp>
      <p:sp>
        <p:nvSpPr>
          <p:cNvPr id="252" name="Google Shape;252;p30"/>
          <p:cNvSpPr txBox="1"/>
          <p:nvPr/>
        </p:nvSpPr>
        <p:spPr>
          <a:xfrm>
            <a:off x="225415" y="2641277"/>
            <a:ext cx="7776594" cy="3914877"/>
          </a:xfrm>
          <a:prstGeom prst="rect">
            <a:avLst/>
          </a:prstGeom>
          <a:noFill/>
          <a:ln>
            <a:noFill/>
          </a:ln>
        </p:spPr>
        <p:txBody>
          <a:bodyPr spcFirstLastPara="1" wrap="square" lIns="91425" tIns="45700" rIns="91425" bIns="45700" anchor="t" anchorCtr="0">
            <a:spAutoFit/>
          </a:bodyPr>
          <a:lstStyle/>
          <a:p>
            <a:pPr lvl="0">
              <a:lnSpc>
                <a:spcPct val="115000"/>
              </a:lnSpc>
              <a:buSzPts val="1800"/>
            </a:pPr>
            <a:r>
              <a:rPr lang="fr-FR" sz="1800" b="1" dirty="0">
                <a:latin typeface="Calibri"/>
                <a:ea typeface="Calibri"/>
                <a:cs typeface="Calibri"/>
                <a:sym typeface="Calibri"/>
              </a:rPr>
              <a:t>●	Donnez-vous des options</a:t>
            </a:r>
          </a:p>
          <a:p>
            <a:pPr lvl="0" algn="just">
              <a:lnSpc>
                <a:spcPct val="115000"/>
              </a:lnSpc>
              <a:buSzPts val="1800"/>
            </a:pPr>
            <a:r>
              <a:rPr lang="fr-FR" sz="1800" dirty="0">
                <a:latin typeface="Calibri"/>
                <a:ea typeface="Calibri"/>
                <a:cs typeface="Calibri"/>
                <a:sym typeface="Calibri"/>
              </a:rPr>
              <a:t>Avoir des options apporte toujours la tranquillité d'esprit dans nos vies. Dans le cas de la prise de décision, plus il y a d'options, mieux c'est. Mais attention à ne pas dépasser la limite recommandée de 3 ou 4 options, sinon, cela rendra la tâche plus difficile. Trois options parmi lesquelles choisir vous aideront dans votre démarche.</a:t>
            </a:r>
          </a:p>
          <a:p>
            <a:pPr lvl="0" algn="just">
              <a:lnSpc>
                <a:spcPct val="115000"/>
              </a:lnSpc>
              <a:buSzPts val="1800"/>
            </a:pPr>
            <a:r>
              <a:rPr lang="fr-FR" sz="1800" b="1" dirty="0">
                <a:latin typeface="Calibri"/>
                <a:ea typeface="Calibri"/>
                <a:cs typeface="Calibri"/>
                <a:sym typeface="Calibri"/>
              </a:rPr>
              <a:t>●	Argumentez</a:t>
            </a:r>
          </a:p>
          <a:p>
            <a:pPr lvl="0" algn="just">
              <a:lnSpc>
                <a:spcPct val="115000"/>
              </a:lnSpc>
              <a:buSzPts val="1800"/>
            </a:pPr>
            <a:r>
              <a:rPr lang="fr-FR" sz="1800" dirty="0">
                <a:latin typeface="Calibri"/>
                <a:ea typeface="Calibri"/>
                <a:cs typeface="Calibri"/>
                <a:sym typeface="Calibri"/>
              </a:rPr>
              <a:t>Afin d'améliorer la prise de décision, l'argumentation est fondamentale. Dans la mesure du possible, encouragez le débat et l'argumentation pour rencontrer des points de vue différents, les comprendre et en tirer des enseignements. Appuyez-vous également sur quelqu'un qui peut remettre en question vos propres arguments, les contester et briser vos propres schémas.</a:t>
            </a:r>
          </a:p>
        </p:txBody>
      </p:sp>
      <p:sp>
        <p:nvSpPr>
          <p:cNvPr id="253" name="Google Shape;253;p30"/>
          <p:cNvSpPr txBox="1"/>
          <p:nvPr/>
        </p:nvSpPr>
        <p:spPr>
          <a:xfrm>
            <a:off x="135614" y="1946794"/>
            <a:ext cx="7956197" cy="707846"/>
          </a:xfrm>
          <a:prstGeom prst="rect">
            <a:avLst/>
          </a:prstGeom>
          <a:noFill/>
          <a:ln>
            <a:noFill/>
          </a:ln>
        </p:spPr>
        <p:txBody>
          <a:bodyPr spcFirstLastPara="1" wrap="square" lIns="91425" tIns="45700" rIns="91425" bIns="45700" anchor="ctr" anchorCtr="0">
            <a:spAutoFit/>
          </a:bodyPr>
          <a:lstStyle/>
          <a:p>
            <a:pPr lvl="0"/>
            <a:r>
              <a:rPr lang="fr-FR" sz="2000" b="1" dirty="0">
                <a:latin typeface="Tahoma"/>
                <a:ea typeface="Tahoma"/>
                <a:cs typeface="Tahoma"/>
                <a:sym typeface="Tahoma"/>
              </a:rPr>
              <a:t>Voyons 9 conseils pour améliorer votre capacité à prendre des décisions</a:t>
            </a:r>
            <a:endParaRPr sz="2000" b="1" i="0" u="none" strike="noStrike" cap="none" dirty="0">
              <a:solidFill>
                <a:srgbClr val="000000"/>
              </a:solidFill>
              <a:latin typeface="Tahoma"/>
              <a:ea typeface="Tahoma"/>
              <a:cs typeface="Tahoma"/>
              <a:sym typeface="Tahoma"/>
            </a:endParaRPr>
          </a:p>
        </p:txBody>
      </p:sp>
      <p:pic>
        <p:nvPicPr>
          <p:cNvPr id="254" name="Google Shape;254;p30"/>
          <p:cNvPicPr preferRelativeResize="0"/>
          <p:nvPr/>
        </p:nvPicPr>
        <p:blipFill rotWithShape="1">
          <a:blip r:embed="rId5">
            <a:alphaModFix/>
          </a:blip>
          <a:srcRect l="19082" r="16742"/>
          <a:stretch/>
        </p:blipFill>
        <p:spPr>
          <a:xfrm>
            <a:off x="8300559" y="2245931"/>
            <a:ext cx="3582878" cy="31403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1"/>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60" name="Google Shape;260;p31"/>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61" name="Google Shape;261;p31"/>
          <p:cNvSpPr txBox="1"/>
          <p:nvPr/>
        </p:nvSpPr>
        <p:spPr>
          <a:xfrm>
            <a:off x="2769259" y="8626"/>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2: </a:t>
            </a:r>
            <a:r>
              <a:rPr lang="fr-FR" sz="4000" b="1" i="0" u="none" strike="noStrike" cap="none" dirty="0" smtClean="0">
                <a:solidFill>
                  <a:schemeClr val="dk1"/>
                </a:solidFill>
                <a:latin typeface="Calibri"/>
                <a:ea typeface="Calibri"/>
                <a:cs typeface="Calibri"/>
                <a:sym typeface="Calibri"/>
              </a:rPr>
              <a:t>Compétences en matière de prise de décision </a:t>
            </a:r>
            <a:endParaRPr dirty="0"/>
          </a:p>
        </p:txBody>
      </p:sp>
      <p:sp>
        <p:nvSpPr>
          <p:cNvPr id="262" name="Google Shape;262;p31"/>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63" name="Google Shape;263;p31"/>
          <p:cNvSpPr txBox="1"/>
          <p:nvPr/>
        </p:nvSpPr>
        <p:spPr>
          <a:xfrm>
            <a:off x="2530761" y="1489865"/>
            <a:ext cx="9501344" cy="642463"/>
          </a:xfrm>
          <a:prstGeom prst="rect">
            <a:avLst/>
          </a:prstGeom>
          <a:noFill/>
          <a:ln>
            <a:noFill/>
          </a:ln>
        </p:spPr>
        <p:txBody>
          <a:bodyPr spcFirstLastPara="1" wrap="square" lIns="0" tIns="13950" rIns="0" bIns="0" anchor="t" anchorCtr="0">
            <a:spAutoFit/>
          </a:bodyPr>
          <a:lstStyle/>
          <a:p>
            <a:pPr marL="12700"/>
            <a:r>
              <a:rPr lang="fr-FR" sz="2000" b="1" i="0" u="none" strike="noStrike" cap="none" dirty="0">
                <a:solidFill>
                  <a:srgbClr val="000000"/>
                </a:solidFill>
                <a:latin typeface="Tahoma"/>
                <a:ea typeface="Tahoma"/>
                <a:cs typeface="Tahoma"/>
                <a:sym typeface="Tahoma"/>
              </a:rPr>
              <a:t>2.2	</a:t>
            </a:r>
            <a:r>
              <a:rPr lang="fr-FR" sz="2000" b="1" dirty="0">
                <a:latin typeface="Tahoma"/>
                <a:ea typeface="Tahoma"/>
                <a:cs typeface="Tahoma"/>
                <a:sym typeface="Tahoma"/>
              </a:rPr>
              <a:t>Comment </a:t>
            </a:r>
            <a:r>
              <a:rPr lang="fr-FR" sz="2000" b="1" dirty="0" smtClean="0">
                <a:latin typeface="Tahoma"/>
                <a:ea typeface="Tahoma"/>
                <a:cs typeface="Tahoma"/>
                <a:sym typeface="Tahoma"/>
              </a:rPr>
              <a:t>améliorer les capacités de </a:t>
            </a:r>
            <a:r>
              <a:rPr lang="fr-FR" sz="2000" b="1" dirty="0">
                <a:latin typeface="Tahoma"/>
                <a:ea typeface="Tahoma"/>
                <a:cs typeface="Tahoma"/>
                <a:sym typeface="Tahoma"/>
              </a:rPr>
              <a:t>prise de </a:t>
            </a:r>
            <a:r>
              <a:rPr lang="fr-FR" sz="2000" b="1" dirty="0" smtClean="0">
                <a:latin typeface="Tahoma"/>
                <a:ea typeface="Tahoma"/>
                <a:cs typeface="Tahoma"/>
                <a:sym typeface="Tahoma"/>
              </a:rPr>
              <a:t>décision?</a:t>
            </a:r>
            <a:r>
              <a:rPr lang="fr-FR" sz="2000" b="0" i="0" u="none" strike="noStrike" cap="none" dirty="0" smtClean="0">
                <a:solidFill>
                  <a:srgbClr val="000000"/>
                </a:solidFill>
                <a:latin typeface="Calibri"/>
                <a:ea typeface="Calibri"/>
                <a:cs typeface="Calibri"/>
                <a:sym typeface="Calibri"/>
              </a:rPr>
              <a:t> </a:t>
            </a:r>
            <a:endParaRPr dirty="0"/>
          </a:p>
          <a:p>
            <a:pPr marL="12700" marR="0" lvl="0" indent="0" algn="l" rtl="0">
              <a:lnSpc>
                <a:spcPct val="100000"/>
              </a:lnSpc>
              <a:spcBef>
                <a:spcPts val="110"/>
              </a:spcBef>
              <a:spcAft>
                <a:spcPts val="0"/>
              </a:spcAft>
              <a:buNone/>
            </a:pPr>
            <a:endParaRPr sz="2000" b="0" i="0" u="none" strike="noStrike" cap="none" dirty="0">
              <a:solidFill>
                <a:srgbClr val="000000"/>
              </a:solidFill>
              <a:latin typeface="Calibri"/>
              <a:ea typeface="Calibri"/>
              <a:cs typeface="Calibri"/>
              <a:sym typeface="Calibri"/>
            </a:endParaRPr>
          </a:p>
        </p:txBody>
      </p:sp>
      <p:sp>
        <p:nvSpPr>
          <p:cNvPr id="264" name="Google Shape;264;p31"/>
          <p:cNvSpPr txBox="1"/>
          <p:nvPr/>
        </p:nvSpPr>
        <p:spPr>
          <a:xfrm>
            <a:off x="243390" y="2051074"/>
            <a:ext cx="7956197" cy="707846"/>
          </a:xfrm>
          <a:prstGeom prst="rect">
            <a:avLst/>
          </a:prstGeom>
          <a:noFill/>
          <a:ln>
            <a:noFill/>
          </a:ln>
        </p:spPr>
        <p:txBody>
          <a:bodyPr spcFirstLastPara="1" wrap="square" lIns="91425" tIns="45700" rIns="91425" bIns="45700" anchor="ctr" anchorCtr="0">
            <a:spAutoFit/>
          </a:bodyPr>
          <a:lstStyle/>
          <a:p>
            <a:pPr lvl="0"/>
            <a:r>
              <a:rPr lang="fr-FR" sz="2000" b="1" dirty="0">
                <a:latin typeface="Tahoma"/>
                <a:ea typeface="Tahoma"/>
                <a:cs typeface="Tahoma"/>
                <a:sym typeface="Tahoma"/>
              </a:rPr>
              <a:t>Voyons 9 conseils pour améliorer votre capacité à prendre des décisions</a:t>
            </a:r>
            <a:endParaRPr lang="fr-FR" sz="2000" b="1" dirty="0">
              <a:latin typeface="Tahoma"/>
              <a:ea typeface="Tahoma"/>
              <a:cs typeface="Tahoma"/>
              <a:sym typeface="Tahoma"/>
            </a:endParaRPr>
          </a:p>
        </p:txBody>
      </p:sp>
      <p:sp>
        <p:nvSpPr>
          <p:cNvPr id="265" name="Google Shape;265;p31"/>
          <p:cNvSpPr txBox="1"/>
          <p:nvPr/>
        </p:nvSpPr>
        <p:spPr>
          <a:xfrm>
            <a:off x="147836" y="2811007"/>
            <a:ext cx="8147304" cy="2862282"/>
          </a:xfrm>
          <a:prstGeom prst="rect">
            <a:avLst/>
          </a:prstGeom>
          <a:noFill/>
          <a:ln>
            <a:noFill/>
          </a:ln>
        </p:spPr>
        <p:txBody>
          <a:bodyPr spcFirstLastPara="1" wrap="square" lIns="91425" tIns="45700" rIns="91425" bIns="45700" anchor="t" anchorCtr="0">
            <a:spAutoFit/>
          </a:bodyPr>
          <a:lstStyle/>
          <a:p>
            <a:pPr marL="285750" lvl="0" indent="-285750" algn="just">
              <a:buFont typeface="Arial" panose="020B0604020202020204" pitchFamily="34" charset="0"/>
              <a:buChar char="•"/>
            </a:pPr>
            <a:r>
              <a:rPr lang="fr-FR" sz="1800" b="1" dirty="0">
                <a:latin typeface="Calibri" panose="020F0502020204030204" pitchFamily="34" charset="0"/>
                <a:cs typeface="Calibri" panose="020F0502020204030204" pitchFamily="34" charset="0"/>
              </a:rPr>
              <a:t>Comprendre le contexte de votre décision.</a:t>
            </a:r>
            <a:endParaRPr lang="fr-FR" sz="1800" b="1" i="1" dirty="0">
              <a:latin typeface="Calibri" panose="020F0502020204030204" pitchFamily="34" charset="0"/>
              <a:cs typeface="Calibri" panose="020F0502020204030204" pitchFamily="34" charset="0"/>
            </a:endParaRPr>
          </a:p>
          <a:p>
            <a:pPr algn="just"/>
            <a:r>
              <a:rPr lang="fr-FR" sz="1800" dirty="0">
                <a:latin typeface="Calibri" panose="020F0502020204030204" pitchFamily="34" charset="0"/>
                <a:cs typeface="Calibri" panose="020F0502020204030204" pitchFamily="34" charset="0"/>
              </a:rPr>
              <a:t>Rassemblez et étudiez toutes les informations de base que vous pouvez obtenir sur le sujet, cela vous aidera à prendre une décision plus fiable. Vous pouvez le faire en parlant avec les gens, en lisant des rapports, en faisant des visites et en observant</a:t>
            </a:r>
            <a:r>
              <a:rPr lang="fr-FR" sz="1800" dirty="0" smtClean="0">
                <a:latin typeface="Calibri" panose="020F0502020204030204" pitchFamily="34" charset="0"/>
                <a:cs typeface="Calibri" panose="020F0502020204030204" pitchFamily="34" charset="0"/>
              </a:rPr>
              <a:t>.</a:t>
            </a:r>
          </a:p>
          <a:p>
            <a:pPr algn="just"/>
            <a:endParaRPr lang="fr-FR" sz="18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fr-FR" sz="1800" b="1" dirty="0">
                <a:latin typeface="Calibri" panose="020F0502020204030204" pitchFamily="34" charset="0"/>
                <a:cs typeface="Calibri" panose="020F0502020204030204" pitchFamily="34" charset="0"/>
              </a:rPr>
              <a:t>Essayez de réaliser des expériences.</a:t>
            </a:r>
            <a:endParaRPr lang="fr-FR" sz="1800" b="1" i="1" dirty="0">
              <a:latin typeface="Calibri" panose="020F0502020204030204" pitchFamily="34" charset="0"/>
              <a:cs typeface="Calibri" panose="020F0502020204030204" pitchFamily="34" charset="0"/>
            </a:endParaRPr>
          </a:p>
          <a:p>
            <a:pPr algn="just"/>
            <a:r>
              <a:rPr lang="fr-FR" sz="1800" dirty="0">
                <a:latin typeface="Calibri" panose="020F0502020204030204" pitchFamily="34" charset="0"/>
                <a:cs typeface="Calibri" panose="020F0502020204030204" pitchFamily="34" charset="0"/>
              </a:rPr>
              <a:t>Une bonne expérience est le meilleur moyen de mettre nos théories en pratique, dans un environnement sûr et gagnant-gagnant, car si elle tourne mal, nous en tirons des leçons, et si elle tourne bien, nous gagnons en enthousiasme et en confiance dans notre décision</a:t>
            </a:r>
            <a:endParaRPr sz="2400" b="1" i="1"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pic>
        <p:nvPicPr>
          <p:cNvPr id="266" name="Google Shape;266;p31"/>
          <p:cNvPicPr preferRelativeResize="0"/>
          <p:nvPr/>
        </p:nvPicPr>
        <p:blipFill rotWithShape="1">
          <a:blip r:embed="rId5">
            <a:alphaModFix/>
          </a:blip>
          <a:srcRect/>
          <a:stretch/>
        </p:blipFill>
        <p:spPr>
          <a:xfrm>
            <a:off x="9137736" y="2404997"/>
            <a:ext cx="2894369" cy="28905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2"/>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72" name="Google Shape;272;p32"/>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73" name="Google Shape;273;p32"/>
          <p:cNvSpPr txBox="1"/>
          <p:nvPr/>
        </p:nvSpPr>
        <p:spPr>
          <a:xfrm>
            <a:off x="2919572" y="-10412"/>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2: </a:t>
            </a:r>
            <a:r>
              <a:rPr lang="fr-FR" sz="4000" b="1" i="0" u="none" strike="noStrike" cap="none" dirty="0" smtClean="0">
                <a:solidFill>
                  <a:schemeClr val="dk1"/>
                </a:solidFill>
                <a:latin typeface="Calibri"/>
                <a:ea typeface="Calibri"/>
                <a:cs typeface="Calibri"/>
                <a:sym typeface="Calibri"/>
              </a:rPr>
              <a:t>Compétences en matière de prise de décision </a:t>
            </a:r>
            <a:endParaRPr dirty="0"/>
          </a:p>
        </p:txBody>
      </p:sp>
      <p:sp>
        <p:nvSpPr>
          <p:cNvPr id="274" name="Google Shape;274;p32"/>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75" name="Google Shape;275;p32"/>
          <p:cNvSpPr txBox="1"/>
          <p:nvPr/>
        </p:nvSpPr>
        <p:spPr>
          <a:xfrm>
            <a:off x="2357793" y="1437143"/>
            <a:ext cx="9501344" cy="642484"/>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2.2	</a:t>
            </a:r>
            <a:r>
              <a:rPr lang="fr-FR" sz="2000" b="1" dirty="0">
                <a:latin typeface="Tahoma"/>
                <a:ea typeface="Tahoma"/>
                <a:cs typeface="Tahoma"/>
                <a:sym typeface="Tahoma"/>
              </a:rPr>
              <a:t> Comment améliorer les capacités de prise de décision?</a:t>
            </a:r>
            <a:endParaRPr dirty="0"/>
          </a:p>
          <a:p>
            <a:pPr marL="12700" marR="0" lvl="0" indent="0" algn="l" rtl="0">
              <a:lnSpc>
                <a:spcPct val="100000"/>
              </a:lnSpc>
              <a:spcBef>
                <a:spcPts val="110"/>
              </a:spcBef>
              <a:spcAft>
                <a:spcPts val="0"/>
              </a:spcAft>
              <a:buNone/>
            </a:pPr>
            <a:endParaRPr sz="2000" b="0" i="0" u="none" strike="noStrike" cap="none" dirty="0">
              <a:solidFill>
                <a:srgbClr val="000000"/>
              </a:solidFill>
              <a:latin typeface="Calibri"/>
              <a:ea typeface="Calibri"/>
              <a:cs typeface="Calibri"/>
              <a:sym typeface="Calibri"/>
            </a:endParaRPr>
          </a:p>
        </p:txBody>
      </p:sp>
      <p:sp>
        <p:nvSpPr>
          <p:cNvPr id="276" name="Google Shape;276;p32"/>
          <p:cNvSpPr txBox="1"/>
          <p:nvPr/>
        </p:nvSpPr>
        <p:spPr>
          <a:xfrm>
            <a:off x="101372" y="1942259"/>
            <a:ext cx="7956197" cy="707846"/>
          </a:xfrm>
          <a:prstGeom prst="rect">
            <a:avLst/>
          </a:prstGeom>
          <a:noFill/>
          <a:ln>
            <a:noFill/>
          </a:ln>
        </p:spPr>
        <p:txBody>
          <a:bodyPr spcFirstLastPara="1" wrap="square" lIns="91425" tIns="45700" rIns="91425" bIns="45700" anchor="ctr" anchorCtr="0">
            <a:spAutoFit/>
          </a:bodyPr>
          <a:lstStyle/>
          <a:p>
            <a:pPr lvl="0"/>
            <a:r>
              <a:rPr lang="fr-FR" sz="2000" b="1" dirty="0">
                <a:latin typeface="Tahoma"/>
                <a:ea typeface="Tahoma"/>
                <a:cs typeface="Tahoma"/>
                <a:sym typeface="Tahoma"/>
              </a:rPr>
              <a:t>Voyons 9 conseils pour améliorer votre capacité à prendre des décisions</a:t>
            </a:r>
            <a:endParaRPr lang="fr-FR" sz="2000" b="1" dirty="0">
              <a:latin typeface="Tahoma"/>
              <a:ea typeface="Tahoma"/>
              <a:cs typeface="Tahoma"/>
              <a:sym typeface="Tahoma"/>
            </a:endParaRPr>
          </a:p>
        </p:txBody>
      </p:sp>
      <p:sp>
        <p:nvSpPr>
          <p:cNvPr id="277" name="Google Shape;277;p32"/>
          <p:cNvSpPr txBox="1"/>
          <p:nvPr/>
        </p:nvSpPr>
        <p:spPr>
          <a:xfrm>
            <a:off x="101372" y="2775097"/>
            <a:ext cx="8088391" cy="3139281"/>
          </a:xfrm>
          <a:prstGeom prst="rect">
            <a:avLst/>
          </a:prstGeom>
          <a:noFill/>
          <a:ln>
            <a:noFill/>
          </a:ln>
        </p:spPr>
        <p:txBody>
          <a:bodyPr spcFirstLastPara="1" wrap="square" lIns="91425" tIns="45700" rIns="91425" bIns="45700" anchor="t" anchorCtr="0">
            <a:spAutoFit/>
          </a:bodyPr>
          <a:lstStyle/>
          <a:p>
            <a:pPr marL="285750" lvl="0" indent="-285750" algn="just">
              <a:buFont typeface="Arial" panose="020B0604020202020204" pitchFamily="34" charset="0"/>
              <a:buChar char="•"/>
            </a:pPr>
            <a:r>
              <a:rPr lang="en-US" sz="1800" b="1" dirty="0" err="1">
                <a:latin typeface="Calibri" panose="020F0502020204030204" pitchFamily="34" charset="0"/>
                <a:cs typeface="Calibri" panose="020F0502020204030204" pitchFamily="34" charset="0"/>
              </a:rPr>
              <a:t>Bousculez</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votre</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théorie</a:t>
            </a:r>
            <a:endParaRPr lang="fr-FR" sz="1800" b="1" i="1" dirty="0">
              <a:latin typeface="Calibri" panose="020F0502020204030204" pitchFamily="34" charset="0"/>
              <a:cs typeface="Calibri" panose="020F0502020204030204" pitchFamily="34" charset="0"/>
            </a:endParaRPr>
          </a:p>
          <a:p>
            <a:pPr algn="just"/>
            <a:r>
              <a:rPr lang="fr-FR" sz="1800" dirty="0">
                <a:latin typeface="Calibri" panose="020F0502020204030204" pitchFamily="34" charset="0"/>
                <a:cs typeface="Calibri" panose="020F0502020204030204" pitchFamily="34" charset="0"/>
              </a:rPr>
              <a:t>C'est aussi simple que cela : au lieu d'essayer de confirmer que notre décision possible est correcte en cherchant des preuves qui la confirment, cherchez des preuves et des théories qui confirment qu'elle ne l'est pas, si vous n'en trouvez pas, vous êtes sur la bonne voie</a:t>
            </a:r>
            <a:r>
              <a:rPr lang="fr-FR" sz="1800" dirty="0" smtClean="0">
                <a:latin typeface="Calibri" panose="020F0502020204030204" pitchFamily="34" charset="0"/>
                <a:cs typeface="Calibri" panose="020F0502020204030204" pitchFamily="34" charset="0"/>
              </a:rPr>
              <a:t>.</a:t>
            </a:r>
          </a:p>
          <a:p>
            <a:pPr algn="just"/>
            <a:endParaRPr lang="fr-FR" sz="18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fr-FR" sz="1800" b="1" dirty="0">
                <a:latin typeface="Calibri" panose="020F0502020204030204" pitchFamily="34" charset="0"/>
                <a:cs typeface="Calibri" panose="020F0502020204030204" pitchFamily="34" charset="0"/>
              </a:rPr>
              <a:t>Supposer que votre décision est un échec</a:t>
            </a:r>
            <a:endParaRPr lang="fr-FR" sz="1800" b="1" i="1" dirty="0">
              <a:latin typeface="Calibri" panose="020F0502020204030204" pitchFamily="34" charset="0"/>
              <a:cs typeface="Calibri" panose="020F0502020204030204" pitchFamily="34" charset="0"/>
            </a:endParaRPr>
          </a:p>
          <a:p>
            <a:pPr algn="just"/>
            <a:r>
              <a:rPr lang="fr-FR" sz="1800" dirty="0">
                <a:latin typeface="Calibri" panose="020F0502020204030204" pitchFamily="34" charset="0"/>
                <a:cs typeface="Calibri" panose="020F0502020204030204" pitchFamily="34" charset="0"/>
              </a:rPr>
              <a:t>Mettez-vous dans la situation où la décision que vous avez prise a échoué. Commencez maintenant à vous poser des questions sur la raison qui a provoqué cet échec. Examinez maintenant les réponses et essayez de trouver comment cela peut vous aider à prendre une meilleure décision.</a:t>
            </a:r>
            <a:endParaRPr sz="2400" b="1" i="1"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pic>
        <p:nvPicPr>
          <p:cNvPr id="278" name="Google Shape;278;p32"/>
          <p:cNvPicPr preferRelativeResize="0"/>
          <p:nvPr/>
        </p:nvPicPr>
        <p:blipFill rotWithShape="1">
          <a:blip r:embed="rId5">
            <a:alphaModFix/>
          </a:blip>
          <a:srcRect/>
          <a:stretch/>
        </p:blipFill>
        <p:spPr>
          <a:xfrm>
            <a:off x="8234854" y="2265800"/>
            <a:ext cx="3723580" cy="29150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99" name="Google Shape;99;p2"/>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00" name="Google Shape;100;p2"/>
          <p:cNvSpPr txBox="1"/>
          <p:nvPr/>
        </p:nvSpPr>
        <p:spPr>
          <a:xfrm>
            <a:off x="3496849" y="483703"/>
            <a:ext cx="519830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chemeClr val="dk1"/>
                </a:solidFill>
                <a:latin typeface="Calibri"/>
                <a:ea typeface="Calibri"/>
                <a:cs typeface="Calibri"/>
                <a:sym typeface="Calibri"/>
              </a:rPr>
              <a:t>Summary</a:t>
            </a:r>
            <a:endParaRPr sz="3200" b="1" i="0" u="none" strike="noStrike" cap="none">
              <a:solidFill>
                <a:schemeClr val="dk1"/>
              </a:solidFill>
              <a:latin typeface="Calibri"/>
              <a:ea typeface="Calibri"/>
              <a:cs typeface="Calibri"/>
              <a:sym typeface="Calibri"/>
            </a:endParaRPr>
          </a:p>
        </p:txBody>
      </p:sp>
      <p:sp>
        <p:nvSpPr>
          <p:cNvPr id="101" name="Google Shape;101;p2"/>
          <p:cNvSpPr txBox="1"/>
          <p:nvPr/>
        </p:nvSpPr>
        <p:spPr>
          <a:xfrm>
            <a:off x="1949062" y="1744940"/>
            <a:ext cx="9883566" cy="4401164"/>
          </a:xfrm>
          <a:prstGeom prst="rect">
            <a:avLst/>
          </a:prstGeom>
          <a:noFill/>
          <a:ln>
            <a:noFill/>
          </a:ln>
        </p:spPr>
        <p:txBody>
          <a:bodyPr spcFirstLastPara="1" wrap="square" lIns="91425" tIns="45700" rIns="91425" bIns="45700" anchor="t" anchorCtr="0">
            <a:spAutoFit/>
          </a:bodyPr>
          <a:lstStyle/>
          <a:p>
            <a:pPr lvl="0" algn="just">
              <a:buClr>
                <a:schemeClr val="dk1"/>
              </a:buClr>
              <a:buSzPts val="2000"/>
            </a:pPr>
            <a:r>
              <a:rPr lang="fr-FR" sz="2000" b="1" dirty="0">
                <a:solidFill>
                  <a:schemeClr val="dk1"/>
                </a:solidFill>
                <a:latin typeface="Calibri"/>
                <a:ea typeface="Calibri"/>
                <a:cs typeface="Calibri"/>
                <a:sym typeface="Calibri"/>
              </a:rPr>
              <a:t>Description et </a:t>
            </a:r>
            <a:r>
              <a:rPr lang="fr-FR" sz="2000" b="1" dirty="0" smtClean="0">
                <a:solidFill>
                  <a:schemeClr val="dk1"/>
                </a:solidFill>
                <a:latin typeface="Calibri"/>
                <a:ea typeface="Calibri"/>
                <a:cs typeface="Calibri"/>
                <a:sym typeface="Calibri"/>
              </a:rPr>
              <a:t>objectifs</a:t>
            </a:r>
          </a:p>
          <a:p>
            <a:pPr lvl="0" algn="just">
              <a:buClr>
                <a:schemeClr val="dk1"/>
              </a:buClr>
              <a:buSzPts val="2000"/>
            </a:pPr>
            <a:endParaRPr lang="fr-FR" sz="2000" b="1" dirty="0">
              <a:solidFill>
                <a:schemeClr val="dk1"/>
              </a:solidFill>
              <a:latin typeface="Calibri"/>
              <a:ea typeface="Calibri"/>
              <a:cs typeface="Calibri"/>
              <a:sym typeface="Calibri"/>
            </a:endParaRPr>
          </a:p>
          <a:p>
            <a:pPr lvl="0" algn="just">
              <a:buClr>
                <a:schemeClr val="dk1"/>
              </a:buClr>
              <a:buSzPts val="2000"/>
            </a:pPr>
            <a:r>
              <a:rPr lang="fr-FR" sz="2000" b="1" dirty="0">
                <a:solidFill>
                  <a:schemeClr val="dk1"/>
                </a:solidFill>
                <a:latin typeface="Calibri"/>
                <a:ea typeface="Calibri"/>
                <a:cs typeface="Calibri"/>
                <a:sym typeface="Calibri"/>
              </a:rPr>
              <a:t>Section 1. Compétences en matière de raisonnement déductif</a:t>
            </a:r>
          </a:p>
          <a:p>
            <a:pPr lvl="0" algn="just">
              <a:buClr>
                <a:schemeClr val="dk1"/>
              </a:buClr>
              <a:buSzPts val="2000"/>
            </a:pPr>
            <a:r>
              <a:rPr lang="fr-FR" sz="2000" b="1" dirty="0">
                <a:solidFill>
                  <a:schemeClr val="dk1"/>
                </a:solidFill>
                <a:latin typeface="Calibri"/>
                <a:ea typeface="Calibri"/>
                <a:cs typeface="Calibri"/>
                <a:sym typeface="Calibri"/>
              </a:rPr>
              <a:t>1.1 Qu'est-ce que le raisonnement déductif ? A quoi ressemble le raisonnement déductif ?</a:t>
            </a:r>
          </a:p>
          <a:p>
            <a:pPr lvl="0" algn="just">
              <a:buClr>
                <a:schemeClr val="dk1"/>
              </a:buClr>
              <a:buSzPts val="2000"/>
            </a:pPr>
            <a:r>
              <a:rPr lang="fr-FR" sz="2000" b="1" dirty="0">
                <a:solidFill>
                  <a:schemeClr val="dk1"/>
                </a:solidFill>
                <a:latin typeface="Calibri"/>
                <a:ea typeface="Calibri"/>
                <a:cs typeface="Calibri"/>
                <a:sym typeface="Calibri"/>
              </a:rPr>
              <a:t>1.2 Quelle est la différence entre le raisonnement inductif et le raisonnement déductif ?</a:t>
            </a:r>
          </a:p>
          <a:p>
            <a:pPr lvl="0" algn="just">
              <a:buClr>
                <a:schemeClr val="dk1"/>
              </a:buClr>
              <a:buSzPts val="2000"/>
            </a:pPr>
            <a:r>
              <a:rPr lang="fr-FR" sz="2000" b="1" dirty="0">
                <a:solidFill>
                  <a:schemeClr val="dk1"/>
                </a:solidFill>
                <a:latin typeface="Calibri"/>
                <a:ea typeface="Calibri"/>
                <a:cs typeface="Calibri"/>
                <a:sym typeface="Calibri"/>
              </a:rPr>
              <a:t>1.3 Conseils pour améliorer les compétences en matière de raisonnement </a:t>
            </a:r>
            <a:r>
              <a:rPr lang="fr-FR" sz="2000" b="1" dirty="0" smtClean="0">
                <a:solidFill>
                  <a:schemeClr val="dk1"/>
                </a:solidFill>
                <a:latin typeface="Calibri"/>
                <a:ea typeface="Calibri"/>
                <a:cs typeface="Calibri"/>
                <a:sym typeface="Calibri"/>
              </a:rPr>
              <a:t>déductif</a:t>
            </a:r>
          </a:p>
          <a:p>
            <a:pPr lvl="0" algn="just">
              <a:buClr>
                <a:schemeClr val="dk1"/>
              </a:buClr>
              <a:buSzPts val="2000"/>
            </a:pPr>
            <a:endParaRPr lang="fr-FR" sz="2000" b="1" dirty="0">
              <a:solidFill>
                <a:schemeClr val="dk1"/>
              </a:solidFill>
              <a:latin typeface="Calibri"/>
              <a:ea typeface="Calibri"/>
              <a:cs typeface="Calibri"/>
              <a:sym typeface="Calibri"/>
            </a:endParaRPr>
          </a:p>
          <a:p>
            <a:pPr lvl="0" algn="just">
              <a:buClr>
                <a:schemeClr val="dk1"/>
              </a:buClr>
              <a:buSzPts val="2000"/>
            </a:pPr>
            <a:r>
              <a:rPr lang="fr-FR" sz="2000" b="1" dirty="0">
                <a:solidFill>
                  <a:schemeClr val="dk1"/>
                </a:solidFill>
                <a:latin typeface="Calibri"/>
                <a:ea typeface="Calibri"/>
                <a:cs typeface="Calibri"/>
                <a:sym typeface="Calibri"/>
              </a:rPr>
              <a:t>Section 2. Compétences en matière de prise de décision</a:t>
            </a:r>
          </a:p>
          <a:p>
            <a:pPr lvl="0" algn="just">
              <a:buClr>
                <a:schemeClr val="dk1"/>
              </a:buClr>
              <a:buSzPts val="2000"/>
            </a:pPr>
            <a:r>
              <a:rPr lang="fr-FR" sz="2000" b="1" dirty="0">
                <a:solidFill>
                  <a:schemeClr val="dk1"/>
                </a:solidFill>
                <a:latin typeface="Calibri"/>
                <a:ea typeface="Calibri"/>
                <a:cs typeface="Calibri"/>
                <a:sym typeface="Calibri"/>
              </a:rPr>
              <a:t>2.1 Qu'est-ce que la capacité à prendre des décisions ?</a:t>
            </a:r>
          </a:p>
          <a:p>
            <a:pPr lvl="0" algn="just">
              <a:buClr>
                <a:schemeClr val="dk1"/>
              </a:buClr>
              <a:buSzPts val="2000"/>
            </a:pPr>
            <a:r>
              <a:rPr lang="fr-FR" sz="2000" b="1" dirty="0">
                <a:solidFill>
                  <a:schemeClr val="dk1"/>
                </a:solidFill>
                <a:latin typeface="Calibri"/>
                <a:ea typeface="Calibri"/>
                <a:cs typeface="Calibri"/>
                <a:sym typeface="Calibri"/>
              </a:rPr>
              <a:t>2.2 Comment améliorer les compétences en matière de prise de décision ? Voyons 9 conseils pour améliorer vos capacités de prise de décision !</a:t>
            </a:r>
          </a:p>
          <a:p>
            <a:pPr lvl="0" algn="just">
              <a:buClr>
                <a:schemeClr val="dk1"/>
              </a:buClr>
              <a:buSzPts val="2000"/>
            </a:pPr>
            <a:r>
              <a:rPr lang="fr-FR" sz="2000" b="1" dirty="0">
                <a:solidFill>
                  <a:schemeClr val="dk1"/>
                </a:solidFill>
                <a:latin typeface="Calibri"/>
                <a:ea typeface="Calibri"/>
                <a:cs typeface="Calibri"/>
                <a:sym typeface="Calibri"/>
              </a:rPr>
              <a:t>2.3 7 moyens extraordinaires d'améliorer vos capacités de prise de </a:t>
            </a:r>
            <a:r>
              <a:rPr lang="fr-FR" sz="2000" b="1" dirty="0" smtClean="0">
                <a:solidFill>
                  <a:schemeClr val="dk1"/>
                </a:solidFill>
                <a:latin typeface="Calibri"/>
                <a:ea typeface="Calibri"/>
                <a:cs typeface="Calibri"/>
                <a:sym typeface="Calibri"/>
              </a:rPr>
              <a:t>décision</a:t>
            </a:r>
          </a:p>
          <a:p>
            <a:pPr lvl="0" algn="just">
              <a:buClr>
                <a:schemeClr val="dk1"/>
              </a:buClr>
              <a:buSzPts val="2000"/>
            </a:pPr>
            <a:endParaRPr lang="fr-FR" sz="2000" b="1" dirty="0">
              <a:solidFill>
                <a:schemeClr val="dk1"/>
              </a:solidFill>
              <a:latin typeface="Calibri"/>
              <a:ea typeface="Calibri"/>
              <a:cs typeface="Calibri"/>
              <a:sym typeface="Calibri"/>
            </a:endParaRPr>
          </a:p>
          <a:p>
            <a:pPr marL="342900" lvl="0" indent="-342900" algn="just">
              <a:buClr>
                <a:schemeClr val="dk1"/>
              </a:buClr>
              <a:buSzPts val="2000"/>
              <a:buFont typeface="Arial"/>
              <a:buChar char="•"/>
            </a:pPr>
            <a:r>
              <a:rPr lang="fr-FR" sz="2000" b="1" dirty="0">
                <a:solidFill>
                  <a:schemeClr val="dk1"/>
                </a:solidFill>
                <a:latin typeface="Calibri"/>
                <a:ea typeface="Calibri"/>
                <a:cs typeface="Calibri"/>
                <a:sym typeface="Calibri"/>
              </a:rPr>
              <a:t>Glossaire</a:t>
            </a:r>
            <a:endParaRPr sz="20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33"/>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84" name="Google Shape;284;p33"/>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85" name="Google Shape;285;p33"/>
          <p:cNvSpPr txBox="1"/>
          <p:nvPr/>
        </p:nvSpPr>
        <p:spPr>
          <a:xfrm>
            <a:off x="2769259" y="53290"/>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2: </a:t>
            </a:r>
            <a:r>
              <a:rPr lang="fr-FR" sz="4000" b="1" i="0" u="none" strike="noStrike" cap="none" dirty="0" smtClean="0">
                <a:solidFill>
                  <a:schemeClr val="dk1"/>
                </a:solidFill>
                <a:latin typeface="Calibri"/>
                <a:ea typeface="Calibri"/>
                <a:cs typeface="Calibri"/>
                <a:sym typeface="Calibri"/>
              </a:rPr>
              <a:t>Compétences en matière de prise de décision </a:t>
            </a:r>
            <a:endParaRPr dirty="0"/>
          </a:p>
        </p:txBody>
      </p:sp>
      <p:sp>
        <p:nvSpPr>
          <p:cNvPr id="286" name="Google Shape;286;p33"/>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87" name="Google Shape;287;p33"/>
          <p:cNvSpPr txBox="1"/>
          <p:nvPr/>
        </p:nvSpPr>
        <p:spPr>
          <a:xfrm>
            <a:off x="2888131" y="1256738"/>
            <a:ext cx="9501344" cy="321863"/>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2.2	</a:t>
            </a:r>
            <a:r>
              <a:rPr lang="fr-FR" sz="2000" b="1" dirty="0">
                <a:latin typeface="Tahoma"/>
                <a:ea typeface="Tahoma"/>
                <a:cs typeface="Tahoma"/>
                <a:sym typeface="Tahoma"/>
              </a:rPr>
              <a:t> Comment améliorer les capacités de prise de décision?</a:t>
            </a:r>
            <a:endParaRPr sz="2000" b="0" i="0" u="none" strike="noStrike" cap="none" dirty="0">
              <a:solidFill>
                <a:srgbClr val="000000"/>
              </a:solidFill>
              <a:latin typeface="Calibri"/>
              <a:ea typeface="Calibri"/>
              <a:cs typeface="Calibri"/>
              <a:sym typeface="Calibri"/>
            </a:endParaRPr>
          </a:p>
        </p:txBody>
      </p:sp>
      <p:sp>
        <p:nvSpPr>
          <p:cNvPr id="288" name="Google Shape;288;p33"/>
          <p:cNvSpPr txBox="1"/>
          <p:nvPr/>
        </p:nvSpPr>
        <p:spPr>
          <a:xfrm>
            <a:off x="413359" y="1733124"/>
            <a:ext cx="7956197" cy="707846"/>
          </a:xfrm>
          <a:prstGeom prst="rect">
            <a:avLst/>
          </a:prstGeom>
          <a:noFill/>
          <a:ln>
            <a:noFill/>
          </a:ln>
        </p:spPr>
        <p:txBody>
          <a:bodyPr spcFirstLastPara="1" wrap="square" lIns="91425" tIns="45700" rIns="91425" bIns="45700" anchor="ctr" anchorCtr="0">
            <a:spAutoFit/>
          </a:bodyPr>
          <a:lstStyle/>
          <a:p>
            <a:pPr lvl="0"/>
            <a:r>
              <a:rPr lang="fr-FR" sz="2000" b="1" dirty="0">
                <a:latin typeface="Tahoma"/>
                <a:ea typeface="Tahoma"/>
                <a:cs typeface="Tahoma"/>
                <a:sym typeface="Tahoma"/>
              </a:rPr>
              <a:t>Voyons 9 conseils pour améliorer votre capacité à prendre des décisions</a:t>
            </a:r>
            <a:endParaRPr lang="fr-FR" sz="2000" b="1" dirty="0">
              <a:latin typeface="Tahoma"/>
              <a:ea typeface="Tahoma"/>
              <a:cs typeface="Tahoma"/>
              <a:sym typeface="Tahoma"/>
            </a:endParaRPr>
          </a:p>
        </p:txBody>
      </p:sp>
      <p:pic>
        <p:nvPicPr>
          <p:cNvPr id="289" name="Google Shape;289;p33"/>
          <p:cNvPicPr preferRelativeResize="0"/>
          <p:nvPr/>
        </p:nvPicPr>
        <p:blipFill rotWithShape="1">
          <a:blip r:embed="rId5">
            <a:alphaModFix/>
          </a:blip>
          <a:srcRect/>
          <a:stretch/>
        </p:blipFill>
        <p:spPr>
          <a:xfrm>
            <a:off x="7738401" y="2596114"/>
            <a:ext cx="4330202" cy="2784142"/>
          </a:xfrm>
          <a:prstGeom prst="rect">
            <a:avLst/>
          </a:prstGeom>
          <a:noFill/>
          <a:ln>
            <a:noFill/>
          </a:ln>
        </p:spPr>
      </p:pic>
      <p:sp>
        <p:nvSpPr>
          <p:cNvPr id="290" name="Google Shape;290;p33"/>
          <p:cNvSpPr txBox="1"/>
          <p:nvPr/>
        </p:nvSpPr>
        <p:spPr>
          <a:xfrm>
            <a:off x="228725" y="2690408"/>
            <a:ext cx="7410078" cy="3416279"/>
          </a:xfrm>
          <a:prstGeom prst="rect">
            <a:avLst/>
          </a:prstGeom>
          <a:noFill/>
          <a:ln>
            <a:noFill/>
          </a:ln>
        </p:spPr>
        <p:txBody>
          <a:bodyPr spcFirstLastPara="1" wrap="square" lIns="91425" tIns="45700" rIns="91425" bIns="45700" anchor="t" anchorCtr="0">
            <a:spAutoFit/>
          </a:bodyPr>
          <a:lstStyle/>
          <a:p>
            <a:pPr marL="285750" lvl="0" indent="-285750" algn="just">
              <a:buFont typeface="Arial" panose="020B0604020202020204" pitchFamily="34" charset="0"/>
              <a:buChar char="•"/>
            </a:pPr>
            <a:r>
              <a:rPr lang="fr-FR" sz="1800" b="1" dirty="0">
                <a:latin typeface="Calibri" panose="020F0502020204030204" pitchFamily="34" charset="0"/>
                <a:cs typeface="Calibri" panose="020F0502020204030204" pitchFamily="34" charset="0"/>
              </a:rPr>
              <a:t>Faire venir des gens de l'extérieur</a:t>
            </a:r>
            <a:endParaRPr lang="fr-FR" sz="1800" b="1" i="1" dirty="0">
              <a:latin typeface="Calibri" panose="020F0502020204030204" pitchFamily="34" charset="0"/>
              <a:cs typeface="Calibri" panose="020F0502020204030204" pitchFamily="34" charset="0"/>
            </a:endParaRPr>
          </a:p>
          <a:p>
            <a:pPr algn="just"/>
            <a:r>
              <a:rPr lang="fr-FR" sz="1800" dirty="0">
                <a:latin typeface="Calibri" panose="020F0502020204030204" pitchFamily="34" charset="0"/>
                <a:cs typeface="Calibri" panose="020F0502020204030204" pitchFamily="34" charset="0"/>
              </a:rPr>
              <a:t>Faire participer des personnes extérieures au processus de décision peut l'améliorer, car en n'étant pas impliquées, elles laissent de côté les égos et les émotions, et apportent un air frais et peut-être créatif dont nous pouvons bénéficier</a:t>
            </a:r>
            <a:r>
              <a:rPr lang="fr-FR" sz="1800" dirty="0" smtClean="0">
                <a:latin typeface="Calibri" panose="020F0502020204030204" pitchFamily="34" charset="0"/>
                <a:cs typeface="Calibri" panose="020F0502020204030204" pitchFamily="34" charset="0"/>
              </a:rPr>
              <a:t>.</a:t>
            </a:r>
          </a:p>
          <a:p>
            <a:pPr algn="just"/>
            <a:endParaRPr lang="fr-FR" sz="1800" b="1" i="1"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fr-FR" sz="1800" b="1" dirty="0">
                <a:latin typeface="Calibri" panose="020F0502020204030204" pitchFamily="34" charset="0"/>
                <a:cs typeface="Calibri" panose="020F0502020204030204" pitchFamily="34" charset="0"/>
              </a:rPr>
              <a:t>Ecouter est mieux pour la prise de décision que parler.</a:t>
            </a:r>
            <a:endParaRPr lang="fr-FR" sz="1800" b="1" i="1" dirty="0">
              <a:latin typeface="Calibri" panose="020F0502020204030204" pitchFamily="34" charset="0"/>
              <a:cs typeface="Calibri" panose="020F0502020204030204" pitchFamily="34" charset="0"/>
            </a:endParaRPr>
          </a:p>
          <a:p>
            <a:pPr algn="just"/>
            <a:r>
              <a:rPr lang="fr-FR" sz="1800" dirty="0">
                <a:latin typeface="Calibri" panose="020F0502020204030204" pitchFamily="34" charset="0"/>
                <a:cs typeface="Calibri" panose="020F0502020204030204" pitchFamily="34" charset="0"/>
              </a:rPr>
              <a:t>Si vous vous trouvez au milieu d'une dispute, évitez d'y contribuer. La meilleure solution est d'écouter attentivement avant de donner votre avis. Oubliez le bien et le mal. En écoutant ouvertement, vous vous enrichirez de faits, d'opinions et de perceptions différents, et vous serez en mesure de créer les vôtres avec toutes ces nouvelles informations.</a:t>
            </a:r>
            <a:endParaRPr sz="2400" b="1" i="1"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4"/>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96" name="Google Shape;296;p34"/>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97" name="Google Shape;297;p34"/>
          <p:cNvSpPr txBox="1"/>
          <p:nvPr/>
        </p:nvSpPr>
        <p:spPr>
          <a:xfrm>
            <a:off x="2769259" y="443619"/>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2: </a:t>
            </a:r>
            <a:r>
              <a:rPr lang="fr-FR" sz="4000" b="1" i="0" u="none" strike="noStrike" cap="none" dirty="0" smtClean="0">
                <a:solidFill>
                  <a:schemeClr val="dk1"/>
                </a:solidFill>
                <a:latin typeface="Calibri"/>
                <a:ea typeface="Calibri"/>
                <a:cs typeface="Calibri"/>
                <a:sym typeface="Calibri"/>
              </a:rPr>
              <a:t>Compétences en matière de prise de décision </a:t>
            </a:r>
            <a:endParaRPr dirty="0"/>
          </a:p>
        </p:txBody>
      </p:sp>
      <p:sp>
        <p:nvSpPr>
          <p:cNvPr id="298" name="Google Shape;298;p34"/>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99" name="Google Shape;299;p34"/>
          <p:cNvSpPr txBox="1"/>
          <p:nvPr/>
        </p:nvSpPr>
        <p:spPr>
          <a:xfrm>
            <a:off x="688102" y="1862422"/>
            <a:ext cx="9742947" cy="1460636"/>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2.3  </a:t>
            </a:r>
            <a:r>
              <a:rPr lang="fr-FR" sz="2000" b="1" dirty="0">
                <a:latin typeface="Tahoma"/>
                <a:ea typeface="Tahoma"/>
                <a:cs typeface="Tahoma"/>
                <a:sym typeface="Tahoma"/>
              </a:rPr>
              <a:t>7 façons extraordinaires d'améliorer vos capacités de prise de </a:t>
            </a:r>
            <a:r>
              <a:rPr lang="fr-FR" sz="2000" b="1" dirty="0" smtClean="0">
                <a:latin typeface="Tahoma"/>
                <a:ea typeface="Tahoma"/>
                <a:cs typeface="Tahoma"/>
                <a:sym typeface="Tahoma"/>
              </a:rPr>
              <a:t>décision</a:t>
            </a:r>
          </a:p>
          <a:p>
            <a:pPr marL="12700" lvl="0"/>
            <a:endParaRPr lang="fr-FR" sz="2000" b="1" i="0" u="none" strike="noStrike" cap="none" dirty="0">
              <a:solidFill>
                <a:srgbClr val="000000"/>
              </a:solidFill>
              <a:latin typeface="Tahoma"/>
              <a:ea typeface="Tahoma"/>
              <a:cs typeface="Tahoma"/>
              <a:sym typeface="Tahoma"/>
            </a:endParaRPr>
          </a:p>
          <a:p>
            <a:pPr marL="12700" lvl="0"/>
            <a:r>
              <a:rPr lang="en-US" sz="1800" dirty="0">
                <a:latin typeface="Calibri"/>
                <a:ea typeface="Calibri"/>
                <a:cs typeface="Calibri"/>
                <a:sym typeface="Calibri"/>
              </a:rPr>
              <a:t>Now that we know more about decision-making skills, let's discover some creative and healthy ways to improve them. By incorporating these tips into our routine, such as exercising or learning something new, we will not only improve the quality of our lives, but also our decision-making abilities.</a:t>
            </a:r>
            <a:endParaRPr sz="2500" b="0" i="0" u="none" strike="noStrike" cap="none" dirty="0">
              <a:solidFill>
                <a:srgbClr val="000000"/>
              </a:solidFill>
              <a:latin typeface="Tahoma"/>
              <a:ea typeface="Tahoma"/>
              <a:cs typeface="Tahoma"/>
              <a:sym typeface="Tahoma"/>
            </a:endParaRPr>
          </a:p>
        </p:txBody>
      </p:sp>
      <p:pic>
        <p:nvPicPr>
          <p:cNvPr id="300" name="Google Shape;300;p34"/>
          <p:cNvPicPr preferRelativeResize="0"/>
          <p:nvPr/>
        </p:nvPicPr>
        <p:blipFill rotWithShape="1">
          <a:blip r:embed="rId5">
            <a:alphaModFix/>
          </a:blip>
          <a:srcRect/>
          <a:stretch/>
        </p:blipFill>
        <p:spPr>
          <a:xfrm>
            <a:off x="3961635" y="3429000"/>
            <a:ext cx="3017520" cy="31225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35"/>
          <p:cNvPicPr preferRelativeResize="0"/>
          <p:nvPr/>
        </p:nvPicPr>
        <p:blipFill rotWithShape="1">
          <a:blip r:embed="rId3">
            <a:alphaModFix/>
          </a:blip>
          <a:srcRect/>
          <a:stretch/>
        </p:blipFill>
        <p:spPr>
          <a:xfrm>
            <a:off x="8773814" y="1326729"/>
            <a:ext cx="3242926" cy="3294871"/>
          </a:xfrm>
          <a:prstGeom prst="rect">
            <a:avLst/>
          </a:prstGeom>
          <a:noFill/>
          <a:ln>
            <a:noFill/>
          </a:ln>
        </p:spPr>
      </p:pic>
      <p:pic>
        <p:nvPicPr>
          <p:cNvPr id="306" name="Google Shape;306;p35"/>
          <p:cNvPicPr preferRelativeResize="0"/>
          <p:nvPr/>
        </p:nvPicPr>
        <p:blipFill rotWithShape="1">
          <a:blip r:embed="rId4">
            <a:alphaModFix/>
          </a:blip>
          <a:srcRect/>
          <a:stretch/>
        </p:blipFill>
        <p:spPr>
          <a:xfrm>
            <a:off x="331940" y="0"/>
            <a:ext cx="1435564" cy="1552183"/>
          </a:xfrm>
          <a:prstGeom prst="rect">
            <a:avLst/>
          </a:prstGeom>
          <a:solidFill>
            <a:srgbClr val="00B84F"/>
          </a:solidFill>
          <a:ln>
            <a:noFill/>
          </a:ln>
        </p:spPr>
      </p:pic>
      <p:pic>
        <p:nvPicPr>
          <p:cNvPr id="307" name="Google Shape;307;p35"/>
          <p:cNvPicPr preferRelativeResize="0"/>
          <p:nvPr/>
        </p:nvPicPr>
        <p:blipFill rotWithShape="1">
          <a:blip r:embed="rId5">
            <a:alphaModFix/>
          </a:blip>
          <a:srcRect l="26346" t="4797" b="8"/>
          <a:stretch/>
        </p:blipFill>
        <p:spPr>
          <a:xfrm>
            <a:off x="8999220" y="5978128"/>
            <a:ext cx="3017520" cy="853440"/>
          </a:xfrm>
          <a:prstGeom prst="rect">
            <a:avLst/>
          </a:prstGeom>
          <a:noFill/>
          <a:ln>
            <a:noFill/>
          </a:ln>
        </p:spPr>
      </p:pic>
      <p:sp>
        <p:nvSpPr>
          <p:cNvPr id="308" name="Google Shape;308;p35"/>
          <p:cNvSpPr txBox="1"/>
          <p:nvPr/>
        </p:nvSpPr>
        <p:spPr>
          <a:xfrm>
            <a:off x="2769259" y="443619"/>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2: </a:t>
            </a:r>
            <a:r>
              <a:rPr lang="fr-FR" sz="4000" b="1" i="0" u="none" strike="noStrike" cap="none" dirty="0" smtClean="0">
                <a:solidFill>
                  <a:schemeClr val="dk1"/>
                </a:solidFill>
                <a:latin typeface="Calibri"/>
                <a:ea typeface="Calibri"/>
                <a:cs typeface="Calibri"/>
                <a:sym typeface="Calibri"/>
              </a:rPr>
              <a:t>Compétences en matière de prise de décision </a:t>
            </a:r>
            <a:endParaRPr dirty="0"/>
          </a:p>
        </p:txBody>
      </p:sp>
      <p:sp>
        <p:nvSpPr>
          <p:cNvPr id="309" name="Google Shape;309;p35"/>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310" name="Google Shape;310;p35"/>
          <p:cNvSpPr txBox="1"/>
          <p:nvPr/>
        </p:nvSpPr>
        <p:spPr>
          <a:xfrm>
            <a:off x="614086" y="1727447"/>
            <a:ext cx="8385134" cy="4030570"/>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2.3  </a:t>
            </a:r>
            <a:r>
              <a:rPr lang="fr-FR" sz="2000" b="1" dirty="0" smtClean="0">
                <a:latin typeface="Tahoma"/>
                <a:ea typeface="Tahoma"/>
                <a:cs typeface="Tahoma"/>
                <a:sym typeface="Tahoma"/>
              </a:rPr>
              <a:t>7 </a:t>
            </a:r>
            <a:r>
              <a:rPr lang="fr-FR" sz="2000" b="1" dirty="0">
                <a:latin typeface="Tahoma"/>
                <a:ea typeface="Tahoma"/>
                <a:cs typeface="Tahoma"/>
                <a:sym typeface="Tahoma"/>
              </a:rPr>
              <a:t>façons extraordinaires d'améliorer vos capacités de prise de </a:t>
            </a:r>
            <a:r>
              <a:rPr lang="fr-FR" sz="2000" b="1" dirty="0" smtClean="0">
                <a:latin typeface="Tahoma"/>
                <a:ea typeface="Tahoma"/>
                <a:cs typeface="Tahoma"/>
                <a:sym typeface="Tahoma"/>
              </a:rPr>
              <a:t>décision</a:t>
            </a:r>
          </a:p>
          <a:p>
            <a:pPr marL="12700" lvl="0"/>
            <a:endParaRPr sz="1400" b="0" i="0" u="none" strike="noStrike" cap="none" dirty="0" smtClean="0">
              <a:solidFill>
                <a:srgbClr val="000000"/>
              </a:solidFill>
              <a:latin typeface="Calibri"/>
              <a:ea typeface="Calibri"/>
              <a:cs typeface="Calibri"/>
              <a:sym typeface="Calibri"/>
            </a:endParaRPr>
          </a:p>
          <a:p>
            <a:pPr lvl="0" algn="just">
              <a:lnSpc>
                <a:spcPct val="115000"/>
              </a:lnSpc>
            </a:pPr>
            <a:r>
              <a:rPr lang="fr-FR" sz="1800" b="1" dirty="0" smtClean="0">
                <a:latin typeface="Calibri"/>
                <a:ea typeface="Calibri"/>
                <a:cs typeface="Calibri"/>
                <a:sym typeface="Calibri"/>
              </a:rPr>
              <a:t>1</a:t>
            </a:r>
            <a:r>
              <a:rPr lang="fr-FR" sz="1800" b="1" dirty="0">
                <a:latin typeface="Calibri"/>
                <a:ea typeface="Calibri"/>
                <a:cs typeface="Calibri"/>
                <a:sym typeface="Calibri"/>
              </a:rPr>
              <a:t>.	Faites une place aux arts et à la culture dans votre vie</a:t>
            </a:r>
          </a:p>
          <a:p>
            <a:pPr lvl="0" algn="just">
              <a:lnSpc>
                <a:spcPct val="115000"/>
              </a:lnSpc>
            </a:pPr>
            <a:r>
              <a:rPr lang="fr-FR" sz="1800" dirty="0">
                <a:latin typeface="Calibri"/>
                <a:ea typeface="Calibri"/>
                <a:cs typeface="Calibri"/>
                <a:sym typeface="Calibri"/>
              </a:rPr>
              <a:t>Cela peut être n'importe quoi : prendre des cours de danse, apprendre à jouer d'un instrument, peindre à l'aquarelle, aller au théâtre, au cinéma ou à l'opéra. Vous vous sentirez plus inspiré et créatif, plus concentré, vos capacités seront stimulées, et cela vous aidera à prendre des décisions sans vous en rendre compte</a:t>
            </a:r>
            <a:r>
              <a:rPr lang="fr-FR" sz="1800" dirty="0" smtClean="0">
                <a:latin typeface="Calibri"/>
                <a:ea typeface="Calibri"/>
                <a:cs typeface="Calibri"/>
                <a:sym typeface="Calibri"/>
              </a:rPr>
              <a:t>.</a:t>
            </a:r>
          </a:p>
          <a:p>
            <a:pPr lvl="0" algn="just">
              <a:lnSpc>
                <a:spcPct val="115000"/>
              </a:lnSpc>
            </a:pPr>
            <a:endParaRPr lang="fr-FR" sz="1800" dirty="0">
              <a:latin typeface="Calibri"/>
              <a:ea typeface="Calibri"/>
              <a:cs typeface="Calibri"/>
              <a:sym typeface="Calibri"/>
            </a:endParaRPr>
          </a:p>
          <a:p>
            <a:pPr lvl="0" algn="just">
              <a:lnSpc>
                <a:spcPct val="115000"/>
              </a:lnSpc>
            </a:pPr>
            <a:r>
              <a:rPr lang="fr-FR" sz="1800" b="1" dirty="0">
                <a:latin typeface="Calibri"/>
                <a:ea typeface="Calibri"/>
                <a:cs typeface="Calibri"/>
                <a:sym typeface="Calibri"/>
              </a:rPr>
              <a:t>2.	Développer vos compétences en matière de programmation ou de langage</a:t>
            </a:r>
          </a:p>
          <a:p>
            <a:pPr lvl="0" algn="just">
              <a:lnSpc>
                <a:spcPct val="115000"/>
              </a:lnSpc>
            </a:pPr>
            <a:r>
              <a:rPr lang="fr-FR" sz="1800" dirty="0">
                <a:latin typeface="Calibri"/>
                <a:ea typeface="Calibri"/>
                <a:cs typeface="Calibri"/>
                <a:sym typeface="Calibri"/>
              </a:rPr>
              <a:t>Entraînez votre cerveau en apprenant quelque chose de plus technique. Vous pouvez apprendre une nouvelle langue, entraîner vos capacités d'écriture ou améliorer vos compétences informatiques.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316" name="Google Shape;316;p36"/>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317" name="Google Shape;317;p36"/>
          <p:cNvSpPr txBox="1"/>
          <p:nvPr/>
        </p:nvSpPr>
        <p:spPr>
          <a:xfrm>
            <a:off x="2769259" y="443619"/>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2: </a:t>
            </a:r>
            <a:r>
              <a:rPr lang="fr-FR" sz="4000" b="1" i="0" u="none" strike="noStrike" cap="none" dirty="0" smtClean="0">
                <a:solidFill>
                  <a:schemeClr val="dk1"/>
                </a:solidFill>
                <a:latin typeface="Calibri"/>
                <a:ea typeface="Calibri"/>
                <a:cs typeface="Calibri"/>
                <a:sym typeface="Calibri"/>
              </a:rPr>
              <a:t>Compétences en matière de prise de décision </a:t>
            </a:r>
            <a:endParaRPr dirty="0"/>
          </a:p>
        </p:txBody>
      </p:sp>
      <p:sp>
        <p:nvSpPr>
          <p:cNvPr id="318" name="Google Shape;318;p3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grpSp>
        <p:nvGrpSpPr>
          <p:cNvPr id="319" name="Google Shape;319;p36"/>
          <p:cNvGrpSpPr/>
          <p:nvPr/>
        </p:nvGrpSpPr>
        <p:grpSpPr>
          <a:xfrm>
            <a:off x="8369310" y="1999443"/>
            <a:ext cx="3438640" cy="3404661"/>
            <a:chOff x="7987628" y="1347587"/>
            <a:chExt cx="4204371" cy="4162825"/>
          </a:xfrm>
        </p:grpSpPr>
        <p:pic>
          <p:nvPicPr>
            <p:cNvPr id="320" name="Google Shape;320;p36"/>
            <p:cNvPicPr preferRelativeResize="0"/>
            <p:nvPr/>
          </p:nvPicPr>
          <p:blipFill rotWithShape="1">
            <a:blip r:embed="rId5">
              <a:alphaModFix/>
            </a:blip>
            <a:srcRect/>
            <a:stretch/>
          </p:blipFill>
          <p:spPr>
            <a:xfrm>
              <a:off x="7987628" y="1347587"/>
              <a:ext cx="4204371" cy="4162825"/>
            </a:xfrm>
            <a:prstGeom prst="rect">
              <a:avLst/>
            </a:prstGeom>
            <a:noFill/>
            <a:ln>
              <a:noFill/>
            </a:ln>
          </p:spPr>
        </p:pic>
        <p:pic>
          <p:nvPicPr>
            <p:cNvPr id="321" name="Google Shape;321;p36"/>
            <p:cNvPicPr preferRelativeResize="0"/>
            <p:nvPr/>
          </p:nvPicPr>
          <p:blipFill rotWithShape="1">
            <a:blip r:embed="rId6">
              <a:alphaModFix/>
            </a:blip>
            <a:srcRect/>
            <a:stretch/>
          </p:blipFill>
          <p:spPr>
            <a:xfrm>
              <a:off x="7987630" y="3300950"/>
              <a:ext cx="365180" cy="228600"/>
            </a:xfrm>
            <a:prstGeom prst="rect">
              <a:avLst/>
            </a:prstGeom>
            <a:noFill/>
            <a:ln>
              <a:noFill/>
            </a:ln>
          </p:spPr>
        </p:pic>
        <p:pic>
          <p:nvPicPr>
            <p:cNvPr id="322" name="Google Shape;322;p36"/>
            <p:cNvPicPr preferRelativeResize="0"/>
            <p:nvPr/>
          </p:nvPicPr>
          <p:blipFill rotWithShape="1">
            <a:blip r:embed="rId6">
              <a:alphaModFix/>
            </a:blip>
            <a:srcRect/>
            <a:stretch/>
          </p:blipFill>
          <p:spPr>
            <a:xfrm>
              <a:off x="11881169" y="3300950"/>
              <a:ext cx="277275" cy="228600"/>
            </a:xfrm>
            <a:prstGeom prst="rect">
              <a:avLst/>
            </a:prstGeom>
            <a:noFill/>
            <a:ln>
              <a:noFill/>
            </a:ln>
          </p:spPr>
        </p:pic>
      </p:grpSp>
      <p:sp>
        <p:nvSpPr>
          <p:cNvPr id="323" name="Google Shape;323;p36"/>
          <p:cNvSpPr txBox="1"/>
          <p:nvPr/>
        </p:nvSpPr>
        <p:spPr>
          <a:xfrm>
            <a:off x="577920" y="1686401"/>
            <a:ext cx="7818538" cy="4289616"/>
          </a:xfrm>
          <a:prstGeom prst="rect">
            <a:avLst/>
          </a:prstGeom>
          <a:noFill/>
          <a:ln>
            <a:noFill/>
          </a:ln>
        </p:spPr>
        <p:txBody>
          <a:bodyPr spcFirstLastPara="1" wrap="square" lIns="0" tIns="13950" rIns="0" bIns="0" anchor="t" anchorCtr="0">
            <a:spAutoFit/>
          </a:bodyPr>
          <a:lstStyle/>
          <a:p>
            <a:pPr marL="12700" lvl="0"/>
            <a:r>
              <a:rPr lang="fr-FR" sz="2000" b="1" dirty="0">
                <a:latin typeface="Tahoma"/>
                <a:ea typeface="Tahoma"/>
                <a:cs typeface="Tahoma"/>
                <a:sym typeface="Tahoma"/>
              </a:rPr>
              <a:t>2.3 </a:t>
            </a:r>
            <a:r>
              <a:rPr lang="fr-FR" sz="2000" b="1" dirty="0" smtClean="0">
                <a:latin typeface="Tahoma"/>
                <a:ea typeface="Tahoma"/>
                <a:cs typeface="Tahoma"/>
                <a:sym typeface="Tahoma"/>
              </a:rPr>
              <a:t>7 </a:t>
            </a:r>
            <a:r>
              <a:rPr lang="fr-FR" sz="2000" b="1" dirty="0">
                <a:latin typeface="Tahoma"/>
                <a:ea typeface="Tahoma"/>
                <a:cs typeface="Tahoma"/>
                <a:sym typeface="Tahoma"/>
              </a:rPr>
              <a:t>façons extraordinaires d'améliorer vos capacités de prise de décision</a:t>
            </a:r>
          </a:p>
          <a:p>
            <a:pPr marL="12700" marR="0" lvl="0" indent="0" algn="l" rtl="0">
              <a:lnSpc>
                <a:spcPct val="100000"/>
              </a:lnSpc>
              <a:spcBef>
                <a:spcPts val="0"/>
              </a:spcBef>
              <a:spcAft>
                <a:spcPts val="0"/>
              </a:spcAft>
              <a:buNone/>
            </a:pPr>
            <a:endParaRPr dirty="0" smtClean="0"/>
          </a:p>
          <a:p>
            <a:pPr marL="12700" marR="0" lvl="0" indent="0" algn="l" rtl="0">
              <a:lnSpc>
                <a:spcPct val="100000"/>
              </a:lnSpc>
              <a:spcBef>
                <a:spcPts val="110"/>
              </a:spcBef>
              <a:spcAft>
                <a:spcPts val="0"/>
              </a:spcAft>
              <a:buNone/>
            </a:pPr>
            <a:endParaRPr sz="1600" b="0" i="0" u="none" strike="noStrike" cap="none" dirty="0">
              <a:solidFill>
                <a:srgbClr val="000000"/>
              </a:solidFill>
              <a:latin typeface="Calibri"/>
              <a:ea typeface="Calibri"/>
              <a:cs typeface="Calibri"/>
              <a:sym typeface="Calibri"/>
            </a:endParaRPr>
          </a:p>
          <a:p>
            <a:pPr lvl="0" algn="just">
              <a:lnSpc>
                <a:spcPct val="115000"/>
              </a:lnSpc>
            </a:pPr>
            <a:r>
              <a:rPr lang="fr-FR" sz="1800" b="1" dirty="0">
                <a:latin typeface="Calibri"/>
                <a:ea typeface="Calibri"/>
                <a:cs typeface="Calibri"/>
                <a:sym typeface="Calibri"/>
              </a:rPr>
              <a:t>3.	Fréquenter des personnes de tous âges</a:t>
            </a:r>
          </a:p>
          <a:p>
            <a:pPr lvl="0" algn="just">
              <a:lnSpc>
                <a:spcPct val="115000"/>
              </a:lnSpc>
            </a:pPr>
            <a:r>
              <a:rPr lang="fr-FR" sz="1800" dirty="0">
                <a:latin typeface="Calibri"/>
                <a:ea typeface="Calibri"/>
                <a:cs typeface="Calibri"/>
                <a:sym typeface="Calibri"/>
              </a:rPr>
              <a:t>Essayez de vous entourer de personnes de tous âges, et n'éliminez aucun groupe d'âge. En apprenant à connaître des réalités différentes, vous pratiquerez l'écoute active et, par la même occasion, vous vous sentirez plus souple et plus ouvert.</a:t>
            </a:r>
          </a:p>
          <a:p>
            <a:pPr lvl="0" algn="just">
              <a:lnSpc>
                <a:spcPct val="115000"/>
              </a:lnSpc>
            </a:pPr>
            <a:endParaRPr lang="fr-FR" sz="1800" b="1" dirty="0">
              <a:latin typeface="Calibri"/>
              <a:ea typeface="Calibri"/>
              <a:cs typeface="Calibri"/>
              <a:sym typeface="Calibri"/>
            </a:endParaRPr>
          </a:p>
          <a:p>
            <a:pPr lvl="0" algn="just">
              <a:lnSpc>
                <a:spcPct val="115000"/>
              </a:lnSpc>
            </a:pPr>
            <a:r>
              <a:rPr lang="fr-FR" sz="1800" b="1" dirty="0">
                <a:latin typeface="Calibri"/>
                <a:ea typeface="Calibri"/>
                <a:cs typeface="Calibri"/>
                <a:sym typeface="Calibri"/>
              </a:rPr>
              <a:t>4.	Faites de l’exercice</a:t>
            </a:r>
          </a:p>
          <a:p>
            <a:pPr lvl="0" algn="just">
              <a:lnSpc>
                <a:spcPct val="115000"/>
              </a:lnSpc>
            </a:pPr>
            <a:r>
              <a:rPr lang="fr-FR" sz="1800" dirty="0">
                <a:latin typeface="Calibri"/>
                <a:ea typeface="Calibri"/>
                <a:cs typeface="Calibri"/>
                <a:sym typeface="Calibri"/>
              </a:rPr>
              <a:t>Tant qu'il est sans danger pour vous, vous pouvez choisir celui qui vous convient le mieux. En plus de stimuler votre cerveau et de faire travailler votre corps, vous augmenterez vos niveaux d'énergie, et vos capacités de prise de décision seront aiguisées.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7"/>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329" name="Google Shape;329;p37"/>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330" name="Google Shape;330;p37"/>
          <p:cNvSpPr txBox="1"/>
          <p:nvPr/>
        </p:nvSpPr>
        <p:spPr>
          <a:xfrm>
            <a:off x="2769259" y="443619"/>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2: </a:t>
            </a:r>
            <a:r>
              <a:rPr lang="fr-FR" sz="4000" b="1" i="0" u="none" strike="noStrike" cap="none" dirty="0" smtClean="0">
                <a:solidFill>
                  <a:schemeClr val="dk1"/>
                </a:solidFill>
                <a:latin typeface="Calibri"/>
                <a:ea typeface="Calibri"/>
                <a:cs typeface="Calibri"/>
                <a:sym typeface="Calibri"/>
              </a:rPr>
              <a:t>Compétences en matière de prise de décision </a:t>
            </a:r>
            <a:endParaRPr dirty="0"/>
          </a:p>
        </p:txBody>
      </p:sp>
      <p:sp>
        <p:nvSpPr>
          <p:cNvPr id="331" name="Google Shape;331;p37"/>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332" name="Google Shape;332;p37"/>
          <p:cNvSpPr txBox="1"/>
          <p:nvPr/>
        </p:nvSpPr>
        <p:spPr>
          <a:xfrm>
            <a:off x="505676" y="1704258"/>
            <a:ext cx="8381081" cy="4392721"/>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2.3  </a:t>
            </a:r>
            <a:r>
              <a:rPr lang="fr-FR" sz="2000" b="1" dirty="0">
                <a:latin typeface="Tahoma"/>
                <a:ea typeface="Tahoma"/>
                <a:cs typeface="Tahoma"/>
                <a:sym typeface="Tahoma"/>
              </a:rPr>
              <a:t>7 façons extraordinaires d'améliorer vos capacités de prise de décision</a:t>
            </a:r>
          </a:p>
          <a:p>
            <a:pPr marL="12700" marR="0" lvl="0" indent="0" algn="l" rtl="0">
              <a:lnSpc>
                <a:spcPct val="100000"/>
              </a:lnSpc>
              <a:spcBef>
                <a:spcPts val="110"/>
              </a:spcBef>
              <a:spcAft>
                <a:spcPts val="0"/>
              </a:spcAft>
              <a:buNone/>
            </a:pPr>
            <a:endParaRPr sz="1600" b="0" i="0" u="none" strike="noStrike" cap="none" dirty="0">
              <a:solidFill>
                <a:srgbClr val="000000"/>
              </a:solidFill>
              <a:latin typeface="Calibri"/>
              <a:ea typeface="Calibri"/>
              <a:cs typeface="Calibri"/>
              <a:sym typeface="Calibri"/>
            </a:endParaRPr>
          </a:p>
          <a:p>
            <a:pPr lvl="0">
              <a:lnSpc>
                <a:spcPct val="115000"/>
              </a:lnSpc>
            </a:pPr>
            <a:r>
              <a:rPr lang="fr-FR" sz="1800" dirty="0">
                <a:latin typeface="Calibri"/>
                <a:ea typeface="Calibri"/>
                <a:cs typeface="Calibri"/>
                <a:sym typeface="Calibri"/>
              </a:rPr>
              <a:t>5.	</a:t>
            </a:r>
            <a:r>
              <a:rPr lang="fr-FR" sz="1800" b="1" dirty="0">
                <a:latin typeface="Calibri"/>
                <a:ea typeface="Calibri"/>
                <a:cs typeface="Calibri"/>
                <a:sym typeface="Calibri"/>
              </a:rPr>
              <a:t>Faites des expériences </a:t>
            </a:r>
            <a:r>
              <a:rPr lang="fr-FR" sz="1800" b="1" dirty="0" smtClean="0">
                <a:latin typeface="Calibri"/>
                <a:ea typeface="Calibri"/>
                <a:cs typeface="Calibri"/>
                <a:sym typeface="Calibri"/>
              </a:rPr>
              <a:t>culinaires</a:t>
            </a:r>
            <a:endParaRPr lang="fr-FR" sz="1800" b="1" dirty="0">
              <a:latin typeface="Calibri"/>
              <a:ea typeface="Calibri"/>
              <a:cs typeface="Calibri"/>
              <a:sym typeface="Calibri"/>
            </a:endParaRPr>
          </a:p>
          <a:p>
            <a:pPr lvl="0">
              <a:lnSpc>
                <a:spcPct val="115000"/>
              </a:lnSpc>
            </a:pPr>
            <a:r>
              <a:rPr lang="fr-FR" sz="1800" dirty="0">
                <a:latin typeface="Calibri"/>
                <a:ea typeface="Calibri"/>
                <a:cs typeface="Calibri"/>
                <a:sym typeface="Calibri"/>
              </a:rPr>
              <a:t>Si vous ne le faites pas régulièrement, n'hésitez pas à vous y mettre, et si vous le faites, essayez de nouveaux horizons culinaires. Vous verrez que pendant que vos mains sont occupées à réaliser un plat, vous serez, sans même vous en rendre compte, en train d'élaborer le processus de la décision que vous avez tant de mal à prendre</a:t>
            </a:r>
            <a:r>
              <a:rPr lang="fr-FR" sz="1800" dirty="0" smtClean="0">
                <a:latin typeface="Calibri"/>
                <a:ea typeface="Calibri"/>
                <a:cs typeface="Calibri"/>
                <a:sym typeface="Calibri"/>
              </a:rPr>
              <a:t>.</a:t>
            </a:r>
          </a:p>
          <a:p>
            <a:pPr lvl="0">
              <a:lnSpc>
                <a:spcPct val="115000"/>
              </a:lnSpc>
            </a:pPr>
            <a:endParaRPr lang="fr-FR" sz="1800" dirty="0">
              <a:latin typeface="Calibri"/>
              <a:ea typeface="Calibri"/>
              <a:cs typeface="Calibri"/>
              <a:sym typeface="Calibri"/>
            </a:endParaRPr>
          </a:p>
          <a:p>
            <a:pPr lvl="0">
              <a:lnSpc>
                <a:spcPct val="115000"/>
              </a:lnSpc>
            </a:pPr>
            <a:r>
              <a:rPr lang="fr-FR" sz="1800" b="1" dirty="0">
                <a:latin typeface="Calibri"/>
                <a:ea typeface="Calibri"/>
                <a:cs typeface="Calibri"/>
                <a:sym typeface="Calibri"/>
              </a:rPr>
              <a:t>6.	Pratiquez</a:t>
            </a:r>
          </a:p>
          <a:p>
            <a:pPr lvl="0">
              <a:lnSpc>
                <a:spcPct val="115000"/>
              </a:lnSpc>
            </a:pPr>
            <a:r>
              <a:rPr lang="fr-FR" sz="1800" dirty="0">
                <a:latin typeface="Calibri"/>
                <a:ea typeface="Calibri"/>
                <a:cs typeface="Calibri"/>
                <a:sym typeface="Calibri"/>
              </a:rPr>
              <a:t>En entraînant votre cerveau à prendre de petites décisions quotidiennes, vous gagnerez en pratique et en rapidité dans cet exercice. Une fois que vous vous sentirez plus à l'aise avec les petites décisions, vous vous sentirez plus à l'aise lorsqu'il s'agira de prendre des décisions plus importantes</a:t>
            </a:r>
            <a:r>
              <a:rPr lang="fr-FR" sz="1800" dirty="0" smtClean="0">
                <a:latin typeface="Calibri"/>
                <a:ea typeface="Calibri"/>
                <a:cs typeface="Calibri"/>
                <a:sym typeface="Calibri"/>
              </a:rPr>
              <a:t>..</a:t>
            </a:r>
            <a:endParaRPr lang="fr-FR" sz="1800" dirty="0">
              <a:latin typeface="Calibri"/>
              <a:ea typeface="Calibri"/>
              <a:cs typeface="Calibri"/>
              <a:sym typeface="Calibri"/>
            </a:endParaRPr>
          </a:p>
        </p:txBody>
      </p:sp>
      <p:pic>
        <p:nvPicPr>
          <p:cNvPr id="333" name="Google Shape;333;p37"/>
          <p:cNvPicPr preferRelativeResize="0"/>
          <p:nvPr/>
        </p:nvPicPr>
        <p:blipFill rotWithShape="1">
          <a:blip r:embed="rId5">
            <a:alphaModFix/>
          </a:blip>
          <a:srcRect/>
          <a:stretch/>
        </p:blipFill>
        <p:spPr>
          <a:xfrm>
            <a:off x="8886757" y="2225665"/>
            <a:ext cx="3089975" cy="26782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38"/>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339" name="Google Shape;339;p38"/>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340" name="Google Shape;340;p38"/>
          <p:cNvSpPr txBox="1"/>
          <p:nvPr/>
        </p:nvSpPr>
        <p:spPr>
          <a:xfrm>
            <a:off x="2769259" y="443619"/>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2: </a:t>
            </a:r>
            <a:r>
              <a:rPr lang="fr-FR" sz="4000" b="1" i="0" u="none" strike="noStrike" cap="none" dirty="0" smtClean="0">
                <a:solidFill>
                  <a:schemeClr val="dk1"/>
                </a:solidFill>
                <a:latin typeface="Calibri"/>
                <a:ea typeface="Calibri"/>
                <a:cs typeface="Calibri"/>
                <a:sym typeface="Calibri"/>
              </a:rPr>
              <a:t>Compétences en matière de prise de décision </a:t>
            </a:r>
            <a:endParaRPr dirty="0"/>
          </a:p>
        </p:txBody>
      </p:sp>
      <p:sp>
        <p:nvSpPr>
          <p:cNvPr id="341" name="Google Shape;341;p38"/>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pic>
        <p:nvPicPr>
          <p:cNvPr id="342" name="Google Shape;342;p38"/>
          <p:cNvPicPr preferRelativeResize="0"/>
          <p:nvPr/>
        </p:nvPicPr>
        <p:blipFill rotWithShape="1">
          <a:blip r:embed="rId5">
            <a:alphaModFix/>
          </a:blip>
          <a:srcRect/>
          <a:stretch/>
        </p:blipFill>
        <p:spPr>
          <a:xfrm>
            <a:off x="3862525" y="3892107"/>
            <a:ext cx="3733101" cy="2283353"/>
          </a:xfrm>
          <a:prstGeom prst="rect">
            <a:avLst/>
          </a:prstGeom>
          <a:noFill/>
          <a:ln>
            <a:noFill/>
          </a:ln>
        </p:spPr>
      </p:pic>
      <p:sp>
        <p:nvSpPr>
          <p:cNvPr id="343" name="Google Shape;343;p38"/>
          <p:cNvSpPr txBox="1"/>
          <p:nvPr/>
        </p:nvSpPr>
        <p:spPr>
          <a:xfrm>
            <a:off x="551307" y="1755568"/>
            <a:ext cx="11089386" cy="2142874"/>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2.3  </a:t>
            </a:r>
            <a:r>
              <a:rPr lang="fr-FR" sz="2000" b="1" dirty="0">
                <a:latin typeface="Tahoma"/>
                <a:ea typeface="Tahoma"/>
                <a:cs typeface="Tahoma"/>
                <a:sym typeface="Tahoma"/>
              </a:rPr>
              <a:t>7 façons extraordinaires d'améliorer vos capacités de prise de décision</a:t>
            </a:r>
          </a:p>
          <a:p>
            <a:pPr marL="12700" marR="0" lvl="0" indent="0" algn="l" rtl="0">
              <a:lnSpc>
                <a:spcPct val="100000"/>
              </a:lnSpc>
              <a:spcBef>
                <a:spcPts val="110"/>
              </a:spcBef>
              <a:spcAft>
                <a:spcPts val="0"/>
              </a:spcAft>
              <a:buNone/>
            </a:pPr>
            <a:endParaRPr sz="1400" b="0" i="0" u="none" strike="noStrike" cap="none" dirty="0">
              <a:solidFill>
                <a:srgbClr val="000000"/>
              </a:solidFill>
              <a:latin typeface="Calibri"/>
              <a:ea typeface="Calibri"/>
              <a:cs typeface="Calibri"/>
              <a:sym typeface="Calibri"/>
            </a:endParaRPr>
          </a:p>
          <a:p>
            <a:pPr lvl="0">
              <a:lnSpc>
                <a:spcPct val="115000"/>
              </a:lnSpc>
            </a:pPr>
            <a:r>
              <a:rPr lang="fr-FR" sz="1800" b="1" i="0" u="none" strike="noStrike" cap="none" dirty="0" smtClean="0">
                <a:solidFill>
                  <a:srgbClr val="000000"/>
                </a:solidFill>
                <a:latin typeface="Calibri"/>
                <a:ea typeface="Calibri"/>
                <a:cs typeface="Calibri"/>
                <a:sym typeface="Calibri"/>
              </a:rPr>
              <a:t>7.</a:t>
            </a:r>
            <a:r>
              <a:rPr lang="fr-FR" sz="1800" b="1" dirty="0">
                <a:latin typeface="Calibri"/>
                <a:ea typeface="Calibri"/>
                <a:cs typeface="Calibri"/>
                <a:sym typeface="Calibri"/>
              </a:rPr>
              <a:t> </a:t>
            </a:r>
            <a:r>
              <a:rPr lang="fr-FR" sz="1800" b="1" dirty="0" smtClean="0">
                <a:latin typeface="Calibri"/>
                <a:ea typeface="Calibri"/>
                <a:cs typeface="Calibri"/>
                <a:sym typeface="Calibri"/>
              </a:rPr>
              <a:t>Notez </a:t>
            </a:r>
            <a:r>
              <a:rPr lang="fr-FR" sz="1800" b="1" dirty="0">
                <a:latin typeface="Calibri"/>
                <a:ea typeface="Calibri"/>
                <a:cs typeface="Calibri"/>
                <a:sym typeface="Calibri"/>
              </a:rPr>
              <a:t>les avantages et les inconvénients</a:t>
            </a:r>
          </a:p>
          <a:p>
            <a:pPr lvl="0">
              <a:lnSpc>
                <a:spcPct val="115000"/>
              </a:lnSpc>
            </a:pPr>
            <a:r>
              <a:rPr lang="fr-FR" sz="1800" dirty="0">
                <a:latin typeface="Calibri"/>
                <a:ea typeface="Calibri"/>
                <a:cs typeface="Calibri"/>
                <a:sym typeface="Calibri"/>
              </a:rPr>
              <a:t>Revenez à la technique familière et efficace de la liste des avantages et des inconvénients. Utilisez une grande feuille de papier et notez tous les aspects positifs et négatifs du dilemme. Vous pouvez demander conseil à des personnes en qui vous avez confiance ou qui ont de l'expérience dans ce domaine si vous en ressentez le besoin, mais n'oubliez pas de prendre finalement la décision vous-même.</a:t>
            </a:r>
            <a:endParaRPr lang="fr-FR" sz="1800" dirty="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4"/>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349" name="Google Shape;349;p4"/>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350" name="Google Shape;350;p4"/>
          <p:cNvSpPr txBox="1"/>
          <p:nvPr/>
        </p:nvSpPr>
        <p:spPr>
          <a:xfrm>
            <a:off x="2900276" y="483591"/>
            <a:ext cx="5774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dirty="0" smtClean="0">
                <a:solidFill>
                  <a:schemeClr val="dk1"/>
                </a:solidFill>
                <a:latin typeface="Calibri"/>
                <a:ea typeface="Calibri"/>
                <a:cs typeface="Calibri"/>
                <a:sym typeface="Calibri"/>
              </a:rPr>
              <a:t>Glossaire</a:t>
            </a:r>
            <a:endParaRPr sz="3200" b="1" i="0" u="none" strike="noStrike" cap="none" dirty="0">
              <a:solidFill>
                <a:schemeClr val="dk1"/>
              </a:solidFill>
              <a:latin typeface="Calibri"/>
              <a:ea typeface="Calibri"/>
              <a:cs typeface="Calibri"/>
              <a:sym typeface="Calibri"/>
            </a:endParaRPr>
          </a:p>
        </p:txBody>
      </p:sp>
      <p:sp>
        <p:nvSpPr>
          <p:cNvPr id="351" name="Google Shape;351;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graphicFrame>
        <p:nvGraphicFramePr>
          <p:cNvPr id="352" name="Google Shape;352;p4"/>
          <p:cNvGraphicFramePr/>
          <p:nvPr>
            <p:extLst>
              <p:ext uri="{D42A27DB-BD31-4B8C-83A1-F6EECF244321}">
                <p14:modId xmlns:p14="http://schemas.microsoft.com/office/powerpoint/2010/main" val="229516159"/>
              </p:ext>
            </p:extLst>
          </p:nvPr>
        </p:nvGraphicFramePr>
        <p:xfrm>
          <a:off x="952500" y="1800250"/>
          <a:ext cx="10287000" cy="3337440"/>
        </p:xfrm>
        <a:graphic>
          <a:graphicData uri="http://schemas.openxmlformats.org/drawingml/2006/table">
            <a:tbl>
              <a:tblPr>
                <a:noFill/>
                <a:tableStyleId>{E1FBF61F-BB1E-4856-AE3D-F038E5022CE0}</a:tableStyleId>
              </a:tblPr>
              <a:tblGrid>
                <a:gridCol w="2940925">
                  <a:extLst>
                    <a:ext uri="{9D8B030D-6E8A-4147-A177-3AD203B41FA5}">
                      <a16:colId xmlns:a16="http://schemas.microsoft.com/office/drawing/2014/main" val="20000"/>
                    </a:ext>
                  </a:extLst>
                </a:gridCol>
                <a:gridCol w="7346075">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700"/>
                        <a:buFont typeface="Arial"/>
                        <a:buNone/>
                      </a:pPr>
                      <a:r>
                        <a:rPr lang="fr-FR" sz="1700" b="1" u="none" strike="noStrike" cap="none">
                          <a:solidFill>
                            <a:schemeClr val="lt1"/>
                          </a:solidFill>
                        </a:rPr>
                        <a:t>Word</a:t>
                      </a:r>
                      <a:endParaRPr sz="1700" b="1" u="none" strike="noStrike" cap="none">
                        <a:solidFill>
                          <a:schemeClr val="lt1"/>
                        </a:solidFill>
                      </a:endParaRPr>
                    </a:p>
                  </a:txBody>
                  <a:tcPr marL="91425" marR="91425" marT="91425" marB="91425" anchor="ctr">
                    <a:solidFill>
                      <a:srgbClr val="00B84F"/>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b="1" u="none" strike="noStrike" cap="none">
                          <a:solidFill>
                            <a:schemeClr val="lt1"/>
                          </a:solidFill>
                        </a:rPr>
                        <a:t>Definition</a:t>
                      </a:r>
                      <a:endParaRPr sz="1700" b="1" u="none" strike="noStrike" cap="none">
                        <a:solidFill>
                          <a:schemeClr val="lt1"/>
                        </a:solidFill>
                      </a:endParaRPr>
                    </a:p>
                  </a:txBody>
                  <a:tcPr marL="91425" marR="91425" marT="91425" marB="91425" anchor="ctr">
                    <a:solidFill>
                      <a:srgbClr val="00B84F"/>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dirty="0" smtClean="0">
                          <a:solidFill>
                            <a:srgbClr val="000000"/>
                          </a:solidFill>
                          <a:latin typeface="Arial"/>
                          <a:ea typeface="Arial"/>
                          <a:cs typeface="Arial"/>
                          <a:sym typeface="Arial"/>
                        </a:rPr>
                        <a:t>Raisonnement déductif </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smtClean="0">
                          <a:solidFill>
                            <a:srgbClr val="000000"/>
                          </a:solidFill>
                          <a:effectLst/>
                          <a:latin typeface="Arial"/>
                          <a:ea typeface="Arial"/>
                          <a:cs typeface="Arial"/>
                          <a:sym typeface="Arial"/>
                        </a:rPr>
                        <a:t>Le raisonnement déductif est un type de raisonnement, également appelé raisonnement descendant. Il est utilisé dans la méthode scientifique, et peut également être utilisé dans la vie quotidienne. Cette méthode part d'un énoncé général, ou d'une hypothèse, et suit certaines étapes pour parvenir à une conclusion logique spécifique.</a:t>
                      </a:r>
                      <a:endParaRPr sz="1400" u="none" strike="noStrike" cap="none" dirty="0"/>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dirty="0" smtClean="0">
                          <a:solidFill>
                            <a:srgbClr val="000000"/>
                          </a:solidFill>
                          <a:effectLst/>
                          <a:latin typeface="Arial"/>
                          <a:ea typeface="Arial"/>
                          <a:cs typeface="Arial"/>
                          <a:sym typeface="Arial"/>
                        </a:rPr>
                        <a:t>Raisonnement inductif </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smtClean="0">
                          <a:solidFill>
                            <a:srgbClr val="000000"/>
                          </a:solidFill>
                          <a:effectLst/>
                          <a:latin typeface="Arial"/>
                          <a:ea typeface="Arial"/>
                          <a:cs typeface="Arial"/>
                          <a:sym typeface="Arial"/>
                        </a:rPr>
                        <a:t>Le raisonnement inductif est un type de pensée ascendant. Avec le raisonnement inductif, vous commencez par formuler une conclusion, ou une hypothèse, puis vous cherchez des preuves pour étayer votre conclusion.</a:t>
                      </a:r>
                      <a:endParaRPr sz="1400" u="none" strike="noStrike" cap="none" dirty="0"/>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dirty="0" smtClean="0">
                          <a:solidFill>
                            <a:srgbClr val="000000"/>
                          </a:solidFill>
                          <a:effectLst/>
                          <a:latin typeface="Arial"/>
                          <a:ea typeface="Arial"/>
                          <a:cs typeface="Arial"/>
                          <a:sym typeface="Arial"/>
                        </a:rPr>
                        <a:t>La prise de décision </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smtClean="0">
                          <a:solidFill>
                            <a:srgbClr val="000000"/>
                          </a:solidFill>
                          <a:effectLst/>
                          <a:latin typeface="Arial"/>
                          <a:ea typeface="Arial"/>
                          <a:cs typeface="Arial"/>
                          <a:sym typeface="Arial"/>
                        </a:rPr>
                        <a:t>La capacité de choisir entre deux ou plusieurs options ou alternatives et d'obtenir le meilleur résultat dans le temps le plus court possible. La prise de décision intervient une fois que vous avez collecté et analysé les informations disponibles pour chaque situation spécifique</a:t>
                      </a:r>
                      <a:endParaRPr sz="1400" u="none" strike="noStrike" cap="none"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5"/>
          <p:cNvPicPr preferRelativeResize="0"/>
          <p:nvPr/>
        </p:nvPicPr>
        <p:blipFill rotWithShape="1">
          <a:blip r:embed="rId3">
            <a:alphaModFix/>
          </a:blip>
          <a:srcRect/>
          <a:stretch/>
        </p:blipFill>
        <p:spPr>
          <a:xfrm>
            <a:off x="9956332" y="6411907"/>
            <a:ext cx="2235668" cy="446093"/>
          </a:xfrm>
          <a:prstGeom prst="rect">
            <a:avLst/>
          </a:prstGeom>
          <a:noFill/>
          <a:ln>
            <a:noFill/>
          </a:ln>
        </p:spPr>
      </p:pic>
      <p:grpSp>
        <p:nvGrpSpPr>
          <p:cNvPr id="358" name="Google Shape;358;p5"/>
          <p:cNvGrpSpPr/>
          <p:nvPr/>
        </p:nvGrpSpPr>
        <p:grpSpPr>
          <a:xfrm>
            <a:off x="756206" y="2457229"/>
            <a:ext cx="4839449" cy="1609362"/>
            <a:chOff x="2700401" y="2189779"/>
            <a:chExt cx="4839449" cy="1609362"/>
          </a:xfrm>
        </p:grpSpPr>
        <p:sp>
          <p:nvSpPr>
            <p:cNvPr id="359" name="Google Shape;359;p5"/>
            <p:cNvSpPr txBox="1"/>
            <p:nvPr/>
          </p:nvSpPr>
          <p:spPr>
            <a:xfrm>
              <a:off x="3377078" y="3258408"/>
              <a:ext cx="4162772" cy="44809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Calibri"/>
                <a:buNone/>
              </a:pPr>
              <a:r>
                <a:rPr lang="fr-FR" sz="1800" b="0" i="0" u="none" strike="noStrike" cap="none" dirty="0" smtClean="0">
                  <a:solidFill>
                    <a:srgbClr val="000000"/>
                  </a:solidFill>
                  <a:latin typeface="Calibri"/>
                  <a:ea typeface="Calibri"/>
                  <a:cs typeface="Calibri"/>
                  <a:sym typeface="Calibri"/>
                </a:rPr>
                <a:t>Visitez notre site web et jouez à des mini jeux: </a:t>
              </a:r>
              <a:r>
                <a:rPr lang="fr-FR" sz="1800" b="0" i="0" u="sng" strike="noStrike" cap="non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https://diskproject.eu/</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280"/>
                </a:spcBef>
                <a:spcAft>
                  <a:spcPts val="0"/>
                </a:spcAft>
                <a:buClr>
                  <a:schemeClr val="dk1"/>
                </a:buClr>
                <a:buSzPts val="1400"/>
                <a:buFont typeface="Merriweather Sans"/>
                <a:buNone/>
              </a:pPr>
              <a:endParaRPr sz="1400" b="0" i="0" u="none" strike="noStrike" cap="none" dirty="0">
                <a:solidFill>
                  <a:srgbClr val="000000"/>
                </a:solidFill>
                <a:latin typeface="Calibri"/>
                <a:ea typeface="Calibri"/>
                <a:cs typeface="Calibri"/>
                <a:sym typeface="Calibri"/>
              </a:endParaRPr>
            </a:p>
          </p:txBody>
        </p:sp>
        <p:sp>
          <p:nvSpPr>
            <p:cNvPr id="360" name="Google Shape;360;p5"/>
            <p:cNvSpPr/>
            <p:nvPr/>
          </p:nvSpPr>
          <p:spPr>
            <a:xfrm>
              <a:off x="2700401" y="3258408"/>
              <a:ext cx="540733" cy="540733"/>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361" name="Google Shape;361;p5"/>
            <p:cNvPicPr preferRelativeResize="0"/>
            <p:nvPr/>
          </p:nvPicPr>
          <p:blipFill rotWithShape="1">
            <a:blip r:embed="rId5">
              <a:alphaModFix/>
            </a:blip>
            <a:srcRect l="8912" t="77879" r="4724" b="-4080"/>
            <a:stretch/>
          </p:blipFill>
          <p:spPr>
            <a:xfrm>
              <a:off x="2751826" y="3313847"/>
              <a:ext cx="477838" cy="466929"/>
            </a:xfrm>
            <a:prstGeom prst="ellipse">
              <a:avLst/>
            </a:prstGeom>
            <a:noFill/>
            <a:ln>
              <a:noFill/>
            </a:ln>
          </p:spPr>
        </p:pic>
        <p:sp>
          <p:nvSpPr>
            <p:cNvPr id="362" name="Google Shape;362;p5"/>
            <p:cNvSpPr/>
            <p:nvPr/>
          </p:nvSpPr>
          <p:spPr>
            <a:xfrm>
              <a:off x="2772912" y="2189779"/>
              <a:ext cx="540733" cy="540733"/>
            </a:xfrm>
            <a:prstGeom prst="ellipse">
              <a:avLst/>
            </a:prstGeom>
            <a:solidFill>
              <a:srgbClr val="833C0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363" name="Google Shape;363;p5"/>
            <p:cNvPicPr preferRelativeResize="0"/>
            <p:nvPr/>
          </p:nvPicPr>
          <p:blipFill rotWithShape="1">
            <a:blip r:embed="rId6">
              <a:alphaModFix/>
            </a:blip>
            <a:srcRect/>
            <a:stretch/>
          </p:blipFill>
          <p:spPr>
            <a:xfrm>
              <a:off x="2882942" y="2265294"/>
              <a:ext cx="320675" cy="320675"/>
            </a:xfrm>
            <a:prstGeom prst="rect">
              <a:avLst/>
            </a:prstGeom>
            <a:noFill/>
            <a:ln>
              <a:noFill/>
            </a:ln>
          </p:spPr>
        </p:pic>
      </p:grpSp>
      <p:sp>
        <p:nvSpPr>
          <p:cNvPr id="364" name="Google Shape;364;p5"/>
          <p:cNvSpPr txBox="1"/>
          <p:nvPr/>
        </p:nvSpPr>
        <p:spPr>
          <a:xfrm>
            <a:off x="2329046" y="254303"/>
            <a:ext cx="7975500" cy="830956"/>
          </a:xfrm>
          <a:prstGeom prst="rect">
            <a:avLst/>
          </a:prstGeom>
          <a:noFill/>
          <a:ln>
            <a:noFill/>
          </a:ln>
        </p:spPr>
        <p:txBody>
          <a:bodyPr spcFirstLastPara="1" wrap="square" lIns="91425" tIns="45700" rIns="91425" bIns="45700" anchor="t" anchorCtr="0">
            <a:spAutoFit/>
          </a:bodyPr>
          <a:lstStyle/>
          <a:p>
            <a:pPr lvl="0" algn="ctr">
              <a:buSzPts val="2800"/>
            </a:pPr>
            <a:r>
              <a:rPr lang="fr-FR" sz="2800" b="1" dirty="0">
                <a:solidFill>
                  <a:srgbClr val="00B84F"/>
                </a:solidFill>
                <a:latin typeface="Calibri"/>
                <a:ea typeface="Calibri"/>
                <a:cs typeface="Calibri"/>
                <a:sym typeface="Calibri"/>
              </a:rPr>
              <a:t>Vous avez atteint la fin de ce cours, félicitations </a:t>
            </a:r>
            <a:r>
              <a:rPr lang="fr-FR" sz="2800" b="1" dirty="0" smtClean="0">
                <a:solidFill>
                  <a:srgbClr val="00B84F"/>
                </a:solidFill>
                <a:latin typeface="Calibri"/>
                <a:ea typeface="Calibri"/>
                <a:cs typeface="Calibri"/>
                <a:sym typeface="Calibri"/>
              </a:rPr>
              <a:t>!</a:t>
            </a:r>
          </a:p>
          <a:p>
            <a:pPr lvl="0" algn="ctr">
              <a:buSzPts val="2800"/>
            </a:pPr>
            <a:r>
              <a:rPr lang="fr-FR" sz="2000" b="1" i="0" u="none" strike="noStrike" cap="none" dirty="0" smtClean="0">
                <a:solidFill>
                  <a:schemeClr val="dk1"/>
                </a:solidFill>
                <a:latin typeface="Calibri"/>
                <a:ea typeface="Calibri"/>
                <a:cs typeface="Calibri"/>
                <a:sym typeface="Calibri"/>
              </a:rPr>
              <a:t>Restons en contact !</a:t>
            </a:r>
            <a:endParaRPr sz="3200" b="1" i="0" u="none" strike="noStrike" cap="none" dirty="0">
              <a:solidFill>
                <a:srgbClr val="00B84F"/>
              </a:solidFill>
              <a:latin typeface="Calibri"/>
              <a:ea typeface="Calibri"/>
              <a:cs typeface="Calibri"/>
              <a:sym typeface="Calibri"/>
            </a:endParaRPr>
          </a:p>
        </p:txBody>
      </p:sp>
      <p:pic>
        <p:nvPicPr>
          <p:cNvPr id="365" name="Google Shape;365;p5"/>
          <p:cNvPicPr preferRelativeResize="0"/>
          <p:nvPr/>
        </p:nvPicPr>
        <p:blipFill rotWithShape="1">
          <a:blip r:embed="rId7">
            <a:alphaModFix/>
          </a:blip>
          <a:srcRect/>
          <a:stretch/>
        </p:blipFill>
        <p:spPr>
          <a:xfrm>
            <a:off x="308791" y="0"/>
            <a:ext cx="1435564" cy="1552183"/>
          </a:xfrm>
          <a:prstGeom prst="rect">
            <a:avLst/>
          </a:prstGeom>
          <a:solidFill>
            <a:srgbClr val="00B84F"/>
          </a:solidFill>
          <a:ln>
            <a:noFill/>
          </a:ln>
        </p:spPr>
      </p:pic>
      <p:sp>
        <p:nvSpPr>
          <p:cNvPr id="366" name="Google Shape;366;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367" name="Google Shape;367;p5"/>
          <p:cNvSpPr txBox="1"/>
          <p:nvPr/>
        </p:nvSpPr>
        <p:spPr>
          <a:xfrm>
            <a:off x="1432883" y="2552021"/>
            <a:ext cx="5218404"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fr-FR" sz="1800" b="0" i="0" u="none" strike="noStrike" cap="none" dirty="0" smtClean="0">
                <a:solidFill>
                  <a:schemeClr val="dk1"/>
                </a:solidFill>
                <a:latin typeface="Calibri"/>
                <a:ea typeface="Calibri"/>
                <a:cs typeface="Calibri"/>
                <a:sym typeface="Calibri"/>
              </a:rPr>
              <a:t>Ecrivez-nous: </a:t>
            </a:r>
            <a:r>
              <a:rPr lang="fr-FR" sz="1800" b="0" i="0" u="sng" strike="noStrike" cap="none" dirty="0">
                <a:solidFill>
                  <a:schemeClr val="dk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disk-project@googlegroups.com</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pic>
        <p:nvPicPr>
          <p:cNvPr id="368" name="Google Shape;368;p5"/>
          <p:cNvPicPr preferRelativeResize="0"/>
          <p:nvPr/>
        </p:nvPicPr>
        <p:blipFill rotWithShape="1">
          <a:blip r:embed="rId9">
            <a:alphaModFix/>
          </a:blip>
          <a:srcRect/>
          <a:stretch/>
        </p:blipFill>
        <p:spPr>
          <a:xfrm>
            <a:off x="6429737" y="2277299"/>
            <a:ext cx="5312779" cy="3541854"/>
          </a:xfrm>
          <a:prstGeom prst="teardrop">
            <a:avLst>
              <a:gd name="adj" fmla="val 89345"/>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descr="Doctors doing medical research on human brain and testing blood samples. Free Vector"/>
          <p:cNvPicPr preferRelativeResize="0"/>
          <p:nvPr/>
        </p:nvPicPr>
        <p:blipFill rotWithShape="1">
          <a:blip r:embed="rId3">
            <a:alphaModFix/>
          </a:blip>
          <a:srcRect l="8001" t="6021" r="9336" b="5203"/>
          <a:stretch/>
        </p:blipFill>
        <p:spPr>
          <a:xfrm>
            <a:off x="501041" y="3184521"/>
            <a:ext cx="5098093" cy="3647047"/>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331940" y="0"/>
            <a:ext cx="1435564" cy="1552183"/>
          </a:xfrm>
          <a:prstGeom prst="rect">
            <a:avLst/>
          </a:prstGeom>
          <a:solidFill>
            <a:srgbClr val="00B84F"/>
          </a:solidFill>
          <a:ln>
            <a:noFill/>
          </a:ln>
        </p:spPr>
      </p:pic>
      <p:pic>
        <p:nvPicPr>
          <p:cNvPr id="108" name="Google Shape;108;p3"/>
          <p:cNvPicPr preferRelativeResize="0"/>
          <p:nvPr/>
        </p:nvPicPr>
        <p:blipFill rotWithShape="1">
          <a:blip r:embed="rId5">
            <a:alphaModFix/>
          </a:blip>
          <a:srcRect l="26347" t="4802" r="-1"/>
          <a:stretch/>
        </p:blipFill>
        <p:spPr>
          <a:xfrm>
            <a:off x="8999220" y="5978128"/>
            <a:ext cx="3017520" cy="853440"/>
          </a:xfrm>
          <a:prstGeom prst="rect">
            <a:avLst/>
          </a:prstGeom>
          <a:noFill/>
          <a:ln>
            <a:noFill/>
          </a:ln>
        </p:spPr>
      </p:pic>
      <p:sp>
        <p:nvSpPr>
          <p:cNvPr id="109" name="Google Shape;109;p3"/>
          <p:cNvSpPr txBox="1"/>
          <p:nvPr/>
        </p:nvSpPr>
        <p:spPr>
          <a:xfrm>
            <a:off x="3695928" y="191316"/>
            <a:ext cx="519830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dirty="0">
                <a:solidFill>
                  <a:schemeClr val="dk1"/>
                </a:solidFill>
                <a:latin typeface="Calibri"/>
                <a:ea typeface="Calibri"/>
                <a:cs typeface="Calibri"/>
                <a:sym typeface="Calibri"/>
              </a:rPr>
              <a:t>Description </a:t>
            </a:r>
            <a:r>
              <a:rPr lang="fr-FR" sz="3200" b="1" i="0" u="none" strike="noStrike" cap="none" dirty="0" smtClean="0">
                <a:solidFill>
                  <a:schemeClr val="dk1"/>
                </a:solidFill>
                <a:latin typeface="Calibri"/>
                <a:ea typeface="Calibri"/>
                <a:cs typeface="Calibri"/>
                <a:sym typeface="Calibri"/>
              </a:rPr>
              <a:t>et objectifs</a:t>
            </a:r>
            <a:endParaRPr sz="3200" b="1" i="0" u="none" strike="noStrike" cap="none" dirty="0">
              <a:solidFill>
                <a:schemeClr val="dk1"/>
              </a:solidFill>
              <a:latin typeface="Calibri"/>
              <a:ea typeface="Calibri"/>
              <a:cs typeface="Calibri"/>
              <a:sym typeface="Calibri"/>
            </a:endParaRPr>
          </a:p>
        </p:txBody>
      </p:sp>
      <p:sp>
        <p:nvSpPr>
          <p:cNvPr id="110" name="Google Shape;110;p3"/>
          <p:cNvSpPr txBox="1"/>
          <p:nvPr/>
        </p:nvSpPr>
        <p:spPr>
          <a:xfrm>
            <a:off x="1973598" y="952600"/>
            <a:ext cx="8642959" cy="2831504"/>
          </a:xfrm>
          <a:prstGeom prst="rect">
            <a:avLst/>
          </a:prstGeom>
          <a:noFill/>
          <a:ln>
            <a:noFill/>
          </a:ln>
        </p:spPr>
        <p:txBody>
          <a:bodyPr spcFirstLastPara="1" wrap="square" lIns="91425" tIns="45700" rIns="91425" bIns="45700" anchor="t" anchorCtr="0">
            <a:spAutoFit/>
          </a:bodyPr>
          <a:lstStyle/>
          <a:p>
            <a:pPr lvl="0" algn="just">
              <a:lnSpc>
                <a:spcPct val="115000"/>
              </a:lnSpc>
            </a:pPr>
            <a:r>
              <a:rPr lang="fr-FR" sz="2000" dirty="0">
                <a:latin typeface="Calibri"/>
                <a:ea typeface="Calibri"/>
                <a:cs typeface="Calibri"/>
                <a:sym typeface="Calibri"/>
              </a:rPr>
              <a:t>Ce cours présentera le concept de compétences en matière de raisonnement déductif, ainsi que certaines actions utiles pour les renforcer. </a:t>
            </a:r>
            <a:endParaRPr lang="fr-FR" sz="2000" dirty="0" smtClean="0">
              <a:latin typeface="Calibri"/>
              <a:ea typeface="Calibri"/>
              <a:cs typeface="Calibri"/>
              <a:sym typeface="Calibri"/>
            </a:endParaRPr>
          </a:p>
          <a:p>
            <a:pPr lvl="0" algn="just">
              <a:lnSpc>
                <a:spcPct val="115000"/>
              </a:lnSpc>
            </a:pPr>
            <a:endParaRPr lang="fr-FR" sz="2000" dirty="0">
              <a:latin typeface="Calibri"/>
              <a:ea typeface="Calibri"/>
              <a:cs typeface="Calibri"/>
              <a:sym typeface="Calibri"/>
            </a:endParaRPr>
          </a:p>
          <a:p>
            <a:pPr lvl="0" algn="just">
              <a:lnSpc>
                <a:spcPct val="115000"/>
              </a:lnSpc>
            </a:pPr>
            <a:r>
              <a:rPr lang="fr-FR" sz="2000" dirty="0" smtClean="0">
                <a:latin typeface="Calibri"/>
                <a:ea typeface="Calibri"/>
                <a:cs typeface="Calibri"/>
                <a:sym typeface="Calibri"/>
              </a:rPr>
              <a:t>De plus, </a:t>
            </a:r>
            <a:r>
              <a:rPr lang="fr-FR" sz="2000" dirty="0">
                <a:latin typeface="Calibri"/>
                <a:ea typeface="Calibri"/>
                <a:cs typeface="Calibri"/>
                <a:sym typeface="Calibri"/>
              </a:rPr>
              <a:t>il aidera les bénéficiaires à établir les bases et à améliorer leurs compétences en matière de prise de décision par le biais d'approches pratiques et d'une manière simple.</a:t>
            </a:r>
          </a:p>
          <a:p>
            <a:pPr marL="0" marR="0" lvl="0" indent="0" algn="l" rtl="0">
              <a:lnSpc>
                <a:spcPct val="100000"/>
              </a:lnSpc>
              <a:spcBef>
                <a:spcPts val="0"/>
              </a:spcBef>
              <a:spcAft>
                <a:spcPts val="0"/>
              </a:spcAft>
              <a:buNone/>
            </a:pPr>
            <a:endParaRPr sz="20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1"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8" descr="Doctors doing medical research on human brain and testing blood samples. Free Vector"/>
          <p:cNvPicPr preferRelativeResize="0"/>
          <p:nvPr/>
        </p:nvPicPr>
        <p:blipFill rotWithShape="1">
          <a:blip r:embed="rId3">
            <a:alphaModFix/>
          </a:blip>
          <a:srcRect l="8001" t="6021" r="9336" b="5203"/>
          <a:stretch/>
        </p:blipFill>
        <p:spPr>
          <a:xfrm>
            <a:off x="501041" y="3184521"/>
            <a:ext cx="5098093" cy="3647047"/>
          </a:xfrm>
          <a:prstGeom prst="rect">
            <a:avLst/>
          </a:prstGeom>
          <a:noFill/>
          <a:ln>
            <a:noFill/>
          </a:ln>
        </p:spPr>
      </p:pic>
      <p:pic>
        <p:nvPicPr>
          <p:cNvPr id="116" name="Google Shape;116;p18"/>
          <p:cNvPicPr preferRelativeResize="0"/>
          <p:nvPr/>
        </p:nvPicPr>
        <p:blipFill rotWithShape="1">
          <a:blip r:embed="rId4">
            <a:alphaModFix/>
          </a:blip>
          <a:srcRect/>
          <a:stretch/>
        </p:blipFill>
        <p:spPr>
          <a:xfrm>
            <a:off x="331940" y="0"/>
            <a:ext cx="1435564" cy="1552183"/>
          </a:xfrm>
          <a:prstGeom prst="rect">
            <a:avLst/>
          </a:prstGeom>
          <a:solidFill>
            <a:srgbClr val="00B84F"/>
          </a:solidFill>
          <a:ln>
            <a:noFill/>
          </a:ln>
        </p:spPr>
      </p:pic>
      <p:pic>
        <p:nvPicPr>
          <p:cNvPr id="117" name="Google Shape;117;p18"/>
          <p:cNvPicPr preferRelativeResize="0"/>
          <p:nvPr/>
        </p:nvPicPr>
        <p:blipFill rotWithShape="1">
          <a:blip r:embed="rId5">
            <a:alphaModFix/>
          </a:blip>
          <a:srcRect l="26347" t="4802" r="-1"/>
          <a:stretch/>
        </p:blipFill>
        <p:spPr>
          <a:xfrm>
            <a:off x="8999220" y="5978128"/>
            <a:ext cx="3017520" cy="853440"/>
          </a:xfrm>
          <a:prstGeom prst="rect">
            <a:avLst/>
          </a:prstGeom>
          <a:noFill/>
          <a:ln>
            <a:noFill/>
          </a:ln>
        </p:spPr>
      </p:pic>
      <p:sp>
        <p:nvSpPr>
          <p:cNvPr id="118" name="Google Shape;118;p18"/>
          <p:cNvSpPr txBox="1"/>
          <p:nvPr/>
        </p:nvSpPr>
        <p:spPr>
          <a:xfrm>
            <a:off x="3496849" y="483703"/>
            <a:ext cx="519830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dirty="0">
                <a:solidFill>
                  <a:schemeClr val="dk1"/>
                </a:solidFill>
                <a:latin typeface="Calibri"/>
                <a:ea typeface="Calibri"/>
                <a:cs typeface="Calibri"/>
                <a:sym typeface="Calibri"/>
              </a:rPr>
              <a:t>Description </a:t>
            </a:r>
            <a:r>
              <a:rPr lang="fr-FR" sz="3200" b="1" i="0" u="none" strike="noStrike" cap="none" dirty="0" smtClean="0">
                <a:solidFill>
                  <a:schemeClr val="dk1"/>
                </a:solidFill>
                <a:latin typeface="Calibri"/>
                <a:ea typeface="Calibri"/>
                <a:cs typeface="Calibri"/>
                <a:sym typeface="Calibri"/>
              </a:rPr>
              <a:t>et objectifs</a:t>
            </a:r>
            <a:endParaRPr sz="3200" b="1" i="0" u="none" strike="noStrike" cap="none" dirty="0">
              <a:solidFill>
                <a:schemeClr val="dk1"/>
              </a:solidFill>
              <a:latin typeface="Calibri"/>
              <a:ea typeface="Calibri"/>
              <a:cs typeface="Calibri"/>
              <a:sym typeface="Calibri"/>
            </a:endParaRPr>
          </a:p>
        </p:txBody>
      </p:sp>
      <p:sp>
        <p:nvSpPr>
          <p:cNvPr id="119" name="Google Shape;119;p18"/>
          <p:cNvSpPr txBox="1"/>
          <p:nvPr/>
        </p:nvSpPr>
        <p:spPr>
          <a:xfrm>
            <a:off x="5102352" y="1167371"/>
            <a:ext cx="6848855" cy="4370387"/>
          </a:xfrm>
          <a:prstGeom prst="rect">
            <a:avLst/>
          </a:prstGeom>
          <a:noFill/>
          <a:ln>
            <a:noFill/>
          </a:ln>
        </p:spPr>
        <p:txBody>
          <a:bodyPr spcFirstLastPara="1" wrap="square" lIns="91425" tIns="45700" rIns="91425" bIns="45700" anchor="t" anchorCtr="0">
            <a:spAutoFit/>
          </a:bodyPr>
          <a:lstStyle/>
          <a:p>
            <a:pPr lvl="0" algn="just">
              <a:buSzPts val="2000"/>
            </a:pPr>
            <a:r>
              <a:rPr lang="fr-FR" sz="2000" b="1" dirty="0">
                <a:solidFill>
                  <a:schemeClr val="dk1"/>
                </a:solidFill>
                <a:latin typeface="Calibri"/>
                <a:ea typeface="Calibri"/>
                <a:cs typeface="Calibri"/>
                <a:sym typeface="Calibri"/>
              </a:rPr>
              <a:t>À la fin de ce module, vous serez en mesure de .</a:t>
            </a:r>
          </a:p>
          <a:p>
            <a:pPr lvl="0" algn="just">
              <a:buSzPts val="2000"/>
            </a:pPr>
            <a:endParaRPr lang="fr-FR" sz="2000" b="1" dirty="0">
              <a:solidFill>
                <a:schemeClr val="dk1"/>
              </a:solidFill>
              <a:latin typeface="Calibri"/>
              <a:ea typeface="Calibri"/>
              <a:cs typeface="Calibri"/>
              <a:sym typeface="Calibri"/>
            </a:endParaRPr>
          </a:p>
          <a:p>
            <a:pPr lvl="0" algn="just">
              <a:buSzPts val="2000"/>
            </a:pPr>
            <a:r>
              <a:rPr lang="fr-FR" sz="2000" dirty="0">
                <a:solidFill>
                  <a:schemeClr val="dk1"/>
                </a:solidFill>
                <a:latin typeface="Calibri"/>
                <a:ea typeface="Calibri"/>
                <a:cs typeface="Calibri"/>
                <a:sym typeface="Calibri"/>
              </a:rPr>
              <a:t>•	Intégrer le concept de raisonnement déductif.</a:t>
            </a:r>
          </a:p>
          <a:p>
            <a:pPr lvl="0" algn="just">
              <a:buSzPts val="2000"/>
            </a:pPr>
            <a:r>
              <a:rPr lang="fr-FR" sz="2000" dirty="0">
                <a:solidFill>
                  <a:schemeClr val="dk1"/>
                </a:solidFill>
                <a:latin typeface="Calibri"/>
                <a:ea typeface="Calibri"/>
                <a:cs typeface="Calibri"/>
                <a:sym typeface="Calibri"/>
              </a:rPr>
              <a:t>•	Visualiser quelques exemples pratiques de raisonnement déductif.</a:t>
            </a:r>
          </a:p>
          <a:p>
            <a:pPr lvl="0" algn="just">
              <a:buSzPts val="2000"/>
            </a:pPr>
            <a:r>
              <a:rPr lang="fr-FR" sz="2000" dirty="0">
                <a:solidFill>
                  <a:schemeClr val="dk1"/>
                </a:solidFill>
                <a:latin typeface="Calibri"/>
                <a:ea typeface="Calibri"/>
                <a:cs typeface="Calibri"/>
                <a:sym typeface="Calibri"/>
              </a:rPr>
              <a:t>•	Faire la différence entre le raisonnement inductif et le raisonnement déductif.</a:t>
            </a:r>
          </a:p>
          <a:p>
            <a:pPr lvl="0" algn="just">
              <a:buSzPts val="2000"/>
            </a:pPr>
            <a:r>
              <a:rPr lang="fr-FR" sz="2000" dirty="0">
                <a:solidFill>
                  <a:schemeClr val="dk1"/>
                </a:solidFill>
                <a:latin typeface="Calibri"/>
                <a:ea typeface="Calibri"/>
                <a:cs typeface="Calibri"/>
                <a:sym typeface="Calibri"/>
              </a:rPr>
              <a:t>•	Connaître quelques conseils pour améliorer le raisonnement déductif.</a:t>
            </a:r>
          </a:p>
          <a:p>
            <a:pPr lvl="0" algn="just">
              <a:buSzPts val="2000"/>
            </a:pPr>
            <a:r>
              <a:rPr lang="fr-FR" sz="2000" dirty="0">
                <a:solidFill>
                  <a:schemeClr val="dk1"/>
                </a:solidFill>
                <a:latin typeface="Calibri"/>
                <a:ea typeface="Calibri"/>
                <a:cs typeface="Calibri"/>
                <a:sym typeface="Calibri"/>
              </a:rPr>
              <a:t>•	Intégrer le concept d'aptitude à la prise de décision. </a:t>
            </a:r>
          </a:p>
          <a:p>
            <a:pPr lvl="0" algn="just">
              <a:buSzPts val="2000"/>
            </a:pPr>
            <a:r>
              <a:rPr lang="fr-FR" sz="2000" dirty="0">
                <a:solidFill>
                  <a:schemeClr val="dk1"/>
                </a:solidFill>
                <a:latin typeface="Calibri"/>
                <a:ea typeface="Calibri"/>
                <a:cs typeface="Calibri"/>
                <a:sym typeface="Calibri"/>
              </a:rPr>
              <a:t>•	Connaître quelques moyens d'améliorer les compétences en matière de prise de décision.</a:t>
            </a:r>
          </a:p>
          <a:p>
            <a:pPr lvl="0" algn="just">
              <a:buSzPts val="2000"/>
            </a:pPr>
            <a:r>
              <a:rPr lang="fr-FR" sz="2000" dirty="0">
                <a:solidFill>
                  <a:schemeClr val="dk1"/>
                </a:solidFill>
                <a:latin typeface="Calibri"/>
                <a:ea typeface="Calibri"/>
                <a:cs typeface="Calibri"/>
                <a:sym typeface="Calibri"/>
              </a:rPr>
              <a:t>•	Connaître quelques conseils pour améliorer et renforcer vos compétences en matière de prise de décision.</a:t>
            </a:r>
            <a:endParaRPr lang="fr-FR" sz="20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5" name="Google Shape;125;g104e1d1c3c9_0_6"/>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26" name="Google Shape;126;g104e1d1c3c9_0_6"/>
          <p:cNvSpPr txBox="1"/>
          <p:nvPr/>
        </p:nvSpPr>
        <p:spPr>
          <a:xfrm>
            <a:off x="1767504" y="296926"/>
            <a:ext cx="9912278" cy="707846"/>
          </a:xfrm>
          <a:prstGeom prst="rect">
            <a:avLst/>
          </a:prstGeom>
          <a:noFill/>
          <a:ln>
            <a:noFill/>
          </a:ln>
        </p:spPr>
        <p:txBody>
          <a:bodyPr spcFirstLastPara="1" wrap="square" lIns="91425" tIns="45700" rIns="91425" bIns="45700" anchor="t" anchorCtr="0">
            <a:spAutoFit/>
          </a:bodyPr>
          <a:lstStyle/>
          <a:p>
            <a:pPr lvl="0" algn="ctr">
              <a:buSzPts val="4000"/>
            </a:pPr>
            <a:r>
              <a:rPr lang="fr-FR" sz="4000" b="1" dirty="0" smtClean="0">
                <a:solidFill>
                  <a:schemeClr val="dk1"/>
                </a:solidFill>
                <a:latin typeface="Calibri"/>
                <a:ea typeface="Calibri"/>
                <a:cs typeface="Calibri"/>
                <a:sym typeface="Calibri"/>
              </a:rPr>
              <a:t>Unité </a:t>
            </a:r>
            <a:r>
              <a:rPr lang="fr-FR" sz="4000" b="1" dirty="0">
                <a:solidFill>
                  <a:schemeClr val="dk1"/>
                </a:solidFill>
                <a:latin typeface="Calibri"/>
                <a:ea typeface="Calibri"/>
                <a:cs typeface="Calibri"/>
                <a:sym typeface="Calibri"/>
              </a:rPr>
              <a:t>1: </a:t>
            </a:r>
            <a:r>
              <a:rPr lang="fr-FR" sz="4000" b="1" dirty="0" smtClean="0">
                <a:solidFill>
                  <a:schemeClr val="dk1"/>
                </a:solidFill>
                <a:latin typeface="Calibri"/>
                <a:ea typeface="Calibri"/>
                <a:cs typeface="Calibri"/>
                <a:sym typeface="Calibri"/>
              </a:rPr>
              <a:t>Capacité </a:t>
            </a:r>
            <a:r>
              <a:rPr lang="fr-FR" sz="4000" b="1" dirty="0">
                <a:solidFill>
                  <a:schemeClr val="dk1"/>
                </a:solidFill>
                <a:latin typeface="Calibri"/>
                <a:ea typeface="Calibri"/>
                <a:cs typeface="Calibri"/>
                <a:sym typeface="Calibri"/>
              </a:rPr>
              <a:t>de raisonnement déductif </a:t>
            </a:r>
            <a:endParaRPr dirty="0"/>
          </a:p>
        </p:txBody>
      </p:sp>
      <p:sp>
        <p:nvSpPr>
          <p:cNvPr id="127" name="Google Shape;127;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128" name="Google Shape;128;g104e1d1c3c9_0_6"/>
          <p:cNvSpPr txBox="1"/>
          <p:nvPr/>
        </p:nvSpPr>
        <p:spPr>
          <a:xfrm>
            <a:off x="546559" y="1713409"/>
            <a:ext cx="11098882" cy="3643285"/>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1.1	 </a:t>
            </a:r>
            <a:r>
              <a:rPr lang="fr-FR" sz="2000" b="1" dirty="0" smtClean="0">
                <a:latin typeface="Tahoma"/>
                <a:ea typeface="Tahoma"/>
                <a:cs typeface="Tahoma"/>
                <a:sym typeface="Tahoma"/>
              </a:rPr>
              <a:t>Qu'est-ce </a:t>
            </a:r>
            <a:r>
              <a:rPr lang="fr-FR" sz="2000" b="1" dirty="0">
                <a:latin typeface="Tahoma"/>
                <a:ea typeface="Tahoma"/>
                <a:cs typeface="Tahoma"/>
                <a:sym typeface="Tahoma"/>
              </a:rPr>
              <a:t>que le raisonnement déductif ?</a:t>
            </a:r>
            <a:endParaRPr dirty="0"/>
          </a:p>
          <a:p>
            <a:pPr marL="12700" marR="0" lvl="0" indent="0" algn="l" rtl="0">
              <a:lnSpc>
                <a:spcPct val="100000"/>
              </a:lnSpc>
              <a:spcBef>
                <a:spcPts val="110"/>
              </a:spcBef>
              <a:spcAft>
                <a:spcPts val="0"/>
              </a:spcAft>
              <a:buNone/>
            </a:pPr>
            <a:endParaRPr sz="1600" b="0" i="0" u="none" strike="noStrike" cap="none" dirty="0">
              <a:solidFill>
                <a:srgbClr val="000000"/>
              </a:solidFill>
              <a:latin typeface="Tahoma"/>
              <a:ea typeface="Tahoma"/>
              <a:cs typeface="Tahoma"/>
              <a:sym typeface="Tahoma"/>
            </a:endParaRPr>
          </a:p>
          <a:p>
            <a:pPr marL="298450" lvl="0" indent="-285750">
              <a:spcBef>
                <a:spcPts val="110"/>
              </a:spcBef>
              <a:buSzPts val="1400"/>
              <a:buFont typeface="Arial"/>
              <a:buChar char="•"/>
            </a:pPr>
            <a:r>
              <a:rPr lang="fr-FR" sz="1800" dirty="0" smtClean="0">
                <a:latin typeface="Calibri"/>
                <a:ea typeface="Calibri"/>
                <a:cs typeface="Calibri"/>
                <a:sym typeface="Calibri"/>
              </a:rPr>
              <a:t>C’est une compétence </a:t>
            </a:r>
            <a:r>
              <a:rPr lang="fr-FR" sz="1800" dirty="0">
                <a:latin typeface="Calibri"/>
                <a:ea typeface="Calibri"/>
                <a:cs typeface="Calibri"/>
                <a:sym typeface="Calibri"/>
              </a:rPr>
              <a:t>importante utilisée pour tirer des conclusions sur le monde qui nous entoure et pour améliorer nos performances dans la vie. </a:t>
            </a:r>
          </a:p>
          <a:p>
            <a:pPr marL="298450" lvl="0" indent="-285750">
              <a:spcBef>
                <a:spcPts val="110"/>
              </a:spcBef>
              <a:buSzPts val="1400"/>
              <a:buFont typeface="Arial"/>
              <a:buChar char="•"/>
            </a:pPr>
            <a:endParaRPr lang="fr-FR" sz="1800" dirty="0">
              <a:latin typeface="Calibri"/>
              <a:ea typeface="Calibri"/>
              <a:cs typeface="Calibri"/>
              <a:sym typeface="Calibri"/>
            </a:endParaRPr>
          </a:p>
          <a:p>
            <a:pPr marL="298450" lvl="0" indent="-285750">
              <a:spcBef>
                <a:spcPts val="110"/>
              </a:spcBef>
              <a:buSzPts val="1400"/>
              <a:buFont typeface="Arial"/>
              <a:buChar char="•"/>
            </a:pPr>
            <a:r>
              <a:rPr lang="fr-FR" sz="1800" dirty="0">
                <a:latin typeface="Calibri"/>
                <a:ea typeface="Calibri"/>
                <a:cs typeface="Calibri"/>
                <a:sym typeface="Calibri"/>
              </a:rPr>
              <a:t>Son apprentissage et son développement, par le biais de la pensée logique, peuvent nous aider à prendre des décisions judicieuses et plus rapides, à prévoir des comportements, à trouver des solutions à des situations inconnues, à résoudre des conflits et à améliorer notre perception de notre environnement, ce qui accroît notre confiance en nous.</a:t>
            </a:r>
          </a:p>
          <a:p>
            <a:pPr marL="298450" lvl="0" indent="-285750">
              <a:spcBef>
                <a:spcPts val="110"/>
              </a:spcBef>
              <a:buSzPts val="1400"/>
              <a:buFont typeface="Arial"/>
              <a:buChar char="•"/>
            </a:pPr>
            <a:endParaRPr lang="fr-FR" sz="1800" dirty="0">
              <a:latin typeface="Calibri"/>
              <a:ea typeface="Calibri"/>
              <a:cs typeface="Calibri"/>
              <a:sym typeface="Calibri"/>
            </a:endParaRPr>
          </a:p>
          <a:p>
            <a:pPr marL="298450" lvl="0" indent="-285750" algn="just">
              <a:spcBef>
                <a:spcPts val="110"/>
              </a:spcBef>
              <a:buSzPts val="1400"/>
              <a:buFont typeface="Arial"/>
              <a:buChar char="•"/>
            </a:pPr>
            <a:r>
              <a:rPr lang="fr-FR" sz="1800" dirty="0">
                <a:latin typeface="Calibri"/>
                <a:ea typeface="Calibri"/>
                <a:cs typeface="Calibri"/>
                <a:sym typeface="Calibri"/>
              </a:rPr>
              <a:t>Cette compétence utile, également connue sous le nom de raisonnement descendant. Elle est utilisée dans la méthode scientifique, et peut également être utilisée dans notre vie quotidienne. </a:t>
            </a:r>
            <a:endParaRPr sz="1800" b="0" i="0" u="none" strike="noStrike" cap="none" dirty="0">
              <a:solidFill>
                <a:srgbClr val="000000"/>
              </a:solidFill>
              <a:latin typeface="Calibri"/>
              <a:ea typeface="Calibri"/>
              <a:cs typeface="Calibri"/>
              <a:sym typeface="Calibri"/>
            </a:endParaRPr>
          </a:p>
          <a:p>
            <a:pPr marL="298450" marR="0" lvl="0" indent="-196850" algn="l" rtl="0">
              <a:lnSpc>
                <a:spcPct val="100000"/>
              </a:lnSpc>
              <a:spcBef>
                <a:spcPts val="11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129" name="Google Shape;129;g104e1d1c3c9_0_6"/>
          <p:cNvPicPr preferRelativeResize="0"/>
          <p:nvPr/>
        </p:nvPicPr>
        <p:blipFill rotWithShape="1">
          <a:blip r:embed="rId5">
            <a:alphaModFix/>
          </a:blip>
          <a:srcRect/>
          <a:stretch/>
        </p:blipFill>
        <p:spPr>
          <a:xfrm>
            <a:off x="4363588" y="5254222"/>
            <a:ext cx="3464824" cy="14478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9"/>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35" name="Google Shape;135;p19"/>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36" name="Google Shape;136;p19"/>
          <p:cNvSpPr txBox="1"/>
          <p:nvPr/>
        </p:nvSpPr>
        <p:spPr>
          <a:xfrm>
            <a:off x="2769259" y="443619"/>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1: </a:t>
            </a:r>
            <a:r>
              <a:rPr lang="fr-FR" sz="4000" b="1" i="0" u="none" strike="noStrike" cap="none" dirty="0" smtClean="0">
                <a:solidFill>
                  <a:schemeClr val="dk1"/>
                </a:solidFill>
                <a:latin typeface="Calibri"/>
                <a:ea typeface="Calibri"/>
                <a:cs typeface="Calibri"/>
                <a:sym typeface="Calibri"/>
              </a:rPr>
              <a:t>Capacité de raisonnement déductif  </a:t>
            </a:r>
            <a:endParaRPr dirty="0"/>
          </a:p>
        </p:txBody>
      </p:sp>
      <p:sp>
        <p:nvSpPr>
          <p:cNvPr id="137" name="Google Shape;137;p19"/>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pic>
        <p:nvPicPr>
          <p:cNvPr id="138" name="Google Shape;138;p19"/>
          <p:cNvPicPr preferRelativeResize="0"/>
          <p:nvPr/>
        </p:nvPicPr>
        <p:blipFill rotWithShape="1">
          <a:blip r:embed="rId5">
            <a:alphaModFix/>
          </a:blip>
          <a:srcRect/>
          <a:stretch/>
        </p:blipFill>
        <p:spPr>
          <a:xfrm>
            <a:off x="8821873" y="2586625"/>
            <a:ext cx="3194867" cy="2417523"/>
          </a:xfrm>
          <a:prstGeom prst="rect">
            <a:avLst/>
          </a:prstGeom>
          <a:noFill/>
          <a:ln>
            <a:noFill/>
          </a:ln>
        </p:spPr>
      </p:pic>
      <p:sp>
        <p:nvSpPr>
          <p:cNvPr id="139" name="Google Shape;139;p19"/>
          <p:cNvSpPr txBox="1"/>
          <p:nvPr/>
        </p:nvSpPr>
        <p:spPr>
          <a:xfrm>
            <a:off x="413359" y="1762364"/>
            <a:ext cx="7622088" cy="4240884"/>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1.1	</a:t>
            </a:r>
            <a:r>
              <a:rPr lang="fr-FR" sz="2000" b="1" dirty="0" smtClean="0">
                <a:latin typeface="Tahoma"/>
                <a:ea typeface="Tahoma"/>
                <a:cs typeface="Tahoma"/>
                <a:sym typeface="Tahoma"/>
              </a:rPr>
              <a:t>Qu'est-ce </a:t>
            </a:r>
            <a:r>
              <a:rPr lang="fr-FR" sz="2000" b="1" dirty="0">
                <a:latin typeface="Tahoma"/>
                <a:ea typeface="Tahoma"/>
                <a:cs typeface="Tahoma"/>
                <a:sym typeface="Tahoma"/>
              </a:rPr>
              <a:t>que le raisonnement déductif ?</a:t>
            </a:r>
            <a:endParaRPr dirty="0"/>
          </a:p>
          <a:p>
            <a:pPr marL="12700" marR="0" lvl="0" indent="0" algn="l" rtl="0">
              <a:lnSpc>
                <a:spcPct val="100000"/>
              </a:lnSpc>
              <a:spcBef>
                <a:spcPts val="110"/>
              </a:spcBef>
              <a:spcAft>
                <a:spcPts val="0"/>
              </a:spcAft>
              <a:buNone/>
            </a:pPr>
            <a:endParaRPr sz="1400" b="0" i="0" u="none" strike="noStrike" cap="none" dirty="0">
              <a:solidFill>
                <a:srgbClr val="000000"/>
              </a:solidFill>
              <a:latin typeface="Tahoma"/>
              <a:ea typeface="Tahoma"/>
              <a:cs typeface="Tahoma"/>
              <a:sym typeface="Tahoma"/>
            </a:endParaRPr>
          </a:p>
          <a:p>
            <a:pPr marL="298450" lvl="0" indent="-285750" algn="just">
              <a:spcBef>
                <a:spcPts val="110"/>
              </a:spcBef>
              <a:buSzPts val="1800"/>
              <a:buFont typeface="Arial"/>
              <a:buChar char="•"/>
            </a:pPr>
            <a:r>
              <a:rPr lang="fr-FR" sz="1800" dirty="0">
                <a:latin typeface="Calibri"/>
                <a:ea typeface="Calibri"/>
                <a:cs typeface="Calibri"/>
                <a:sym typeface="Calibri"/>
              </a:rPr>
              <a:t>Cette méthode part d'une déclaration générale, ou hypothèse, et suit certaines étapes pour parvenir à une conclusion logique spécifique. </a:t>
            </a:r>
          </a:p>
          <a:p>
            <a:pPr marL="298450" lvl="0" indent="-285750" algn="just">
              <a:spcBef>
                <a:spcPts val="110"/>
              </a:spcBef>
              <a:buSzPts val="1800"/>
              <a:buFont typeface="Arial"/>
              <a:buChar char="•"/>
            </a:pPr>
            <a:endParaRPr lang="fr-FR" sz="1800" dirty="0">
              <a:latin typeface="Calibri"/>
              <a:ea typeface="Calibri"/>
              <a:cs typeface="Calibri"/>
              <a:sym typeface="Calibri"/>
            </a:endParaRPr>
          </a:p>
          <a:p>
            <a:pPr marL="298450" lvl="0" indent="-285750" algn="just">
              <a:spcBef>
                <a:spcPts val="110"/>
              </a:spcBef>
              <a:buSzPts val="1800"/>
              <a:buFont typeface="Arial"/>
              <a:buChar char="•"/>
            </a:pPr>
            <a:r>
              <a:rPr lang="fr-FR" sz="1800" dirty="0">
                <a:latin typeface="Calibri"/>
                <a:ea typeface="Calibri"/>
                <a:cs typeface="Calibri"/>
                <a:sym typeface="Calibri"/>
              </a:rPr>
              <a:t>Pour que le raisonnement déductif fonctionne, il doit y avoir d'abord une prémisse ou un énoncé </a:t>
            </a:r>
            <a:r>
              <a:rPr lang="fr-FR" sz="1800" dirty="0" smtClean="0">
                <a:latin typeface="Calibri"/>
                <a:ea typeface="Calibri"/>
                <a:cs typeface="Calibri"/>
                <a:sym typeface="Calibri"/>
              </a:rPr>
              <a:t>vrai, ou </a:t>
            </a:r>
            <a:r>
              <a:rPr lang="fr-FR" sz="1800" dirty="0">
                <a:latin typeface="Calibri"/>
                <a:ea typeface="Calibri"/>
                <a:cs typeface="Calibri"/>
                <a:sym typeface="Calibri"/>
              </a:rPr>
              <a:t>une déclaration, suivie d'une deuxième et enfin d'une déduction ou d'une conclusion logique basée sur ces </a:t>
            </a:r>
            <a:r>
              <a:rPr lang="fr-FR" sz="1800" dirty="0" smtClean="0">
                <a:latin typeface="Calibri"/>
                <a:ea typeface="Calibri"/>
                <a:cs typeface="Calibri"/>
                <a:sym typeface="Calibri"/>
              </a:rPr>
              <a:t>déclarations, une </a:t>
            </a:r>
            <a:r>
              <a:rPr lang="fr-FR" sz="1800" dirty="0">
                <a:latin typeface="Calibri"/>
                <a:ea typeface="Calibri"/>
                <a:cs typeface="Calibri"/>
                <a:sym typeface="Calibri"/>
              </a:rPr>
              <a:t>conclusion logique basée sur ces affirmations. </a:t>
            </a:r>
          </a:p>
          <a:p>
            <a:pPr marL="298450" lvl="0" indent="-285750" algn="just">
              <a:spcBef>
                <a:spcPts val="110"/>
              </a:spcBef>
              <a:buSzPts val="1800"/>
              <a:buFont typeface="Arial"/>
              <a:buChar char="•"/>
            </a:pPr>
            <a:endParaRPr lang="fr-FR" sz="1800" dirty="0">
              <a:latin typeface="Calibri"/>
              <a:ea typeface="Calibri"/>
              <a:cs typeface="Calibri"/>
              <a:sym typeface="Calibri"/>
            </a:endParaRPr>
          </a:p>
          <a:p>
            <a:pPr marL="298450" lvl="0" indent="-285750" algn="just">
              <a:spcBef>
                <a:spcPts val="110"/>
              </a:spcBef>
              <a:buSzPts val="1800"/>
              <a:buFont typeface="Arial"/>
              <a:buChar char="•"/>
            </a:pPr>
            <a:r>
              <a:rPr lang="fr-FR" sz="1800" dirty="0">
                <a:latin typeface="Calibri"/>
                <a:ea typeface="Calibri"/>
                <a:cs typeface="Calibri"/>
                <a:sym typeface="Calibri"/>
              </a:rPr>
              <a:t>Les déductions ou les affirmations sont des inférences qui doivent être vraies. Ainsi, si </a:t>
            </a:r>
            <a:r>
              <a:rPr lang="fr-FR" sz="1800" dirty="0" smtClean="0">
                <a:latin typeface="Calibri"/>
                <a:ea typeface="Calibri"/>
                <a:cs typeface="Calibri"/>
                <a:sym typeface="Calibri"/>
              </a:rPr>
              <a:t>vous </a:t>
            </a:r>
            <a:r>
              <a:rPr lang="fr-FR" sz="1800" dirty="0">
                <a:latin typeface="Calibri"/>
                <a:ea typeface="Calibri"/>
                <a:cs typeface="Calibri"/>
                <a:sym typeface="Calibri"/>
              </a:rPr>
              <a:t>supposez que l'énoncé général, l'hypothèse, doit être </a:t>
            </a:r>
            <a:r>
              <a:rPr lang="fr-FR" sz="1800" dirty="0" smtClean="0">
                <a:latin typeface="Calibri"/>
                <a:ea typeface="Calibri"/>
                <a:cs typeface="Calibri"/>
                <a:sym typeface="Calibri"/>
              </a:rPr>
              <a:t>vrai, la </a:t>
            </a:r>
            <a:r>
              <a:rPr lang="fr-FR" sz="1800" dirty="0">
                <a:latin typeface="Calibri"/>
                <a:ea typeface="Calibri"/>
                <a:cs typeface="Calibri"/>
                <a:sym typeface="Calibri"/>
              </a:rPr>
              <a:t>seconde affirmation doit également être vraie. </a:t>
            </a:r>
          </a:p>
          <a:p>
            <a:pPr marL="298450" lvl="0" indent="-285750" algn="just">
              <a:spcBef>
                <a:spcPts val="110"/>
              </a:spcBef>
              <a:buSzPts val="1800"/>
              <a:buFont typeface="Arial"/>
              <a:buChar char="•"/>
            </a:pPr>
            <a:endParaRPr lang="fr-FR" sz="1800" dirty="0">
              <a:latin typeface="Calibri"/>
              <a:ea typeface="Calibri"/>
              <a:cs typeface="Calibri"/>
              <a:sym typeface="Calibri"/>
            </a:endParaRPr>
          </a:p>
          <a:p>
            <a:pPr marL="298450" lvl="0" indent="-285750" algn="just">
              <a:spcBef>
                <a:spcPts val="110"/>
              </a:spcBef>
              <a:buSzPts val="1800"/>
              <a:buFont typeface="Arial"/>
              <a:buChar char="•"/>
            </a:pPr>
            <a:r>
              <a:rPr lang="fr-FR" sz="1800" dirty="0">
                <a:latin typeface="Calibri"/>
                <a:ea typeface="Calibri"/>
                <a:cs typeface="Calibri"/>
                <a:sym typeface="Calibri"/>
              </a:rPr>
              <a:t> C'est ce qu'on appelle une conclusion déductive.</a:t>
            </a:r>
            <a:endParaRPr sz="2500" b="1" i="0" u="none" strike="noStrike" cap="none" dirty="0">
              <a:solidFill>
                <a:srgbClr val="000000"/>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0"/>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45" name="Google Shape;145;p20"/>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46" name="Google Shape;146;p20"/>
          <p:cNvSpPr txBox="1"/>
          <p:nvPr/>
        </p:nvSpPr>
        <p:spPr>
          <a:xfrm>
            <a:off x="2769259" y="443619"/>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1: </a:t>
            </a:r>
            <a:r>
              <a:rPr lang="fr-FR" sz="4000" b="1" i="0" u="none" strike="noStrike" cap="none" dirty="0" smtClean="0">
                <a:solidFill>
                  <a:schemeClr val="dk1"/>
                </a:solidFill>
                <a:latin typeface="Calibri"/>
                <a:ea typeface="Calibri"/>
                <a:cs typeface="Calibri"/>
                <a:sym typeface="Calibri"/>
              </a:rPr>
              <a:t>Capacité de raisonnement déductif  </a:t>
            </a:r>
            <a:endParaRPr dirty="0"/>
          </a:p>
        </p:txBody>
      </p:sp>
      <p:sp>
        <p:nvSpPr>
          <p:cNvPr id="147" name="Google Shape;147;p20"/>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148" name="Google Shape;148;p20"/>
          <p:cNvSpPr txBox="1"/>
          <p:nvPr/>
        </p:nvSpPr>
        <p:spPr>
          <a:xfrm>
            <a:off x="1133605" y="1775700"/>
            <a:ext cx="9751514" cy="3704840"/>
          </a:xfrm>
          <a:prstGeom prst="rect">
            <a:avLst/>
          </a:prstGeom>
          <a:noFill/>
          <a:ln>
            <a:noFill/>
          </a:ln>
        </p:spPr>
        <p:txBody>
          <a:bodyPr spcFirstLastPara="1" wrap="square" lIns="0" tIns="13950" rIns="0" bIns="0" anchor="t" anchorCtr="0">
            <a:spAutoFit/>
          </a:bodyPr>
          <a:lstStyle/>
          <a:p>
            <a:pPr marL="12700" lvl="0"/>
            <a:r>
              <a:rPr lang="fr-FR" sz="2000" b="1" dirty="0" smtClean="0">
                <a:latin typeface="Tahoma"/>
                <a:ea typeface="Tahoma"/>
                <a:cs typeface="Tahoma"/>
                <a:sym typeface="Tahoma"/>
              </a:rPr>
              <a:t>A </a:t>
            </a:r>
            <a:r>
              <a:rPr lang="fr-FR" sz="2000" b="1" dirty="0">
                <a:latin typeface="Tahoma"/>
                <a:ea typeface="Tahoma"/>
                <a:cs typeface="Tahoma"/>
                <a:sym typeface="Tahoma"/>
              </a:rPr>
              <a:t>quoi ressemble le raisonnement déductif ?</a:t>
            </a:r>
            <a:endParaRPr dirty="0"/>
          </a:p>
          <a:p>
            <a:pPr marL="12700" marR="0" lvl="0" indent="0" algn="l" rtl="0">
              <a:lnSpc>
                <a:spcPct val="100000"/>
              </a:lnSpc>
              <a:spcBef>
                <a:spcPts val="110"/>
              </a:spcBef>
              <a:spcAft>
                <a:spcPts val="0"/>
              </a:spcAft>
              <a:buNone/>
            </a:pPr>
            <a:endParaRPr sz="1200" b="1" i="0" u="none" strike="noStrike" cap="none" dirty="0">
              <a:solidFill>
                <a:srgbClr val="000000"/>
              </a:solidFill>
              <a:latin typeface="Tahoma"/>
              <a:ea typeface="Tahoma"/>
              <a:cs typeface="Tahoma"/>
              <a:sym typeface="Tahoma"/>
            </a:endParaRPr>
          </a:p>
          <a:p>
            <a:pPr lvl="0" algn="just">
              <a:lnSpc>
                <a:spcPct val="115000"/>
              </a:lnSpc>
            </a:pPr>
            <a:r>
              <a:rPr lang="fr-FR" sz="1800" dirty="0">
                <a:latin typeface="Calibri"/>
                <a:ea typeface="Calibri"/>
                <a:cs typeface="Calibri"/>
                <a:sym typeface="Calibri"/>
              </a:rPr>
              <a:t>Le fait de voir des exemples de raisonnement déductif peut vous aider à mieux comprendre le fonctionnement de ce processus et à mieux appréhender ce raisonnement dans la pratique. C'est parti </a:t>
            </a:r>
            <a:r>
              <a:rPr lang="fr-FR" sz="1800" dirty="0" smtClean="0">
                <a:latin typeface="Calibri"/>
                <a:ea typeface="Calibri"/>
                <a:cs typeface="Calibri"/>
                <a:sym typeface="Calibri"/>
              </a:rPr>
              <a:t>:</a:t>
            </a:r>
          </a:p>
          <a:p>
            <a:pPr lvl="0" algn="just">
              <a:lnSpc>
                <a:spcPct val="115000"/>
              </a:lnSpc>
            </a:pPr>
            <a:endParaRPr lang="fr-FR" sz="1800" dirty="0">
              <a:latin typeface="Calibri"/>
              <a:ea typeface="Calibri"/>
              <a:cs typeface="Calibri"/>
              <a:sym typeface="Calibri"/>
            </a:endParaRPr>
          </a:p>
          <a:p>
            <a:pPr marL="285750" lvl="0" indent="-285750" algn="just">
              <a:lnSpc>
                <a:spcPct val="115000"/>
              </a:lnSpc>
              <a:buFont typeface="Arial" panose="020B0604020202020204" pitchFamily="34" charset="0"/>
              <a:buChar char="•"/>
            </a:pPr>
            <a:r>
              <a:rPr lang="fr-FR" sz="1800" b="1" dirty="0" smtClean="0">
                <a:latin typeface="Calibri"/>
                <a:ea typeface="Calibri"/>
                <a:cs typeface="Calibri"/>
                <a:sym typeface="Calibri"/>
              </a:rPr>
              <a:t>" </a:t>
            </a:r>
            <a:r>
              <a:rPr lang="fr-FR" sz="1800" b="1" dirty="0">
                <a:latin typeface="Calibri"/>
                <a:ea typeface="Calibri"/>
                <a:cs typeface="Calibri"/>
                <a:sym typeface="Calibri"/>
              </a:rPr>
              <a:t>Si les canards sont des oiseaux, et que tous les oiseaux ont des ailes, on peut en conclure que les canards ont des ailes ". </a:t>
            </a:r>
          </a:p>
          <a:p>
            <a:pPr marL="285750" lvl="0" indent="-285750" algn="just">
              <a:lnSpc>
                <a:spcPct val="115000"/>
              </a:lnSpc>
              <a:buFont typeface="Arial" panose="020B0604020202020204" pitchFamily="34" charset="0"/>
              <a:buChar char="•"/>
            </a:pPr>
            <a:r>
              <a:rPr lang="fr-FR" sz="1800" b="1" dirty="0" smtClean="0">
                <a:latin typeface="Calibri"/>
                <a:ea typeface="Calibri"/>
                <a:cs typeface="Calibri"/>
                <a:sym typeface="Calibri"/>
              </a:rPr>
              <a:t>Les </a:t>
            </a:r>
            <a:r>
              <a:rPr lang="fr-FR" sz="1800" b="1" dirty="0">
                <a:latin typeface="Calibri"/>
                <a:ea typeface="Calibri"/>
                <a:cs typeface="Calibri"/>
                <a:sym typeface="Calibri"/>
              </a:rPr>
              <a:t>nombres qui se terminent par 0 ou 5 peuvent être divisés par 5. Le nombre 30 se termine par un 0, il est donc, par conséquent, divisible par 5.</a:t>
            </a:r>
          </a:p>
          <a:p>
            <a:pPr marL="285750" lvl="0" indent="-285750" algn="just">
              <a:lnSpc>
                <a:spcPct val="115000"/>
              </a:lnSpc>
              <a:buFont typeface="Arial" panose="020B0604020202020204" pitchFamily="34" charset="0"/>
              <a:buChar char="•"/>
            </a:pPr>
            <a:r>
              <a:rPr lang="fr-FR" sz="1800" b="1" dirty="0" smtClean="0">
                <a:latin typeface="Calibri"/>
                <a:ea typeface="Calibri"/>
                <a:cs typeface="Calibri"/>
                <a:sym typeface="Calibri"/>
              </a:rPr>
              <a:t>Les </a:t>
            </a:r>
            <a:r>
              <a:rPr lang="fr-FR" sz="1800" b="1" dirty="0">
                <a:latin typeface="Calibri"/>
                <a:ea typeface="Calibri"/>
                <a:cs typeface="Calibri"/>
                <a:sym typeface="Calibri"/>
              </a:rPr>
              <a:t>arbres de séquoia sont des plantes, et toutes les plantes effectuent la photosynthèse. On peut donc en conclure que les arbres de séquoia effectuent également la photosynthèse.</a:t>
            </a:r>
          </a:p>
          <a:p>
            <a:pPr marL="285750" lvl="0" indent="-285750" algn="just">
              <a:lnSpc>
                <a:spcPct val="115000"/>
              </a:lnSpc>
              <a:buFont typeface="Arial" panose="020B0604020202020204" pitchFamily="34" charset="0"/>
              <a:buChar char="•"/>
            </a:pPr>
            <a:r>
              <a:rPr lang="fr-FR" sz="1800" b="1" dirty="0" smtClean="0">
                <a:latin typeface="Calibri"/>
                <a:ea typeface="Calibri"/>
                <a:cs typeface="Calibri"/>
                <a:sym typeface="Calibri"/>
              </a:rPr>
              <a:t>Les </a:t>
            </a:r>
            <a:r>
              <a:rPr lang="fr-FR" sz="1800" b="1" dirty="0">
                <a:latin typeface="Calibri"/>
                <a:ea typeface="Calibri"/>
                <a:cs typeface="Calibri"/>
                <a:sym typeface="Calibri"/>
              </a:rPr>
              <a:t>gaz nobles sont stables. Puisque l'hélium est un gaz noble, nous savons que l'hélium est stable.</a:t>
            </a:r>
          </a:p>
        </p:txBody>
      </p:sp>
      <p:pic>
        <p:nvPicPr>
          <p:cNvPr id="149" name="Google Shape;149;p20"/>
          <p:cNvPicPr preferRelativeResize="0"/>
          <p:nvPr/>
        </p:nvPicPr>
        <p:blipFill rotWithShape="1">
          <a:blip r:embed="rId5">
            <a:alphaModFix/>
          </a:blip>
          <a:srcRect/>
          <a:stretch/>
        </p:blipFill>
        <p:spPr>
          <a:xfrm>
            <a:off x="331940" y="3175371"/>
            <a:ext cx="638312" cy="308777"/>
          </a:xfrm>
          <a:prstGeom prst="rect">
            <a:avLst/>
          </a:prstGeom>
          <a:noFill/>
          <a:ln>
            <a:noFill/>
          </a:ln>
        </p:spPr>
      </p:pic>
      <p:pic>
        <p:nvPicPr>
          <p:cNvPr id="150" name="Google Shape;150;p20"/>
          <p:cNvPicPr preferRelativeResize="0"/>
          <p:nvPr/>
        </p:nvPicPr>
        <p:blipFill rotWithShape="1">
          <a:blip r:embed="rId5">
            <a:alphaModFix/>
          </a:blip>
          <a:srcRect/>
          <a:stretch/>
        </p:blipFill>
        <p:spPr>
          <a:xfrm>
            <a:off x="331940" y="3612803"/>
            <a:ext cx="638312" cy="308777"/>
          </a:xfrm>
          <a:prstGeom prst="rect">
            <a:avLst/>
          </a:prstGeom>
          <a:noFill/>
          <a:ln>
            <a:noFill/>
          </a:ln>
        </p:spPr>
      </p:pic>
      <p:pic>
        <p:nvPicPr>
          <p:cNvPr id="151" name="Google Shape;151;p20"/>
          <p:cNvPicPr preferRelativeResize="0"/>
          <p:nvPr/>
        </p:nvPicPr>
        <p:blipFill rotWithShape="1">
          <a:blip r:embed="rId5">
            <a:alphaModFix/>
          </a:blip>
          <a:srcRect/>
          <a:stretch/>
        </p:blipFill>
        <p:spPr>
          <a:xfrm>
            <a:off x="331940" y="4061204"/>
            <a:ext cx="638312" cy="308777"/>
          </a:xfrm>
          <a:prstGeom prst="rect">
            <a:avLst/>
          </a:prstGeom>
          <a:noFill/>
          <a:ln>
            <a:noFill/>
          </a:ln>
        </p:spPr>
      </p:pic>
      <p:pic>
        <p:nvPicPr>
          <p:cNvPr id="152" name="Google Shape;152;p20"/>
          <p:cNvPicPr preferRelativeResize="0"/>
          <p:nvPr/>
        </p:nvPicPr>
        <p:blipFill rotWithShape="1">
          <a:blip r:embed="rId5">
            <a:alphaModFix/>
          </a:blip>
          <a:srcRect/>
          <a:stretch/>
        </p:blipFill>
        <p:spPr>
          <a:xfrm>
            <a:off x="331940" y="4772137"/>
            <a:ext cx="638312" cy="3087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1"/>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58" name="Google Shape;158;p21"/>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59" name="Google Shape;159;p21"/>
          <p:cNvSpPr txBox="1"/>
          <p:nvPr/>
        </p:nvSpPr>
        <p:spPr>
          <a:xfrm>
            <a:off x="2769259" y="443619"/>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1: </a:t>
            </a:r>
            <a:r>
              <a:rPr lang="fr-FR" sz="4000" b="1" i="0" u="none" strike="noStrike" cap="none" dirty="0" smtClean="0">
                <a:solidFill>
                  <a:schemeClr val="dk1"/>
                </a:solidFill>
                <a:latin typeface="Calibri"/>
                <a:ea typeface="Calibri"/>
                <a:cs typeface="Calibri"/>
                <a:sym typeface="Calibri"/>
              </a:rPr>
              <a:t>Capacité de raisonnement déductif  </a:t>
            </a:r>
            <a:endParaRPr dirty="0"/>
          </a:p>
        </p:txBody>
      </p:sp>
      <p:sp>
        <p:nvSpPr>
          <p:cNvPr id="160" name="Google Shape;160;p21"/>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161" name="Google Shape;161;p21"/>
          <p:cNvSpPr txBox="1"/>
          <p:nvPr/>
        </p:nvSpPr>
        <p:spPr>
          <a:xfrm>
            <a:off x="413359" y="1794655"/>
            <a:ext cx="6901841" cy="4043394"/>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1.2 	</a:t>
            </a:r>
            <a:r>
              <a:rPr lang="fr-FR" sz="2000" b="1" dirty="0" smtClean="0">
                <a:latin typeface="Tahoma"/>
                <a:ea typeface="Tahoma"/>
                <a:cs typeface="Tahoma"/>
                <a:sym typeface="Tahoma"/>
              </a:rPr>
              <a:t>Quelle </a:t>
            </a:r>
            <a:r>
              <a:rPr lang="fr-FR" sz="2000" b="1" dirty="0">
                <a:latin typeface="Tahoma"/>
                <a:ea typeface="Tahoma"/>
                <a:cs typeface="Tahoma"/>
                <a:sym typeface="Tahoma"/>
              </a:rPr>
              <a:t>est la différence entre le raisonnement inductif et le raisonnement déductif </a:t>
            </a:r>
            <a:r>
              <a:rPr lang="fr-FR" sz="2000" b="1" dirty="0" smtClean="0">
                <a:latin typeface="Tahoma"/>
                <a:ea typeface="Tahoma"/>
                <a:cs typeface="Tahoma"/>
                <a:sym typeface="Tahoma"/>
              </a:rPr>
              <a:t>?</a:t>
            </a:r>
            <a:endParaRPr dirty="0"/>
          </a:p>
          <a:p>
            <a:pPr marL="12700" marR="0" lvl="0" indent="0" algn="l" rtl="0">
              <a:lnSpc>
                <a:spcPct val="100000"/>
              </a:lnSpc>
              <a:spcBef>
                <a:spcPts val="110"/>
              </a:spcBef>
              <a:spcAft>
                <a:spcPts val="0"/>
              </a:spcAft>
              <a:buNone/>
            </a:pPr>
            <a:endParaRPr sz="2000" b="1" i="0" u="none" strike="noStrike" cap="none" dirty="0">
              <a:solidFill>
                <a:srgbClr val="000000"/>
              </a:solidFill>
              <a:latin typeface="Tahoma"/>
              <a:ea typeface="Tahoma"/>
              <a:cs typeface="Tahoma"/>
              <a:sym typeface="Tahoma"/>
            </a:endParaRPr>
          </a:p>
          <a:p>
            <a:pPr marL="12700" marR="0" lvl="0" indent="0" algn="l" rtl="0">
              <a:lnSpc>
                <a:spcPct val="100000"/>
              </a:lnSpc>
              <a:spcBef>
                <a:spcPts val="110"/>
              </a:spcBef>
              <a:spcAft>
                <a:spcPts val="0"/>
              </a:spcAft>
              <a:buNone/>
            </a:pPr>
            <a:endParaRPr sz="1600" b="1" i="0" u="none" strike="noStrike" cap="none" dirty="0">
              <a:solidFill>
                <a:srgbClr val="000000"/>
              </a:solidFill>
              <a:latin typeface="Tahoma"/>
              <a:ea typeface="Tahoma"/>
              <a:cs typeface="Tahoma"/>
              <a:sym typeface="Tahoma"/>
            </a:endParaRPr>
          </a:p>
          <a:p>
            <a:pPr marL="298450" lvl="0" indent="-285750" algn="just">
              <a:spcBef>
                <a:spcPts val="110"/>
              </a:spcBef>
              <a:buSzPts val="1800"/>
              <a:buFont typeface="Arial"/>
              <a:buChar char="•"/>
            </a:pPr>
            <a:r>
              <a:rPr lang="fr-FR" sz="1800" dirty="0">
                <a:latin typeface="Calibri"/>
                <a:ea typeface="Calibri"/>
                <a:cs typeface="Calibri"/>
                <a:sym typeface="Calibri"/>
              </a:rPr>
              <a:t>La principale différence entre eux, est que le raisonnement déductif est </a:t>
            </a:r>
            <a:r>
              <a:rPr lang="fr-FR" sz="1800" dirty="0" smtClean="0">
                <a:latin typeface="Calibri"/>
                <a:ea typeface="Calibri"/>
                <a:cs typeface="Calibri"/>
                <a:sym typeface="Calibri"/>
              </a:rPr>
              <a:t>une </a:t>
            </a:r>
            <a:r>
              <a:rPr lang="fr-FR" sz="1800" dirty="0">
                <a:latin typeface="Calibri"/>
                <a:ea typeface="Calibri"/>
                <a:cs typeface="Calibri"/>
                <a:sym typeface="Calibri"/>
              </a:rPr>
              <a:t>forme de pensée descendante, et le raisonnement inductif est un type de pensée </a:t>
            </a:r>
            <a:r>
              <a:rPr lang="fr-FR" sz="1800" dirty="0" smtClean="0">
                <a:latin typeface="Calibri"/>
                <a:ea typeface="Calibri"/>
                <a:cs typeface="Calibri"/>
                <a:sym typeface="Calibri"/>
              </a:rPr>
              <a:t>ascendante de </a:t>
            </a:r>
            <a:r>
              <a:rPr lang="fr-FR" sz="1800" dirty="0">
                <a:latin typeface="Calibri"/>
                <a:ea typeface="Calibri"/>
                <a:cs typeface="Calibri"/>
                <a:sym typeface="Calibri"/>
              </a:rPr>
              <a:t>pensée. </a:t>
            </a:r>
          </a:p>
          <a:p>
            <a:pPr marL="298450" lvl="0" indent="-285750">
              <a:spcBef>
                <a:spcPts val="110"/>
              </a:spcBef>
              <a:buSzPts val="1800"/>
              <a:buFont typeface="Arial"/>
              <a:buChar char="•"/>
            </a:pPr>
            <a:endParaRPr lang="fr-FR" sz="1800" dirty="0">
              <a:latin typeface="Calibri"/>
              <a:ea typeface="Calibri"/>
              <a:cs typeface="Calibri"/>
              <a:sym typeface="Calibri"/>
            </a:endParaRPr>
          </a:p>
          <a:p>
            <a:pPr marL="298450" lvl="0" indent="-285750" algn="just">
              <a:spcBef>
                <a:spcPts val="110"/>
              </a:spcBef>
              <a:buSzPts val="1800"/>
              <a:buFont typeface="Arial"/>
              <a:buChar char="•"/>
            </a:pPr>
            <a:r>
              <a:rPr lang="fr-FR" sz="1800" dirty="0">
                <a:latin typeface="Calibri"/>
                <a:ea typeface="Calibri"/>
                <a:cs typeface="Calibri"/>
                <a:sym typeface="Calibri"/>
              </a:rPr>
              <a:t>Cela signifie qu'avec le raisonnement inductif, vous allez d'abord former une </a:t>
            </a:r>
            <a:r>
              <a:rPr lang="fr-FR" sz="1800" dirty="0" smtClean="0">
                <a:latin typeface="Calibri"/>
                <a:ea typeface="Calibri"/>
                <a:cs typeface="Calibri"/>
                <a:sym typeface="Calibri"/>
              </a:rPr>
              <a:t>conclusion, ou </a:t>
            </a:r>
            <a:r>
              <a:rPr lang="fr-FR" sz="1800" dirty="0">
                <a:latin typeface="Calibri"/>
                <a:ea typeface="Calibri"/>
                <a:cs typeface="Calibri"/>
                <a:sym typeface="Calibri"/>
              </a:rPr>
              <a:t>une hypothèse, puis vous cherchez les preuves pour soutenir votre conclusion. </a:t>
            </a:r>
            <a:endParaRPr lang="fr-FR" sz="1800" dirty="0" smtClean="0">
              <a:latin typeface="Calibri"/>
              <a:ea typeface="Calibri"/>
              <a:cs typeface="Calibri"/>
              <a:sym typeface="Calibri"/>
            </a:endParaRPr>
          </a:p>
          <a:p>
            <a:pPr marL="298450" lvl="0" indent="-285750" algn="just">
              <a:spcBef>
                <a:spcPts val="110"/>
              </a:spcBef>
              <a:buSzPts val="1800"/>
              <a:buFont typeface="Arial"/>
              <a:buChar char="•"/>
            </a:pPr>
            <a:endParaRPr lang="fr-FR" sz="1800" dirty="0">
              <a:latin typeface="Calibri"/>
              <a:ea typeface="Calibri"/>
              <a:cs typeface="Calibri"/>
              <a:sym typeface="Calibri"/>
            </a:endParaRPr>
          </a:p>
          <a:p>
            <a:pPr marL="298450" lvl="0" indent="-285750" algn="just">
              <a:spcBef>
                <a:spcPts val="110"/>
              </a:spcBef>
              <a:buSzPts val="1800"/>
              <a:buFont typeface="Arial"/>
              <a:buChar char="•"/>
            </a:pPr>
            <a:r>
              <a:rPr lang="fr-FR" sz="1800" dirty="0">
                <a:latin typeface="Calibri"/>
                <a:ea typeface="Calibri"/>
                <a:cs typeface="Calibri"/>
                <a:sym typeface="Calibri"/>
              </a:rPr>
              <a:t>En revanche, le raisonnement déductif analyse deux affirmations vraies avant de </a:t>
            </a:r>
            <a:r>
              <a:rPr lang="fr-FR" sz="1800" dirty="0" smtClean="0">
                <a:latin typeface="Calibri"/>
                <a:ea typeface="Calibri"/>
                <a:cs typeface="Calibri"/>
                <a:sym typeface="Calibri"/>
              </a:rPr>
              <a:t>de </a:t>
            </a:r>
            <a:r>
              <a:rPr lang="fr-FR" sz="1800" dirty="0">
                <a:latin typeface="Calibri"/>
                <a:ea typeface="Calibri"/>
                <a:cs typeface="Calibri"/>
                <a:sym typeface="Calibri"/>
              </a:rPr>
              <a:t>former une conclusion.</a:t>
            </a:r>
            <a:endParaRPr sz="2500" b="0" i="0" u="none" strike="noStrike" cap="none" dirty="0">
              <a:solidFill>
                <a:srgbClr val="000000"/>
              </a:solidFill>
              <a:latin typeface="Tahoma"/>
              <a:ea typeface="Tahoma"/>
              <a:cs typeface="Tahoma"/>
              <a:sym typeface="Tahoma"/>
            </a:endParaRPr>
          </a:p>
        </p:txBody>
      </p:sp>
      <p:pic>
        <p:nvPicPr>
          <p:cNvPr id="162" name="Google Shape;162;p21"/>
          <p:cNvPicPr preferRelativeResize="0"/>
          <p:nvPr/>
        </p:nvPicPr>
        <p:blipFill rotWithShape="1">
          <a:blip r:embed="rId5">
            <a:alphaModFix/>
          </a:blip>
          <a:srcRect/>
          <a:stretch/>
        </p:blipFill>
        <p:spPr>
          <a:xfrm>
            <a:off x="8031899" y="2381113"/>
            <a:ext cx="3667543" cy="28704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2"/>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68" name="Google Shape;168;p22"/>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69" name="Google Shape;169;p22"/>
          <p:cNvSpPr txBox="1"/>
          <p:nvPr/>
        </p:nvSpPr>
        <p:spPr>
          <a:xfrm>
            <a:off x="2769259" y="443619"/>
            <a:ext cx="729528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smtClean="0">
                <a:solidFill>
                  <a:schemeClr val="dk1"/>
                </a:solidFill>
                <a:latin typeface="Calibri"/>
                <a:ea typeface="Calibri"/>
                <a:cs typeface="Calibri"/>
                <a:sym typeface="Calibri"/>
              </a:rPr>
              <a:t>Unité </a:t>
            </a:r>
            <a:r>
              <a:rPr lang="fr-FR" sz="4000" b="1" i="0" u="none" strike="noStrike" cap="none" dirty="0">
                <a:solidFill>
                  <a:schemeClr val="dk1"/>
                </a:solidFill>
                <a:latin typeface="Calibri"/>
                <a:ea typeface="Calibri"/>
                <a:cs typeface="Calibri"/>
                <a:sym typeface="Calibri"/>
              </a:rPr>
              <a:t>1: </a:t>
            </a:r>
            <a:r>
              <a:rPr lang="fr-FR" sz="4000" b="1" i="0" u="none" strike="noStrike" cap="none" dirty="0" smtClean="0">
                <a:solidFill>
                  <a:schemeClr val="dk1"/>
                </a:solidFill>
                <a:latin typeface="Calibri"/>
                <a:ea typeface="Calibri"/>
                <a:cs typeface="Calibri"/>
                <a:sym typeface="Calibri"/>
              </a:rPr>
              <a:t>Capacité de raisonnement déductif  </a:t>
            </a:r>
            <a:endParaRPr dirty="0"/>
          </a:p>
        </p:txBody>
      </p:sp>
      <p:sp>
        <p:nvSpPr>
          <p:cNvPr id="170" name="Google Shape;170;p22"/>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171" name="Google Shape;171;p22"/>
          <p:cNvSpPr txBox="1"/>
          <p:nvPr/>
        </p:nvSpPr>
        <p:spPr>
          <a:xfrm>
            <a:off x="589026" y="1702971"/>
            <a:ext cx="11317986" cy="3250890"/>
          </a:xfrm>
          <a:prstGeom prst="rect">
            <a:avLst/>
          </a:prstGeom>
          <a:noFill/>
          <a:ln>
            <a:noFill/>
          </a:ln>
        </p:spPr>
        <p:txBody>
          <a:bodyPr spcFirstLastPara="1" wrap="square" lIns="0" tIns="13950" rIns="0" bIns="0" anchor="t" anchorCtr="0">
            <a:spAutoFit/>
          </a:bodyPr>
          <a:lstStyle/>
          <a:p>
            <a:pPr marL="12700" lvl="0"/>
            <a:r>
              <a:rPr lang="fr-FR" sz="2000" b="1" i="0" u="none" strike="noStrike" cap="none" dirty="0">
                <a:solidFill>
                  <a:srgbClr val="000000"/>
                </a:solidFill>
                <a:latin typeface="Tahoma"/>
                <a:ea typeface="Tahoma"/>
                <a:cs typeface="Tahoma"/>
                <a:sym typeface="Tahoma"/>
              </a:rPr>
              <a:t>1.2 	</a:t>
            </a:r>
            <a:r>
              <a:rPr lang="fr-FR" sz="2000" b="1" dirty="0">
                <a:latin typeface="Tahoma"/>
                <a:ea typeface="Tahoma"/>
                <a:cs typeface="Tahoma"/>
                <a:sym typeface="Tahoma"/>
              </a:rPr>
              <a:t>Quelle est la différence entre le raisonnement inductif et le raisonnement déductif ?</a:t>
            </a:r>
          </a:p>
          <a:p>
            <a:pPr marL="12700" marR="0" lvl="0" indent="0" algn="l" rtl="0">
              <a:lnSpc>
                <a:spcPct val="100000"/>
              </a:lnSpc>
              <a:spcBef>
                <a:spcPts val="110"/>
              </a:spcBef>
              <a:spcAft>
                <a:spcPts val="0"/>
              </a:spcAft>
              <a:buNone/>
            </a:pPr>
            <a:endParaRPr sz="2000" b="1" i="0" u="none" strike="noStrike" cap="none" dirty="0">
              <a:solidFill>
                <a:srgbClr val="000000"/>
              </a:solidFill>
              <a:latin typeface="Tahoma"/>
              <a:ea typeface="Tahoma"/>
              <a:cs typeface="Tahoma"/>
              <a:sym typeface="Tahoma"/>
            </a:endParaRPr>
          </a:p>
          <a:p>
            <a:pPr marL="298450" marR="0" lvl="0" indent="-196850" algn="l" rtl="0">
              <a:lnSpc>
                <a:spcPct val="100000"/>
              </a:lnSpc>
              <a:spcBef>
                <a:spcPts val="11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12700" marR="0" lvl="0" indent="0" algn="l" rtl="0">
              <a:lnSpc>
                <a:spcPct val="100000"/>
              </a:lnSpc>
              <a:spcBef>
                <a:spcPts val="110"/>
              </a:spcBef>
              <a:spcAft>
                <a:spcPts val="0"/>
              </a:spcAft>
              <a:buNone/>
            </a:pPr>
            <a:endParaRPr sz="1400" b="0" i="0" u="none" strike="noStrike" cap="none" dirty="0">
              <a:solidFill>
                <a:srgbClr val="000000"/>
              </a:solidFill>
              <a:latin typeface="Calibri"/>
              <a:ea typeface="Calibri"/>
              <a:cs typeface="Calibri"/>
              <a:sym typeface="Calibri"/>
            </a:endParaRPr>
          </a:p>
          <a:p>
            <a:pPr marL="12700" marR="0" lvl="0" indent="0" algn="l" rtl="0">
              <a:lnSpc>
                <a:spcPct val="100000"/>
              </a:lnSpc>
              <a:spcBef>
                <a:spcPts val="110"/>
              </a:spcBef>
              <a:spcAft>
                <a:spcPts val="0"/>
              </a:spcAft>
              <a:buNone/>
            </a:pPr>
            <a:endParaRPr sz="1400" b="0" i="0" u="none" strike="noStrike" cap="none" dirty="0">
              <a:solidFill>
                <a:srgbClr val="000000"/>
              </a:solidFill>
              <a:latin typeface="Calibri"/>
              <a:ea typeface="Calibri"/>
              <a:cs typeface="Calibri"/>
              <a:sym typeface="Calibri"/>
            </a:endParaRPr>
          </a:p>
          <a:p>
            <a:pPr marL="298450" marR="0" lvl="0" indent="-171450" algn="l" rtl="0">
              <a:lnSpc>
                <a:spcPct val="100000"/>
              </a:lnSpc>
              <a:spcBef>
                <a:spcPts val="11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298450" marR="0" lvl="0" indent="-196850" algn="l" rtl="0">
              <a:lnSpc>
                <a:spcPct val="100000"/>
              </a:lnSpc>
              <a:spcBef>
                <a:spcPts val="11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298450" marR="0" lvl="0" indent="-196850" algn="l" rtl="0">
              <a:lnSpc>
                <a:spcPct val="100000"/>
              </a:lnSpc>
              <a:spcBef>
                <a:spcPts val="11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298450" marR="0" lvl="0" indent="-171450" algn="l" rtl="0">
              <a:lnSpc>
                <a:spcPct val="100000"/>
              </a:lnSpc>
              <a:spcBef>
                <a:spcPts val="11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298450" marR="0" lvl="0" indent="-196850" algn="l" rtl="0">
              <a:lnSpc>
                <a:spcPct val="100000"/>
              </a:lnSpc>
              <a:spcBef>
                <a:spcPts val="11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298450" marR="0" lvl="0" indent="-171450" algn="l" rtl="0">
              <a:lnSpc>
                <a:spcPct val="100000"/>
              </a:lnSpc>
              <a:spcBef>
                <a:spcPts val="11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172" name="Google Shape;172;p22"/>
          <p:cNvPicPr preferRelativeResize="0"/>
          <p:nvPr/>
        </p:nvPicPr>
        <p:blipFill rotWithShape="1">
          <a:blip r:embed="rId5">
            <a:alphaModFix/>
          </a:blip>
          <a:srcRect/>
          <a:stretch/>
        </p:blipFill>
        <p:spPr>
          <a:xfrm>
            <a:off x="2840764" y="2375304"/>
            <a:ext cx="6116363" cy="3250890"/>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3351</Words>
  <Application>Microsoft Office PowerPoint</Application>
  <PresentationFormat>Grand écran</PresentationFormat>
  <Paragraphs>243</Paragraphs>
  <Slides>27</Slides>
  <Notes>27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Tahoma</vt:lpstr>
      <vt:lpstr>Noto Sans Symbols</vt:lpstr>
      <vt:lpstr>Calibri</vt:lpstr>
      <vt:lpstr>Merriweather Sans</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Noémie Govindin</dc:creator>
  <cp:lastModifiedBy>Noémie Govindin</cp:lastModifiedBy>
  <cp:revision>7</cp:revision>
  <dcterms:created xsi:type="dcterms:W3CDTF">2021-04-29T13:43:45Z</dcterms:created>
  <dcterms:modified xsi:type="dcterms:W3CDTF">2022-03-02T13:31:02Z</dcterms:modified>
</cp:coreProperties>
</file>