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jxp3lkLRaU1Zqjzsnai5peHsej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4c162c553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104c162c553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4c162c55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104c162c55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04c162c553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104c162c553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4c162c553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04c162c553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4c162c553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104c162c553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4c162c553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04c162c55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hyperlink" Target="mailto:disk-project@googlegroups.com" TargetMode="External"/><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diskproject.eu/" TargetMode="Externa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821122" y="228600"/>
            <a:ext cx="2395220" cy="2438400"/>
          </a:xfrm>
          <a:prstGeom prst="rect">
            <a:avLst/>
          </a:prstGeom>
          <a:solidFill>
            <a:srgbClr val="00B84F"/>
          </a:solidFill>
          <a:ln>
            <a:noFill/>
          </a:ln>
        </p:spPr>
      </p:pic>
      <p:sp>
        <p:nvSpPr>
          <p:cNvPr id="90" name="Google Shape;90;p1"/>
          <p:cNvSpPr txBox="1"/>
          <p:nvPr/>
        </p:nvSpPr>
        <p:spPr>
          <a:xfrm>
            <a:off x="-50224" y="3662630"/>
            <a:ext cx="6138000"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i="0" u="none" strike="noStrike" cap="none">
                <a:solidFill>
                  <a:srgbClr val="00B84F"/>
                </a:solidFill>
                <a:latin typeface="Calibri"/>
                <a:ea typeface="Calibri"/>
                <a:cs typeface="Calibri"/>
                <a:sym typeface="Calibri"/>
              </a:rPr>
              <a:t>Habilidades digitales para una Europa que envejece</a:t>
            </a:r>
            <a:br>
              <a:rPr lang="fr-FR" sz="2800" b="1" i="0" u="none" strike="noStrike" cap="none">
                <a:solidFill>
                  <a:srgbClr val="00B84F"/>
                </a:solidFill>
                <a:latin typeface="Calibri"/>
                <a:ea typeface="Calibri"/>
                <a:cs typeface="Calibri"/>
                <a:sym typeface="Calibri"/>
              </a:rPr>
            </a:br>
            <a:endParaRPr sz="2800" b="1" i="0" u="none" strike="noStrike" cap="none">
              <a:solidFill>
                <a:srgbClr val="00B84F"/>
              </a:solidFill>
              <a:latin typeface="Calibri"/>
              <a:ea typeface="Calibri"/>
              <a:cs typeface="Calibri"/>
              <a:sym typeface="Calibri"/>
            </a:endParaRPr>
          </a:p>
          <a:p>
            <a:pPr marL="0" marR="0" lvl="0" indent="0" algn="ctr" rtl="0">
              <a:spcBef>
                <a:spcPts val="0"/>
              </a:spcBef>
              <a:spcAft>
                <a:spcPts val="0"/>
              </a:spcAft>
              <a:buClr>
                <a:srgbClr val="000000"/>
              </a:buClr>
              <a:buFont typeface="Arial"/>
              <a:buNone/>
            </a:pPr>
            <a:r>
              <a:rPr lang="fr-FR" sz="2000">
                <a:solidFill>
                  <a:schemeClr val="dk1"/>
                </a:solidFill>
                <a:latin typeface="Calibri"/>
                <a:ea typeface="Calibri"/>
                <a:cs typeface="Calibri"/>
                <a:sym typeface="Calibri"/>
              </a:rPr>
              <a:t>Trabajar la aptitud mental: </a:t>
            </a:r>
          </a:p>
          <a:p>
            <a:pPr marL="0" marR="0" lvl="0" indent="0" algn="ctr" rtl="0">
              <a:spcBef>
                <a:spcPts val="0"/>
              </a:spcBef>
              <a:spcAft>
                <a:spcPts val="0"/>
              </a:spcAft>
              <a:buClr>
                <a:srgbClr val="000000"/>
              </a:buClr>
              <a:buFont typeface="Arial"/>
              <a:buNone/>
            </a:pPr>
            <a:r>
              <a:rPr lang="fr-FR" sz="2000">
                <a:solidFill>
                  <a:schemeClr val="dk1"/>
                </a:solidFill>
                <a:latin typeface="Calibri"/>
                <a:ea typeface="Calibri"/>
                <a:cs typeface="Calibri"/>
                <a:sym typeface="Calibri"/>
              </a:rPr>
              <a:t>concentración y atención para los mayores</a:t>
            </a:r>
            <a:endParaRPr sz="2000" b="0" i="0" u="none" strike="noStrike" cap="none">
              <a:solidFill>
                <a:schemeClr val="dk1"/>
              </a:solidFill>
              <a:latin typeface="Calibri"/>
              <a:ea typeface="Calibri"/>
              <a:cs typeface="Calibri"/>
              <a:sym typeface="Calibri"/>
            </a:endParaRPr>
          </a:p>
        </p:txBody>
      </p:sp>
      <p:pic>
        <p:nvPicPr>
          <p:cNvPr id="91" name="Google Shape;91;p1"/>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92" name="Google Shape;92;p1"/>
          <p:cNvSpPr txBox="1"/>
          <p:nvPr/>
        </p:nvSpPr>
        <p:spPr>
          <a:xfrm>
            <a:off x="485024" y="6220182"/>
            <a:ext cx="47118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Calibri"/>
                <a:ea typeface="Calibri"/>
                <a:cs typeface="Calibri"/>
                <a:sym typeface="Calibri"/>
              </a:rPr>
              <a:t>Project number 2020-1-FR01-KA204-079823</a:t>
            </a:r>
            <a:endParaRPr sz="1800">
              <a:solidFill>
                <a:schemeClr val="dk1"/>
              </a:solidFill>
              <a:latin typeface="Calibri"/>
              <a:ea typeface="Calibri"/>
              <a:cs typeface="Calibri"/>
              <a:sym typeface="Calibri"/>
            </a:endParaRPr>
          </a:p>
        </p:txBody>
      </p:sp>
      <p:pic>
        <p:nvPicPr>
          <p:cNvPr id="93" name="Google Shape;93;p1" descr="Overhead view of senior man working on laptop Free Photo"/>
          <p:cNvPicPr preferRelativeResize="0"/>
          <p:nvPr/>
        </p:nvPicPr>
        <p:blipFill rotWithShape="1">
          <a:blip r:embed="rId5">
            <a:alphaModFix/>
          </a:blip>
          <a:srcRect l="12991" t="-10929" r="13216" b="154"/>
          <a:stretch/>
        </p:blipFill>
        <p:spPr>
          <a:xfrm>
            <a:off x="5798819" y="-649144"/>
            <a:ext cx="6400801" cy="6400801"/>
          </a:xfrm>
          <a:prstGeom prst="teardrop">
            <a:avLst>
              <a:gd name="adj" fmla="val 100000"/>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04c162c553_0_123"/>
          <p:cNvSpPr/>
          <p:nvPr/>
        </p:nvSpPr>
        <p:spPr>
          <a:xfrm>
            <a:off x="2455450" y="930350"/>
            <a:ext cx="9399900" cy="4863000"/>
          </a:xfrm>
          <a:prstGeom prst="roundRect">
            <a:avLst>
              <a:gd name="adj" fmla="val 6311"/>
            </a:avLst>
          </a:prstGeom>
          <a:solidFill>
            <a:schemeClr val="accent2"/>
          </a:solidFill>
          <a:ln>
            <a:noFill/>
          </a:ln>
          <a:effectLst>
            <a:outerShdw blurRad="171450" dist="57150" dir="3420000" algn="bl" rotWithShape="0">
              <a:srgbClr val="000000">
                <a:alpha val="4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g104c162c553_0_123"/>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91" name="Google Shape;191;g104c162c553_0_123"/>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92" name="Google Shape;192;g104c162c553_0_123"/>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93" name="Google Shape;193;g104c162c553_0_123"/>
          <p:cNvSpPr txBox="1"/>
          <p:nvPr/>
        </p:nvSpPr>
        <p:spPr>
          <a:xfrm>
            <a:off x="108250" y="3200989"/>
            <a:ext cx="23472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r>
              <a:rPr lang="es-ES" sz="1800" i="1">
                <a:solidFill>
                  <a:schemeClr val="dk1"/>
                </a:solidFill>
                <a:latin typeface="Calibri"/>
                <a:ea typeface="Calibri"/>
                <a:cs typeface="Calibri"/>
                <a:sym typeface="Calibri"/>
              </a:rPr>
              <a:t>El phishing no es como la pesca, aunque sean conceptos similares. El objetivo del phishing es atraer a las personas para que den su información sensible</a:t>
            </a:r>
            <a:r>
              <a:rPr lang="fr-FR" sz="1800" i="1">
                <a:solidFill>
                  <a:schemeClr val="dk1"/>
                </a:solidFill>
                <a:latin typeface="Calibri"/>
                <a:ea typeface="Calibri"/>
                <a:cs typeface="Calibri"/>
                <a:sym typeface="Calibri"/>
              </a:rPr>
              <a:t>. </a:t>
            </a:r>
            <a:endParaRPr sz="1800" i="1">
              <a:solidFill>
                <a:schemeClr val="dk1"/>
              </a:solidFill>
              <a:latin typeface="Calibri"/>
              <a:ea typeface="Calibri"/>
              <a:cs typeface="Calibri"/>
              <a:sym typeface="Calibri"/>
            </a:endParaRPr>
          </a:p>
        </p:txBody>
      </p:sp>
      <p:sp>
        <p:nvSpPr>
          <p:cNvPr id="194" name="Google Shape;194;g104c162c553_0_123"/>
          <p:cNvSpPr txBox="1"/>
          <p:nvPr/>
        </p:nvSpPr>
        <p:spPr>
          <a:xfrm>
            <a:off x="290575" y="1904400"/>
            <a:ext cx="2347200"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3200" b="1">
                <a:solidFill>
                  <a:schemeClr val="dk1"/>
                </a:solidFill>
                <a:latin typeface="Calibri"/>
                <a:ea typeface="Calibri"/>
                <a:cs typeface="Calibri"/>
                <a:sym typeface="Calibri"/>
              </a:rPr>
              <a:t>Correo Phishing:</a:t>
            </a:r>
            <a:endParaRPr sz="3200" b="1">
              <a:solidFill>
                <a:schemeClr val="dk1"/>
              </a:solidFill>
              <a:latin typeface="Calibri"/>
              <a:ea typeface="Calibri"/>
              <a:cs typeface="Calibri"/>
              <a:sym typeface="Calibri"/>
            </a:endParaRPr>
          </a:p>
        </p:txBody>
      </p:sp>
      <p:sp>
        <p:nvSpPr>
          <p:cNvPr id="195" name="Google Shape;195;g104c162c553_0_123"/>
          <p:cNvSpPr txBox="1"/>
          <p:nvPr/>
        </p:nvSpPr>
        <p:spPr>
          <a:xfrm>
            <a:off x="4923205" y="1121336"/>
            <a:ext cx="4464389"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2200" b="1">
                <a:solidFill>
                  <a:schemeClr val="lt1"/>
                </a:solidFill>
                <a:latin typeface="Calibri"/>
                <a:ea typeface="Calibri"/>
                <a:cs typeface="Calibri"/>
                <a:sym typeface="Calibri"/>
              </a:rPr>
              <a:t>Consejos para reconocer el Phishing:</a:t>
            </a:r>
            <a:endParaRPr sz="2200" b="1">
              <a:solidFill>
                <a:schemeClr val="lt1"/>
              </a:solidFill>
              <a:latin typeface="Calibri"/>
              <a:ea typeface="Calibri"/>
              <a:cs typeface="Calibri"/>
              <a:sym typeface="Calibri"/>
            </a:endParaRPr>
          </a:p>
        </p:txBody>
      </p:sp>
      <p:sp>
        <p:nvSpPr>
          <p:cNvPr id="196" name="Google Shape;196;g104c162c553_0_123"/>
          <p:cNvSpPr/>
          <p:nvPr/>
        </p:nvSpPr>
        <p:spPr>
          <a:xfrm>
            <a:off x="2666475"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600" b="1"/>
              <a:t>CONSEJO 1:</a:t>
            </a:r>
            <a:endParaRPr sz="1600" b="1"/>
          </a:p>
          <a:p>
            <a:pPr marL="0" lvl="0" indent="0" algn="ctr" rtl="0">
              <a:spcBef>
                <a:spcPts val="0"/>
              </a:spcBef>
              <a:spcAft>
                <a:spcPts val="0"/>
              </a:spcAft>
              <a:buNone/>
            </a:pPr>
            <a:endParaRPr sz="1600"/>
          </a:p>
          <a:p>
            <a:pPr marL="0" lvl="0" indent="0" algn="ctr" rtl="0">
              <a:spcBef>
                <a:spcPts val="0"/>
              </a:spcBef>
              <a:spcAft>
                <a:spcPts val="0"/>
              </a:spcAft>
              <a:buNone/>
            </a:pPr>
            <a:r>
              <a:rPr lang="es-ES" sz="1600"/>
              <a:t>Mira la dirección de email del remitente</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fr-FR" sz="1600" i="1"/>
              <a:t>¿Es de un dominio público? ¿Proviene de una fuente de confianza?</a:t>
            </a:r>
            <a:endParaRPr sz="1600" i="1"/>
          </a:p>
        </p:txBody>
      </p:sp>
      <p:sp>
        <p:nvSpPr>
          <p:cNvPr id="197" name="Google Shape;197;g104c162c553_0_123"/>
          <p:cNvSpPr/>
          <p:nvPr/>
        </p:nvSpPr>
        <p:spPr>
          <a:xfrm>
            <a:off x="5903900"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p>
          <a:p>
            <a:pPr marL="0" lvl="0" indent="0" algn="l" rtl="0">
              <a:spcBef>
                <a:spcPts val="0"/>
              </a:spcBef>
              <a:spcAft>
                <a:spcPts val="0"/>
              </a:spcAft>
              <a:buNone/>
            </a:pPr>
            <a:r>
              <a:rPr lang="fr-FR" sz="1600" b="1"/>
              <a:t>       CONSEJO 2:</a:t>
            </a:r>
            <a:endParaRPr sz="1600" b="1"/>
          </a:p>
          <a:p>
            <a:pPr marL="0" lvl="0" indent="0" algn="ctr" rtl="0">
              <a:spcBef>
                <a:spcPts val="0"/>
              </a:spcBef>
              <a:spcAft>
                <a:spcPts val="0"/>
              </a:spcAft>
              <a:buNone/>
            </a:pPr>
            <a:endParaRPr sz="1600"/>
          </a:p>
          <a:p>
            <a:pPr marL="0" lvl="0" indent="0" algn="ctr" rtl="0">
              <a:spcBef>
                <a:spcPts val="0"/>
              </a:spcBef>
              <a:spcAft>
                <a:spcPts val="0"/>
              </a:spcAft>
              <a:buNone/>
            </a:pPr>
            <a:r>
              <a:rPr lang="fr-FR" sz="1600"/>
              <a:t> No abrir adjuntos ni pinchar los enlaces.</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s-ES" i="1"/>
              <a:t>Los correos de phishing suelen crear una sensación de urgencia para que hagas clic en algunos enlaces, ten cuidado</a:t>
            </a:r>
            <a:r>
              <a:rPr lang="fr-FR" i="1"/>
              <a:t>.</a:t>
            </a:r>
            <a:endParaRPr i="1"/>
          </a:p>
        </p:txBody>
      </p:sp>
      <p:sp>
        <p:nvSpPr>
          <p:cNvPr id="198" name="Google Shape;198;g104c162c553_0_123"/>
          <p:cNvSpPr/>
          <p:nvPr/>
        </p:nvSpPr>
        <p:spPr>
          <a:xfrm>
            <a:off x="8999225"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600" b="1"/>
              <a:t>             </a:t>
            </a:r>
            <a:endParaRPr sz="1600" b="1"/>
          </a:p>
          <a:p>
            <a:pPr marL="0" lvl="0" indent="0" rtl="0">
              <a:spcBef>
                <a:spcPts val="0"/>
              </a:spcBef>
              <a:spcAft>
                <a:spcPts val="0"/>
              </a:spcAft>
              <a:buNone/>
            </a:pPr>
            <a:r>
              <a:rPr lang="fr-FR" sz="1600" b="1"/>
              <a:t>       CONSEJO 3:</a:t>
            </a:r>
            <a:endParaRPr sz="1600" b="1"/>
          </a:p>
          <a:p>
            <a:pPr marL="0" lvl="0" indent="0" algn="ctr" rtl="0">
              <a:spcBef>
                <a:spcPts val="0"/>
              </a:spcBef>
              <a:spcAft>
                <a:spcPts val="0"/>
              </a:spcAft>
              <a:buNone/>
            </a:pPr>
            <a:endParaRPr sz="1600"/>
          </a:p>
          <a:p>
            <a:pPr marL="0" lvl="0" indent="0" algn="ctr" rtl="0">
              <a:spcBef>
                <a:spcPts val="0"/>
              </a:spcBef>
              <a:spcAft>
                <a:spcPts val="0"/>
              </a:spcAft>
              <a:buNone/>
            </a:pPr>
            <a:r>
              <a:rPr lang="fr-FR" sz="1600"/>
              <a:t> </a:t>
            </a:r>
            <a:endParaRPr sz="1600"/>
          </a:p>
          <a:p>
            <a:pPr marL="0" lvl="0" indent="0" algn="ctr" rtl="0">
              <a:spcBef>
                <a:spcPts val="0"/>
              </a:spcBef>
              <a:spcAft>
                <a:spcPts val="0"/>
              </a:spcAft>
              <a:buClr>
                <a:schemeClr val="dk1"/>
              </a:buClr>
              <a:buSzPts val="1100"/>
              <a:buFont typeface="Arial"/>
              <a:buNone/>
            </a:pPr>
            <a:r>
              <a:rPr lang="es-ES" sz="1600"/>
              <a:t>Compruebe si hay palabras mal escritas y errores gramaticales</a:t>
            </a:r>
            <a:r>
              <a:rPr lang="fr-FR" sz="1600"/>
              <a:t>.</a:t>
            </a:r>
            <a:endParaRPr sz="1600"/>
          </a:p>
          <a:p>
            <a:pPr marL="0" lvl="0" indent="0" algn="ctr" rtl="0">
              <a:spcBef>
                <a:spcPts val="0"/>
              </a:spcBef>
              <a:spcAft>
                <a:spcPts val="0"/>
              </a:spcAft>
              <a:buClr>
                <a:schemeClr val="dk1"/>
              </a:buClr>
              <a:buSzPts val="1100"/>
              <a:buFont typeface="Arial"/>
              <a:buNone/>
            </a:pPr>
            <a:endParaRPr sz="1600"/>
          </a:p>
          <a:p>
            <a:pPr marL="0" lvl="0" indent="0" algn="ctr" rtl="0">
              <a:spcBef>
                <a:spcPts val="0"/>
              </a:spcBef>
              <a:spcAft>
                <a:spcPts val="0"/>
              </a:spcAft>
              <a:buNone/>
            </a:pPr>
            <a:endParaRPr sz="1600"/>
          </a:p>
          <a:p>
            <a:pPr marL="0" lvl="0" indent="0" algn="ctr" rtl="0">
              <a:spcBef>
                <a:spcPts val="0"/>
              </a:spcBef>
              <a:spcAft>
                <a:spcPts val="0"/>
              </a:spcAft>
              <a:buNone/>
            </a:pPr>
            <a:endParaRPr sz="1600"/>
          </a:p>
          <a:p>
            <a:pPr marL="0" lvl="0" indent="0" algn="ctr" rtl="0">
              <a:spcBef>
                <a:spcPts val="0"/>
              </a:spcBef>
              <a:spcAft>
                <a:spcPts val="0"/>
              </a:spcAft>
              <a:buNone/>
            </a:pPr>
            <a:endParaRPr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5"/>
          <p:cNvPicPr preferRelativeResize="0"/>
          <p:nvPr/>
        </p:nvPicPr>
        <p:blipFill rotWithShape="1">
          <a:blip r:embed="rId3">
            <a:alphaModFix/>
          </a:blip>
          <a:srcRect/>
          <a:stretch/>
        </p:blipFill>
        <p:spPr>
          <a:xfrm>
            <a:off x="9956332" y="6411907"/>
            <a:ext cx="2235668" cy="446093"/>
          </a:xfrm>
          <a:prstGeom prst="rect">
            <a:avLst/>
          </a:prstGeom>
          <a:noFill/>
          <a:ln>
            <a:noFill/>
          </a:ln>
        </p:spPr>
      </p:pic>
      <p:grpSp>
        <p:nvGrpSpPr>
          <p:cNvPr id="204" name="Google Shape;204;p5"/>
          <p:cNvGrpSpPr/>
          <p:nvPr/>
        </p:nvGrpSpPr>
        <p:grpSpPr>
          <a:xfrm>
            <a:off x="756206" y="2782669"/>
            <a:ext cx="4839449" cy="1609362"/>
            <a:chOff x="2700401" y="2189779"/>
            <a:chExt cx="4839449" cy="1609362"/>
          </a:xfrm>
        </p:grpSpPr>
        <p:sp>
          <p:nvSpPr>
            <p:cNvPr id="205" name="Google Shape;205;p5"/>
            <p:cNvSpPr txBox="1"/>
            <p:nvPr/>
          </p:nvSpPr>
          <p:spPr>
            <a:xfrm>
              <a:off x="3377078" y="3258408"/>
              <a:ext cx="4162772" cy="44809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00000"/>
                </a:buClr>
                <a:buSzPts val="1800"/>
                <a:buFont typeface="Calibri"/>
                <a:buNone/>
              </a:pPr>
              <a:r>
                <a:rPr lang="fr-FR" sz="1800" b="0" i="0" u="none" strike="noStrike" cap="none">
                  <a:solidFill>
                    <a:srgbClr val="000000"/>
                  </a:solidFill>
                  <a:latin typeface="Calibri"/>
                  <a:ea typeface="Calibri"/>
                  <a:cs typeface="Calibri"/>
                  <a:sym typeface="Calibri"/>
                </a:rPr>
                <a:t>Visita nuestra página web y prueba los minijuegos: </a:t>
              </a:r>
              <a:r>
                <a:rPr lang="fr-FR" sz="18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https://diskproject.eu/</a:t>
              </a:r>
              <a:endParaRPr sz="1800">
                <a:solidFill>
                  <a:srgbClr val="000000"/>
                </a:solidFill>
                <a:latin typeface="Calibri"/>
                <a:ea typeface="Calibri"/>
                <a:cs typeface="Calibri"/>
                <a:sym typeface="Calibri"/>
              </a:endParaRPr>
            </a:p>
            <a:p>
              <a:pPr marL="0" marR="0" lvl="0" indent="0" algn="l" rtl="0">
                <a:spcBef>
                  <a:spcPts val="280"/>
                </a:spcBef>
                <a:spcAft>
                  <a:spcPts val="0"/>
                </a:spcAft>
                <a:buClr>
                  <a:schemeClr val="dk1"/>
                </a:buClr>
                <a:buSzPts val="1400"/>
                <a:buFont typeface="Merriweather Sans"/>
                <a:buNone/>
              </a:pPr>
              <a:endParaRPr sz="1400" b="0" i="0" u="none" strike="noStrike" cap="none">
                <a:solidFill>
                  <a:srgbClr val="000000"/>
                </a:solidFill>
                <a:latin typeface="Calibri"/>
                <a:ea typeface="Calibri"/>
                <a:cs typeface="Calibri"/>
                <a:sym typeface="Calibri"/>
              </a:endParaRPr>
            </a:p>
          </p:txBody>
        </p:sp>
        <p:sp>
          <p:nvSpPr>
            <p:cNvPr id="206" name="Google Shape;206;p5"/>
            <p:cNvSpPr/>
            <p:nvPr/>
          </p:nvSpPr>
          <p:spPr>
            <a:xfrm>
              <a:off x="2700401" y="3258408"/>
              <a:ext cx="540733" cy="54073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46EAE"/>
                </a:solidFill>
                <a:latin typeface="Calibri"/>
                <a:ea typeface="Calibri"/>
                <a:cs typeface="Calibri"/>
                <a:sym typeface="Calibri"/>
              </a:endParaRPr>
            </a:p>
          </p:txBody>
        </p:sp>
        <p:pic>
          <p:nvPicPr>
            <p:cNvPr id="207" name="Google Shape;207;p5"/>
            <p:cNvPicPr preferRelativeResize="0"/>
            <p:nvPr/>
          </p:nvPicPr>
          <p:blipFill rotWithShape="1">
            <a:blip r:embed="rId5">
              <a:alphaModFix/>
            </a:blip>
            <a:srcRect l="8912" t="77879" r="4724" b="-4081"/>
            <a:stretch/>
          </p:blipFill>
          <p:spPr>
            <a:xfrm>
              <a:off x="2751826" y="3313847"/>
              <a:ext cx="477838" cy="466929"/>
            </a:xfrm>
            <a:prstGeom prst="ellipse">
              <a:avLst/>
            </a:prstGeom>
            <a:noFill/>
            <a:ln>
              <a:noFill/>
            </a:ln>
          </p:spPr>
        </p:pic>
        <p:sp>
          <p:nvSpPr>
            <p:cNvPr id="208" name="Google Shape;208;p5"/>
            <p:cNvSpPr/>
            <p:nvPr/>
          </p:nvSpPr>
          <p:spPr>
            <a:xfrm>
              <a:off x="2772912" y="2189779"/>
              <a:ext cx="540733" cy="540733"/>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46EAE"/>
                </a:solidFill>
                <a:latin typeface="Calibri"/>
                <a:ea typeface="Calibri"/>
                <a:cs typeface="Calibri"/>
                <a:sym typeface="Calibri"/>
              </a:endParaRPr>
            </a:p>
          </p:txBody>
        </p:sp>
        <p:pic>
          <p:nvPicPr>
            <p:cNvPr id="209" name="Google Shape;209;p5"/>
            <p:cNvPicPr preferRelativeResize="0"/>
            <p:nvPr/>
          </p:nvPicPr>
          <p:blipFill rotWithShape="1">
            <a:blip r:embed="rId6">
              <a:alphaModFix/>
            </a:blip>
            <a:srcRect/>
            <a:stretch/>
          </p:blipFill>
          <p:spPr>
            <a:xfrm>
              <a:off x="2882942" y="2265294"/>
              <a:ext cx="320675" cy="320675"/>
            </a:xfrm>
            <a:prstGeom prst="rect">
              <a:avLst/>
            </a:prstGeom>
            <a:noFill/>
            <a:ln>
              <a:noFill/>
            </a:ln>
          </p:spPr>
        </p:pic>
      </p:grpSp>
      <p:sp>
        <p:nvSpPr>
          <p:cNvPr id="210" name="Google Shape;210;p5"/>
          <p:cNvSpPr txBox="1"/>
          <p:nvPr/>
        </p:nvSpPr>
        <p:spPr>
          <a:xfrm>
            <a:off x="2329046" y="254303"/>
            <a:ext cx="7975500" cy="24929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b="1">
                <a:solidFill>
                  <a:srgbClr val="00B84F"/>
                </a:solidFill>
                <a:latin typeface="Calibri"/>
                <a:ea typeface="Calibri"/>
                <a:cs typeface="Calibri"/>
                <a:sym typeface="Calibri"/>
              </a:rPr>
              <a:t>Has llegado al final de este curso, ¡enhorabuena!</a:t>
            </a:r>
            <a:br>
              <a:rPr lang="fr-FR" sz="2800" b="1">
                <a:solidFill>
                  <a:srgbClr val="00B84F"/>
                </a:solidFill>
                <a:latin typeface="Calibri"/>
                <a:ea typeface="Calibri"/>
                <a:cs typeface="Calibri"/>
                <a:sym typeface="Calibri"/>
              </a:rPr>
            </a:br>
            <a:endParaRPr sz="2800" b="1">
              <a:solidFill>
                <a:srgbClr val="00B84F"/>
              </a:solidFill>
              <a:latin typeface="Calibri"/>
              <a:ea typeface="Calibri"/>
              <a:cs typeface="Calibri"/>
              <a:sym typeface="Calibri"/>
            </a:endParaRPr>
          </a:p>
          <a:p>
            <a:pPr marL="0" marR="0" lvl="0" indent="0" algn="ctr" rtl="0">
              <a:spcBef>
                <a:spcPts val="0"/>
              </a:spcBef>
              <a:spcAft>
                <a:spcPts val="0"/>
              </a:spcAft>
              <a:buNone/>
            </a:pPr>
            <a:r>
              <a:rPr lang="fr-FR" sz="2000" b="1">
                <a:solidFill>
                  <a:schemeClr val="dk1"/>
                </a:solidFill>
                <a:latin typeface="Calibri"/>
                <a:ea typeface="Calibri"/>
                <a:cs typeface="Calibri"/>
                <a:sym typeface="Calibri"/>
              </a:rPr>
              <a:t>¡Si quieres consultar este módulo en detalle, explorar los ejercicios de aptitud mental y poner a prueba tus conocimientos, visita nuestro sitio web!</a:t>
            </a: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fr-FR" sz="2000" b="1">
                <a:solidFill>
                  <a:schemeClr val="dk1"/>
                </a:solidFill>
                <a:latin typeface="Calibri"/>
                <a:ea typeface="Calibri"/>
                <a:cs typeface="Calibri"/>
                <a:sym typeface="Calibri"/>
              </a:rPr>
              <a:t>¡Sigamos en contacto!</a:t>
            </a:r>
            <a:endParaRPr sz="3200" b="1">
              <a:solidFill>
                <a:srgbClr val="00B84F"/>
              </a:solidFill>
              <a:latin typeface="Calibri"/>
              <a:ea typeface="Calibri"/>
              <a:cs typeface="Calibri"/>
              <a:sym typeface="Calibri"/>
            </a:endParaRPr>
          </a:p>
        </p:txBody>
      </p:sp>
      <p:pic>
        <p:nvPicPr>
          <p:cNvPr id="211" name="Google Shape;211;p5"/>
          <p:cNvPicPr preferRelativeResize="0"/>
          <p:nvPr/>
        </p:nvPicPr>
        <p:blipFill rotWithShape="1">
          <a:blip r:embed="rId7">
            <a:alphaModFix/>
          </a:blip>
          <a:srcRect/>
          <a:stretch/>
        </p:blipFill>
        <p:spPr>
          <a:xfrm>
            <a:off x="308791" y="0"/>
            <a:ext cx="1435564" cy="1552183"/>
          </a:xfrm>
          <a:prstGeom prst="rect">
            <a:avLst/>
          </a:prstGeom>
          <a:solidFill>
            <a:srgbClr val="00B84F"/>
          </a:solidFill>
          <a:ln>
            <a:noFill/>
          </a:ln>
        </p:spPr>
      </p:pic>
      <p:sp>
        <p:nvSpPr>
          <p:cNvPr id="212" name="Google Shape;212;p5"/>
          <p:cNvSpPr txBox="1"/>
          <p:nvPr/>
        </p:nvSpPr>
        <p:spPr>
          <a:xfrm>
            <a:off x="308791" y="6581001"/>
            <a:ext cx="47118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213" name="Google Shape;213;p5"/>
          <p:cNvSpPr txBox="1"/>
          <p:nvPr/>
        </p:nvSpPr>
        <p:spPr>
          <a:xfrm>
            <a:off x="1572842" y="2858184"/>
            <a:ext cx="521840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a:solidFill>
                  <a:schemeClr val="dk1"/>
                </a:solidFill>
                <a:latin typeface="Calibri"/>
                <a:ea typeface="Calibri"/>
                <a:cs typeface="Calibri"/>
                <a:sym typeface="Calibri"/>
              </a:rPr>
              <a:t>Escríbenos un email: </a:t>
            </a:r>
            <a:r>
              <a:rPr lang="fr-FR" sz="1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disk-project@googlegroups.com</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14" name="Google Shape;214;p5"/>
          <p:cNvPicPr preferRelativeResize="0"/>
          <p:nvPr/>
        </p:nvPicPr>
        <p:blipFill rotWithShape="1">
          <a:blip r:embed="rId9">
            <a:alphaModFix/>
          </a:blip>
          <a:srcRect/>
          <a:stretch/>
        </p:blipFill>
        <p:spPr>
          <a:xfrm>
            <a:off x="6429737" y="2277299"/>
            <a:ext cx="5312779" cy="3541854"/>
          </a:xfrm>
          <a:prstGeom prst="teardrop">
            <a:avLst>
              <a:gd name="adj" fmla="val 89345"/>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99" name="Google Shape;99;p2"/>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100" name="Google Shape;100;p2"/>
          <p:cNvSpPr txBox="1"/>
          <p:nvPr/>
        </p:nvSpPr>
        <p:spPr>
          <a:xfrm>
            <a:off x="948899" y="218694"/>
            <a:ext cx="10294201"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a:solidFill>
                  <a:schemeClr val="dk1"/>
                </a:solidFill>
                <a:latin typeface="Calibri"/>
                <a:ea typeface="Calibri"/>
                <a:cs typeface="Calibri"/>
                <a:sym typeface="Calibri"/>
              </a:rPr>
              <a:t>Resumen de los eventos de </a:t>
            </a:r>
          </a:p>
          <a:p>
            <a:pPr marL="0" marR="0" lvl="0" indent="0" algn="ctr" rtl="0">
              <a:spcBef>
                <a:spcPts val="0"/>
              </a:spcBef>
              <a:spcAft>
                <a:spcPts val="0"/>
              </a:spcAft>
              <a:buSzPts val="1100"/>
              <a:buNone/>
            </a:pPr>
            <a:r>
              <a:rPr lang="fr-FR" sz="3200" b="1">
                <a:solidFill>
                  <a:schemeClr val="dk1"/>
                </a:solidFill>
                <a:latin typeface="Calibri"/>
                <a:ea typeface="Calibri"/>
                <a:cs typeface="Calibri"/>
                <a:sym typeface="Calibri"/>
              </a:rPr>
              <a:t>aprendizaje e instrucción clave</a:t>
            </a:r>
            <a:endParaRPr sz="3200" b="1">
              <a:solidFill>
                <a:schemeClr val="dk1"/>
              </a:solidFill>
              <a:latin typeface="Calibri"/>
              <a:ea typeface="Calibri"/>
              <a:cs typeface="Calibri"/>
              <a:sym typeface="Calibri"/>
            </a:endParaRPr>
          </a:p>
        </p:txBody>
      </p:sp>
      <p:sp>
        <p:nvSpPr>
          <p:cNvPr id="101" name="Google Shape;101;p2"/>
          <p:cNvSpPr txBox="1"/>
          <p:nvPr/>
        </p:nvSpPr>
        <p:spPr>
          <a:xfrm>
            <a:off x="2062298" y="1358950"/>
            <a:ext cx="9199200" cy="470894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dk1"/>
              </a:buClr>
              <a:buSzPts val="1100"/>
              <a:buFont typeface="Arial"/>
              <a:buNone/>
            </a:pPr>
            <a:r>
              <a:rPr lang="fr-FR" sz="2000" b="1" dirty="0">
                <a:solidFill>
                  <a:schemeClr val="dk1"/>
                </a:solidFill>
                <a:latin typeface="Calibri"/>
                <a:ea typeface="Calibri"/>
                <a:cs typeface="Calibri"/>
                <a:sym typeface="Calibri"/>
              </a:rPr>
              <a:t>Los </a:t>
            </a:r>
            <a:r>
              <a:rPr lang="fr-FR" sz="2000" b="1" dirty="0" err="1">
                <a:solidFill>
                  <a:schemeClr val="dk1"/>
                </a:solidFill>
                <a:latin typeface="Calibri"/>
                <a:ea typeface="Calibri"/>
                <a:cs typeface="Calibri"/>
                <a:sym typeface="Calibri"/>
              </a:rPr>
              <a:t>estudiantes</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utilizarán</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diferentes</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materiales</a:t>
            </a:r>
            <a:r>
              <a:rPr lang="fr-FR" sz="2000" b="1" dirty="0">
                <a:solidFill>
                  <a:schemeClr val="dk1"/>
                </a:solidFill>
                <a:latin typeface="Calibri"/>
                <a:ea typeface="Calibri"/>
                <a:cs typeface="Calibri"/>
                <a:sym typeface="Calibri"/>
              </a:rPr>
              <a:t> de </a:t>
            </a:r>
            <a:r>
              <a:rPr lang="fr-FR" sz="2000" b="1" dirty="0" err="1">
                <a:solidFill>
                  <a:schemeClr val="dk1"/>
                </a:solidFill>
                <a:latin typeface="Calibri"/>
                <a:ea typeface="Calibri"/>
                <a:cs typeface="Calibri"/>
                <a:sym typeface="Calibri"/>
              </a:rPr>
              <a:t>estudio</a:t>
            </a:r>
            <a:r>
              <a:rPr lang="fr-FR" sz="2000" b="1" dirty="0">
                <a:solidFill>
                  <a:schemeClr val="dk1"/>
                </a:solidFill>
                <a:latin typeface="Calibri"/>
                <a:ea typeface="Calibri"/>
                <a:cs typeface="Calibri"/>
                <a:sym typeface="Calibri"/>
              </a:rPr>
              <a:t> en las </a:t>
            </a:r>
            <a:r>
              <a:rPr lang="fr-FR" sz="2000" b="1" dirty="0" err="1">
                <a:solidFill>
                  <a:schemeClr val="dk1"/>
                </a:solidFill>
                <a:latin typeface="Calibri"/>
                <a:ea typeface="Calibri"/>
                <a:cs typeface="Calibri"/>
                <a:sym typeface="Calibri"/>
              </a:rPr>
              <a:t>diferentes</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etapas</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del</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módulo</a:t>
            </a:r>
            <a:r>
              <a:rPr lang="fr-FR" sz="2000" b="1"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2000" b="1" dirty="0">
              <a:solidFill>
                <a:schemeClr val="dk1"/>
              </a:solidFill>
              <a:latin typeface="Calibri"/>
              <a:ea typeface="Calibri"/>
              <a:cs typeface="Calibri"/>
              <a:sym typeface="Calibri"/>
            </a:endParaRPr>
          </a:p>
          <a:p>
            <a:pPr marL="457200" marR="0" lvl="0" indent="-355600" algn="just" rtl="0">
              <a:lnSpc>
                <a:spcPct val="150000"/>
              </a:lnSpc>
              <a:spcBef>
                <a:spcPts val="0"/>
              </a:spcBef>
              <a:spcAft>
                <a:spcPts val="0"/>
              </a:spcAft>
              <a:buClr>
                <a:schemeClr val="dk1"/>
              </a:buClr>
              <a:buSzPts val="2000"/>
              <a:buFont typeface="Calibri"/>
              <a:buChar char="●"/>
            </a:pPr>
            <a:r>
              <a:rPr lang="fr-FR" sz="2000" b="1" dirty="0">
                <a:solidFill>
                  <a:schemeClr val="dk1"/>
                </a:solidFill>
                <a:latin typeface="Calibri"/>
                <a:ea typeface="Calibri"/>
                <a:cs typeface="Calibri"/>
                <a:sym typeface="Calibri"/>
              </a:rPr>
              <a:t>Antes de </a:t>
            </a:r>
            <a:r>
              <a:rPr lang="fr-FR" sz="2000" b="1" dirty="0" err="1">
                <a:solidFill>
                  <a:schemeClr val="dk1"/>
                </a:solidFill>
                <a:latin typeface="Calibri"/>
                <a:ea typeface="Calibri"/>
                <a:cs typeface="Calibri"/>
                <a:sym typeface="Calibri"/>
              </a:rPr>
              <a:t>comenzar</a:t>
            </a:r>
            <a:r>
              <a:rPr lang="fr-FR" sz="2000" b="1" dirty="0">
                <a:solidFill>
                  <a:schemeClr val="dk1"/>
                </a:solidFill>
                <a:latin typeface="Calibri"/>
                <a:ea typeface="Calibri"/>
                <a:cs typeface="Calibri"/>
                <a:sym typeface="Calibri"/>
              </a:rPr>
              <a:t> el </a:t>
            </a:r>
            <a:r>
              <a:rPr lang="fr-FR" sz="2000" b="1" dirty="0" err="1">
                <a:solidFill>
                  <a:schemeClr val="dk1"/>
                </a:solidFill>
                <a:latin typeface="Calibri"/>
                <a:ea typeface="Calibri"/>
                <a:cs typeface="Calibri"/>
                <a:sym typeface="Calibri"/>
              </a:rPr>
              <a:t>módulo</a:t>
            </a:r>
            <a:r>
              <a:rPr lang="fr-FR" sz="2000" b="1" dirty="0">
                <a:solidFill>
                  <a:schemeClr val="dk1"/>
                </a:solidFill>
                <a:latin typeface="Calibri"/>
                <a:ea typeface="Calibri"/>
                <a:cs typeface="Calibri"/>
                <a:sym typeface="Calibri"/>
              </a:rPr>
              <a:t> </a:t>
            </a:r>
            <a:r>
              <a:rPr lang="fr-FR" sz="2000" dirty="0">
                <a:solidFill>
                  <a:schemeClr val="dk1"/>
                </a:solidFill>
                <a:latin typeface="Calibri"/>
                <a:ea typeface="Calibri"/>
                <a:cs typeface="Calibri"/>
                <a:sym typeface="Calibri"/>
              </a:rPr>
              <a:t>los </a:t>
            </a:r>
            <a:r>
              <a:rPr lang="fr-FR" sz="2000" dirty="0" err="1">
                <a:solidFill>
                  <a:schemeClr val="dk1"/>
                </a:solidFill>
                <a:latin typeface="Calibri"/>
                <a:ea typeface="Calibri"/>
                <a:cs typeface="Calibri"/>
                <a:sym typeface="Calibri"/>
              </a:rPr>
              <a:t>estudiantes</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rellenan</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una</a:t>
            </a:r>
            <a:r>
              <a:rPr lang="fr-FR" sz="2000"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encuesta</a:t>
            </a:r>
            <a:r>
              <a:rPr lang="fr-FR" sz="2000" dirty="0">
                <a:solidFill>
                  <a:schemeClr val="dk1"/>
                </a:solidFill>
                <a:latin typeface="Calibri"/>
                <a:ea typeface="Calibri"/>
                <a:cs typeface="Calibri"/>
                <a:sym typeface="Calibri"/>
              </a:rPr>
              <a:t> para </a:t>
            </a:r>
            <a:r>
              <a:rPr lang="fr-FR" sz="2000" dirty="0" err="1">
                <a:solidFill>
                  <a:schemeClr val="dk1"/>
                </a:solidFill>
                <a:latin typeface="Calibri"/>
                <a:ea typeface="Calibri"/>
                <a:cs typeface="Calibri"/>
                <a:sym typeface="Calibri"/>
              </a:rPr>
              <a:t>evaluar</a:t>
            </a:r>
            <a:r>
              <a:rPr lang="fr-FR" sz="2000" dirty="0">
                <a:solidFill>
                  <a:schemeClr val="dk1"/>
                </a:solidFill>
                <a:latin typeface="Calibri"/>
                <a:ea typeface="Calibri"/>
                <a:cs typeface="Calibri"/>
                <a:sym typeface="Calibri"/>
              </a:rPr>
              <a:t> su </a:t>
            </a:r>
            <a:r>
              <a:rPr lang="fr-FR" sz="2000" dirty="0" err="1">
                <a:solidFill>
                  <a:schemeClr val="dk1"/>
                </a:solidFill>
                <a:latin typeface="Calibri"/>
                <a:ea typeface="Calibri"/>
                <a:cs typeface="Calibri"/>
                <a:sym typeface="Calibri"/>
              </a:rPr>
              <a:t>opinión</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actual</a:t>
            </a:r>
            <a:r>
              <a:rPr lang="fr-FR" sz="2000" dirty="0">
                <a:solidFill>
                  <a:schemeClr val="dk1"/>
                </a:solidFill>
                <a:latin typeface="Calibri"/>
                <a:ea typeface="Calibri"/>
                <a:cs typeface="Calibri"/>
                <a:sym typeface="Calibri"/>
              </a:rPr>
              <a:t> sobre la </a:t>
            </a:r>
            <a:r>
              <a:rPr lang="fr-FR" sz="2000" dirty="0" err="1">
                <a:solidFill>
                  <a:schemeClr val="dk1"/>
                </a:solidFill>
                <a:latin typeface="Calibri"/>
                <a:ea typeface="Calibri"/>
                <a:cs typeface="Calibri"/>
                <a:sym typeface="Calibri"/>
              </a:rPr>
              <a:t>aptitud</a:t>
            </a:r>
            <a:r>
              <a:rPr lang="fr-FR" sz="2000" dirty="0">
                <a:solidFill>
                  <a:schemeClr val="dk1"/>
                </a:solidFill>
                <a:latin typeface="Calibri"/>
                <a:ea typeface="Calibri"/>
                <a:cs typeface="Calibri"/>
                <a:sym typeface="Calibri"/>
              </a:rPr>
              <a:t> mental y la </a:t>
            </a:r>
            <a:r>
              <a:rPr lang="fr-FR" sz="2000" dirty="0" err="1">
                <a:solidFill>
                  <a:schemeClr val="dk1"/>
                </a:solidFill>
                <a:latin typeface="Calibri"/>
                <a:ea typeface="Calibri"/>
                <a:cs typeface="Calibri"/>
                <a:sym typeface="Calibri"/>
              </a:rPr>
              <a:t>atención</a:t>
            </a:r>
            <a:r>
              <a:rPr lang="fr-FR" sz="2000" dirty="0">
                <a:solidFill>
                  <a:schemeClr val="dk1"/>
                </a:solidFill>
                <a:latin typeface="Calibri"/>
                <a:ea typeface="Calibri"/>
                <a:cs typeface="Calibri"/>
                <a:sym typeface="Calibri"/>
              </a:rPr>
              <a:t> en la tercera </a:t>
            </a:r>
            <a:r>
              <a:rPr lang="fr-FR" sz="2000" dirty="0" err="1">
                <a:solidFill>
                  <a:schemeClr val="dk1"/>
                </a:solidFill>
                <a:latin typeface="Calibri"/>
                <a:ea typeface="Calibri"/>
                <a:cs typeface="Calibri"/>
                <a:sym typeface="Calibri"/>
              </a:rPr>
              <a:t>edad</a:t>
            </a:r>
            <a:r>
              <a:rPr lang="fr-FR"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marR="0" lvl="0" indent="-355600" algn="just" rtl="0">
              <a:lnSpc>
                <a:spcPct val="150000"/>
              </a:lnSpc>
              <a:spcBef>
                <a:spcPts val="0"/>
              </a:spcBef>
              <a:spcAft>
                <a:spcPts val="0"/>
              </a:spcAft>
              <a:buClr>
                <a:schemeClr val="dk1"/>
              </a:buClr>
              <a:buSzPts val="2000"/>
              <a:buFont typeface="Calibri"/>
              <a:buChar char="●"/>
            </a:pPr>
            <a:r>
              <a:rPr lang="fr-FR" sz="2000" b="1" dirty="0">
                <a:solidFill>
                  <a:schemeClr val="dk1"/>
                </a:solidFill>
                <a:latin typeface="Calibri"/>
                <a:ea typeface="Calibri"/>
                <a:cs typeface="Calibri"/>
                <a:sym typeface="Calibri"/>
              </a:rPr>
              <a:t>En la </a:t>
            </a:r>
            <a:r>
              <a:rPr lang="fr-FR" sz="2000" b="1" dirty="0" err="1">
                <a:solidFill>
                  <a:schemeClr val="dk1"/>
                </a:solidFill>
                <a:latin typeface="Calibri"/>
                <a:ea typeface="Calibri"/>
                <a:cs typeface="Calibri"/>
                <a:sym typeface="Calibri"/>
              </a:rPr>
              <a:t>introducción</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del</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módulo</a:t>
            </a:r>
            <a:r>
              <a:rPr lang="fr-FR" sz="2000" b="1" dirty="0">
                <a:solidFill>
                  <a:schemeClr val="dk1"/>
                </a:solidFill>
                <a:latin typeface="Calibri"/>
                <a:ea typeface="Calibri"/>
                <a:cs typeface="Calibri"/>
                <a:sym typeface="Calibri"/>
              </a:rPr>
              <a:t> </a:t>
            </a:r>
            <a:r>
              <a:rPr lang="fr-FR" sz="2000" dirty="0">
                <a:solidFill>
                  <a:schemeClr val="dk1"/>
                </a:solidFill>
                <a:latin typeface="Calibri"/>
                <a:ea typeface="Calibri"/>
                <a:cs typeface="Calibri"/>
                <a:sym typeface="Calibri"/>
              </a:rPr>
              <a:t>los </a:t>
            </a:r>
            <a:r>
              <a:rPr lang="fr-FR" sz="2000" dirty="0" err="1">
                <a:solidFill>
                  <a:schemeClr val="dk1"/>
                </a:solidFill>
                <a:latin typeface="Calibri"/>
                <a:ea typeface="Calibri"/>
                <a:cs typeface="Calibri"/>
                <a:sym typeface="Calibri"/>
              </a:rPr>
              <a:t>alumnos</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leen</a:t>
            </a:r>
            <a:r>
              <a:rPr lang="fr-FR" sz="2000" dirty="0">
                <a:solidFill>
                  <a:schemeClr val="dk1"/>
                </a:solidFill>
                <a:latin typeface="Calibri"/>
                <a:ea typeface="Calibri"/>
                <a:cs typeface="Calibri"/>
                <a:sym typeface="Calibri"/>
              </a:rPr>
              <a:t> </a:t>
            </a:r>
            <a:r>
              <a:rPr lang="fr-FR" sz="2000" b="1" dirty="0">
                <a:solidFill>
                  <a:schemeClr val="dk1"/>
                </a:solidFill>
                <a:latin typeface="Calibri"/>
                <a:ea typeface="Calibri"/>
                <a:cs typeface="Calibri"/>
                <a:sym typeface="Calibri"/>
              </a:rPr>
              <a:t>textos </a:t>
            </a:r>
            <a:r>
              <a:rPr lang="fr-FR" sz="2000" dirty="0" err="1">
                <a:solidFill>
                  <a:schemeClr val="dk1"/>
                </a:solidFill>
                <a:latin typeface="Calibri"/>
                <a:ea typeface="Calibri"/>
                <a:cs typeface="Calibri"/>
                <a:sym typeface="Calibri"/>
              </a:rPr>
              <a:t>expositivos</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estudian</a:t>
            </a:r>
            <a:r>
              <a:rPr lang="fr-FR" sz="2000"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imágenes</a:t>
            </a:r>
            <a:r>
              <a:rPr lang="fr-FR" sz="2000" dirty="0">
                <a:solidFill>
                  <a:schemeClr val="dk1"/>
                </a:solidFill>
                <a:latin typeface="Calibri"/>
                <a:ea typeface="Calibri"/>
                <a:cs typeface="Calibri"/>
                <a:sym typeface="Calibri"/>
              </a:rPr>
              <a:t> y </a:t>
            </a:r>
            <a:r>
              <a:rPr lang="fr-FR" sz="2000" dirty="0" err="1">
                <a:solidFill>
                  <a:schemeClr val="dk1"/>
                </a:solidFill>
                <a:latin typeface="Calibri"/>
                <a:ea typeface="Calibri"/>
                <a:cs typeface="Calibri"/>
                <a:sym typeface="Calibri"/>
              </a:rPr>
              <a:t>ven</a:t>
            </a:r>
            <a:r>
              <a:rPr lang="fr-FR" sz="2000"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vídeos</a:t>
            </a:r>
            <a:r>
              <a:rPr lang="fr-FR" sz="2000" dirty="0">
                <a:solidFill>
                  <a:schemeClr val="dk1"/>
                </a:solidFill>
                <a:latin typeface="Calibri"/>
                <a:ea typeface="Calibri"/>
                <a:cs typeface="Calibri"/>
                <a:sym typeface="Calibri"/>
              </a:rPr>
              <a:t>. </a:t>
            </a:r>
            <a:r>
              <a:rPr lang="fr-FR" sz="2000" b="1" dirty="0">
                <a:solidFill>
                  <a:schemeClr val="dk1"/>
                </a:solidFill>
                <a:latin typeface="Calibri"/>
                <a:ea typeface="Calibri"/>
                <a:cs typeface="Calibri"/>
                <a:sym typeface="Calibri"/>
              </a:rPr>
              <a:t>En la </a:t>
            </a:r>
            <a:r>
              <a:rPr lang="fr-FR" sz="2000" b="1" dirty="0" err="1">
                <a:solidFill>
                  <a:schemeClr val="dk1"/>
                </a:solidFill>
                <a:latin typeface="Calibri"/>
                <a:ea typeface="Calibri"/>
                <a:cs typeface="Calibri"/>
                <a:sym typeface="Calibri"/>
              </a:rPr>
              <a:t>mitad</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del</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módulo</a:t>
            </a:r>
            <a:r>
              <a:rPr lang="fr-FR" sz="2000" b="1" dirty="0">
                <a:solidFill>
                  <a:schemeClr val="dk1"/>
                </a:solidFill>
                <a:latin typeface="Calibri"/>
                <a:ea typeface="Calibri"/>
                <a:cs typeface="Calibri"/>
                <a:sym typeface="Calibri"/>
              </a:rPr>
              <a:t> </a:t>
            </a:r>
            <a:r>
              <a:rPr lang="fr-FR" sz="2000" dirty="0">
                <a:solidFill>
                  <a:schemeClr val="dk1"/>
                </a:solidFill>
                <a:latin typeface="Calibri"/>
                <a:ea typeface="Calibri"/>
                <a:cs typeface="Calibri"/>
                <a:sym typeface="Calibri"/>
              </a:rPr>
              <a:t>los </a:t>
            </a:r>
            <a:r>
              <a:rPr lang="fr-FR" sz="2000" dirty="0" err="1">
                <a:solidFill>
                  <a:schemeClr val="dk1"/>
                </a:solidFill>
                <a:latin typeface="Calibri"/>
                <a:ea typeface="Calibri"/>
                <a:cs typeface="Calibri"/>
                <a:sym typeface="Calibri"/>
              </a:rPr>
              <a:t>estudiantes</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pueden</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realizar</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diferentes</a:t>
            </a:r>
            <a:r>
              <a:rPr lang="fr-FR" sz="2000"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casos</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prácticos</a:t>
            </a:r>
            <a:r>
              <a:rPr lang="fr-FR" sz="2000" b="1"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donde</a:t>
            </a:r>
            <a:r>
              <a:rPr lang="fr-FR" sz="2000" dirty="0">
                <a:solidFill>
                  <a:schemeClr val="dk1"/>
                </a:solidFill>
                <a:latin typeface="Calibri"/>
                <a:ea typeface="Calibri"/>
                <a:cs typeface="Calibri"/>
                <a:sym typeface="Calibri"/>
              </a:rPr>
              <a:t> la </a:t>
            </a:r>
            <a:r>
              <a:rPr lang="fr-FR" sz="2000" dirty="0" err="1">
                <a:solidFill>
                  <a:schemeClr val="dk1"/>
                </a:solidFill>
                <a:latin typeface="Calibri"/>
                <a:ea typeface="Calibri"/>
                <a:cs typeface="Calibri"/>
                <a:sym typeface="Calibri"/>
              </a:rPr>
              <a:t>atención</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juega</a:t>
            </a:r>
            <a:r>
              <a:rPr lang="fr-FR" sz="2000" dirty="0">
                <a:solidFill>
                  <a:schemeClr val="dk1"/>
                </a:solidFill>
                <a:latin typeface="Calibri"/>
                <a:ea typeface="Calibri"/>
                <a:cs typeface="Calibri"/>
                <a:sym typeface="Calibri"/>
              </a:rPr>
              <a:t> un </a:t>
            </a:r>
            <a:r>
              <a:rPr lang="fr-FR" sz="2000" dirty="0" err="1">
                <a:solidFill>
                  <a:schemeClr val="dk1"/>
                </a:solidFill>
                <a:latin typeface="Calibri"/>
                <a:ea typeface="Calibri"/>
                <a:cs typeface="Calibri"/>
                <a:sym typeface="Calibri"/>
              </a:rPr>
              <a:t>papel</a:t>
            </a:r>
            <a:r>
              <a:rPr lang="fr-FR" sz="2000" dirty="0">
                <a:solidFill>
                  <a:schemeClr val="dk1"/>
                </a:solidFill>
                <a:latin typeface="Calibri"/>
                <a:ea typeface="Calibri"/>
                <a:cs typeface="Calibri"/>
                <a:sym typeface="Calibri"/>
              </a:rPr>
              <a:t> importante. </a:t>
            </a:r>
            <a:endParaRPr sz="2000" dirty="0">
              <a:solidFill>
                <a:schemeClr val="dk1"/>
              </a:solidFill>
              <a:latin typeface="Calibri"/>
              <a:ea typeface="Calibri"/>
              <a:cs typeface="Calibri"/>
              <a:sym typeface="Calibri"/>
            </a:endParaRPr>
          </a:p>
          <a:p>
            <a:pPr marL="457200" marR="0" lvl="0" indent="-355600" algn="just" rtl="0">
              <a:lnSpc>
                <a:spcPct val="150000"/>
              </a:lnSpc>
              <a:spcBef>
                <a:spcPts val="0"/>
              </a:spcBef>
              <a:spcAft>
                <a:spcPts val="0"/>
              </a:spcAft>
              <a:buClr>
                <a:schemeClr val="dk1"/>
              </a:buClr>
              <a:buSzPts val="2000"/>
              <a:buFont typeface="Calibri"/>
              <a:buChar char="●"/>
            </a:pPr>
            <a:r>
              <a:rPr lang="fr-FR" sz="2000" dirty="0">
                <a:solidFill>
                  <a:schemeClr val="dk1"/>
                </a:solidFill>
                <a:latin typeface="Calibri"/>
                <a:ea typeface="Calibri"/>
                <a:cs typeface="Calibri"/>
                <a:sym typeface="Calibri"/>
              </a:rPr>
              <a:t>El </a:t>
            </a:r>
            <a:r>
              <a:rPr lang="fr-FR" sz="2000" b="1" dirty="0">
                <a:solidFill>
                  <a:schemeClr val="dk1"/>
                </a:solidFill>
                <a:latin typeface="Calibri"/>
                <a:ea typeface="Calibri"/>
                <a:cs typeface="Calibri"/>
                <a:sym typeface="Calibri"/>
              </a:rPr>
              <a:t>final </a:t>
            </a:r>
            <a:r>
              <a:rPr lang="fr-FR" sz="2000" b="1" dirty="0" err="1">
                <a:solidFill>
                  <a:schemeClr val="dk1"/>
                </a:solidFill>
                <a:latin typeface="Calibri"/>
                <a:ea typeface="Calibri"/>
                <a:cs typeface="Calibri"/>
                <a:sym typeface="Calibri"/>
              </a:rPr>
              <a:t>del</a:t>
            </a:r>
            <a:r>
              <a:rPr lang="fr-FR" sz="2000" b="1" dirty="0">
                <a:solidFill>
                  <a:schemeClr val="dk1"/>
                </a:solidFill>
                <a:latin typeface="Calibri"/>
                <a:ea typeface="Calibri"/>
                <a:cs typeface="Calibri"/>
                <a:sym typeface="Calibri"/>
              </a:rPr>
              <a:t> </a:t>
            </a:r>
            <a:r>
              <a:rPr lang="fr-FR" sz="2000" b="1" dirty="0" err="1">
                <a:solidFill>
                  <a:schemeClr val="dk1"/>
                </a:solidFill>
                <a:latin typeface="Calibri"/>
                <a:ea typeface="Calibri"/>
                <a:cs typeface="Calibri"/>
                <a:sym typeface="Calibri"/>
              </a:rPr>
              <a:t>módulo</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concluye</a:t>
            </a:r>
            <a:r>
              <a:rPr lang="fr-FR" sz="2000" dirty="0">
                <a:solidFill>
                  <a:schemeClr val="dk1"/>
                </a:solidFill>
                <a:latin typeface="Calibri"/>
                <a:ea typeface="Calibri"/>
                <a:cs typeface="Calibri"/>
                <a:sym typeface="Calibri"/>
              </a:rPr>
              <a:t> con un </a:t>
            </a:r>
            <a:r>
              <a:rPr lang="fr-FR" sz="2000" b="1" dirty="0">
                <a:solidFill>
                  <a:schemeClr val="dk1"/>
                </a:solidFill>
                <a:latin typeface="Calibri"/>
                <a:ea typeface="Calibri"/>
                <a:cs typeface="Calibri"/>
                <a:sym typeface="Calibri"/>
              </a:rPr>
              <a:t>test</a:t>
            </a:r>
            <a:r>
              <a:rPr lang="fr-FR" sz="2000" dirty="0">
                <a:solidFill>
                  <a:schemeClr val="dk1"/>
                </a:solidFill>
                <a:latin typeface="Calibri"/>
                <a:ea typeface="Calibri"/>
                <a:cs typeface="Calibri"/>
                <a:sym typeface="Calibri"/>
              </a:rPr>
              <a:t> que </a:t>
            </a:r>
            <a:r>
              <a:rPr lang="fr-FR" sz="2000" dirty="0" err="1">
                <a:solidFill>
                  <a:schemeClr val="dk1"/>
                </a:solidFill>
                <a:latin typeface="Calibri"/>
                <a:ea typeface="Calibri"/>
                <a:cs typeface="Calibri"/>
                <a:sym typeface="Calibri"/>
              </a:rPr>
              <a:t>pretende</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evaluar</a:t>
            </a:r>
            <a:r>
              <a:rPr lang="fr-FR" sz="2000" dirty="0">
                <a:solidFill>
                  <a:schemeClr val="dk1"/>
                </a:solidFill>
                <a:latin typeface="Calibri"/>
                <a:ea typeface="Calibri"/>
                <a:cs typeface="Calibri"/>
                <a:sym typeface="Calibri"/>
              </a:rPr>
              <a:t> los </a:t>
            </a:r>
            <a:r>
              <a:rPr lang="fr-FR" sz="2000" dirty="0" err="1">
                <a:solidFill>
                  <a:schemeClr val="dk1"/>
                </a:solidFill>
                <a:latin typeface="Calibri"/>
                <a:ea typeface="Calibri"/>
                <a:cs typeface="Calibri"/>
                <a:sym typeface="Calibri"/>
              </a:rPr>
              <a:t>conocimientos</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actuales</a:t>
            </a:r>
            <a:r>
              <a:rPr lang="fr-FR" sz="2000" dirty="0">
                <a:solidFill>
                  <a:schemeClr val="dk1"/>
                </a:solidFill>
                <a:latin typeface="Calibri"/>
                <a:ea typeface="Calibri"/>
                <a:cs typeface="Calibri"/>
                <a:sym typeface="Calibri"/>
              </a:rPr>
              <a:t> de los </a:t>
            </a:r>
            <a:r>
              <a:rPr lang="fr-FR" sz="2000" dirty="0" err="1">
                <a:solidFill>
                  <a:schemeClr val="dk1"/>
                </a:solidFill>
                <a:latin typeface="Calibri"/>
                <a:ea typeface="Calibri"/>
                <a:cs typeface="Calibri"/>
                <a:sym typeface="Calibri"/>
              </a:rPr>
              <a:t>estudiantes</a:t>
            </a:r>
            <a:r>
              <a:rPr lang="fr-FR" sz="2000"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descr="Doctors doing medical research on human brain and testing blood samples. Free Vector"/>
          <p:cNvPicPr preferRelativeResize="0"/>
          <p:nvPr/>
        </p:nvPicPr>
        <p:blipFill rotWithShape="1">
          <a:blip r:embed="rId3">
            <a:alphaModFix/>
          </a:blip>
          <a:srcRect l="8001" t="6021" r="9336" b="5203"/>
          <a:stretch/>
        </p:blipFill>
        <p:spPr>
          <a:xfrm>
            <a:off x="0" y="3210953"/>
            <a:ext cx="5098092" cy="3647047"/>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331940" y="0"/>
            <a:ext cx="1435564" cy="1552183"/>
          </a:xfrm>
          <a:prstGeom prst="rect">
            <a:avLst/>
          </a:prstGeom>
          <a:solidFill>
            <a:srgbClr val="00B84F"/>
          </a:solidFill>
          <a:ln>
            <a:noFill/>
          </a:ln>
        </p:spPr>
      </p:pic>
      <p:pic>
        <p:nvPicPr>
          <p:cNvPr id="108" name="Google Shape;108;p3"/>
          <p:cNvPicPr preferRelativeResize="0"/>
          <p:nvPr/>
        </p:nvPicPr>
        <p:blipFill rotWithShape="1">
          <a:blip r:embed="rId5">
            <a:alphaModFix/>
          </a:blip>
          <a:srcRect l="26347" t="4802" r="-1"/>
          <a:stretch/>
        </p:blipFill>
        <p:spPr>
          <a:xfrm>
            <a:off x="8999220" y="5978128"/>
            <a:ext cx="3017520" cy="853440"/>
          </a:xfrm>
          <a:prstGeom prst="rect">
            <a:avLst/>
          </a:prstGeom>
          <a:noFill/>
          <a:ln>
            <a:noFill/>
          </a:ln>
        </p:spPr>
      </p:pic>
      <p:sp>
        <p:nvSpPr>
          <p:cNvPr id="109" name="Google Shape;109;p3"/>
          <p:cNvSpPr txBox="1"/>
          <p:nvPr/>
        </p:nvSpPr>
        <p:spPr>
          <a:xfrm>
            <a:off x="3951962" y="312214"/>
            <a:ext cx="5198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a:solidFill>
                  <a:schemeClr val="dk1"/>
                </a:solidFill>
                <a:latin typeface="Calibri"/>
                <a:ea typeface="Calibri"/>
                <a:cs typeface="Calibri"/>
                <a:sym typeface="Calibri"/>
              </a:rPr>
              <a:t>Descripción</a:t>
            </a:r>
            <a:endParaRPr sz="3200" b="1">
              <a:solidFill>
                <a:schemeClr val="dk1"/>
              </a:solidFill>
              <a:latin typeface="Calibri"/>
              <a:ea typeface="Calibri"/>
              <a:cs typeface="Calibri"/>
              <a:sym typeface="Calibri"/>
            </a:endParaRPr>
          </a:p>
        </p:txBody>
      </p:sp>
      <p:sp>
        <p:nvSpPr>
          <p:cNvPr id="110" name="Google Shape;110;p3"/>
          <p:cNvSpPr txBox="1"/>
          <p:nvPr/>
        </p:nvSpPr>
        <p:spPr>
          <a:xfrm>
            <a:off x="2229632" y="1068151"/>
            <a:ext cx="8643000" cy="2246729"/>
          </a:xfrm>
          <a:prstGeom prst="rect">
            <a:avLst/>
          </a:prstGeom>
          <a:noFill/>
          <a:ln>
            <a:noFill/>
          </a:ln>
        </p:spPr>
        <p:txBody>
          <a:bodyPr spcFirstLastPara="1" wrap="square" lIns="91425" tIns="45700" rIns="91425" bIns="45700" anchor="t" anchorCtr="0">
            <a:spAutoFit/>
          </a:bodyPr>
          <a:lstStyle/>
          <a:p>
            <a:pPr algn="just"/>
            <a:r>
              <a:rPr lang="it-IT" sz="2000" i="1" dirty="0">
                <a:solidFill>
                  <a:schemeClr val="dk1"/>
                </a:solidFill>
                <a:latin typeface="Calibri"/>
                <a:cs typeface="Calibri"/>
              </a:rPr>
              <a:t>El objetivo principal de este módulo es contribuir al objetivo de la Unión Europea de ampliar el papel de los mayores en la sociedad actual mejorando sus competencias digitales. Este módulo tiene como objetivo proporcionar a los estudiantes una comprensión básica de la aptitud mental y la atención como un proceso cognitivo, para mostrar el uso en la vida real de las tecnologías digitales que utilizan la atención, y para introducir ejercicios simples de aptitud mental para demostrar la elasticidad del cerebro humano.</a:t>
            </a:r>
            <a:endParaRPr lang="es-ES" sz="2000" i="1" dirty="0">
              <a:solidFill>
                <a:schemeClr val="dk1"/>
              </a:solidFill>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104c162c553_0_8" descr="Doctors doing medical research on human brain and testing blood samples. Free Vector"/>
          <p:cNvPicPr preferRelativeResize="0"/>
          <p:nvPr/>
        </p:nvPicPr>
        <p:blipFill rotWithShape="1">
          <a:blip r:embed="rId3">
            <a:alphaModFix/>
          </a:blip>
          <a:srcRect l="8001" t="6019" r="9332" b="5202"/>
          <a:stretch/>
        </p:blipFill>
        <p:spPr>
          <a:xfrm>
            <a:off x="0" y="3184521"/>
            <a:ext cx="5098092" cy="3647047"/>
          </a:xfrm>
          <a:prstGeom prst="rect">
            <a:avLst/>
          </a:prstGeom>
          <a:noFill/>
          <a:ln>
            <a:noFill/>
          </a:ln>
        </p:spPr>
      </p:pic>
      <p:pic>
        <p:nvPicPr>
          <p:cNvPr id="116" name="Google Shape;116;g104c162c553_0_8"/>
          <p:cNvPicPr preferRelativeResize="0"/>
          <p:nvPr/>
        </p:nvPicPr>
        <p:blipFill rotWithShape="1">
          <a:blip r:embed="rId4">
            <a:alphaModFix/>
          </a:blip>
          <a:srcRect/>
          <a:stretch/>
        </p:blipFill>
        <p:spPr>
          <a:xfrm>
            <a:off x="331940" y="0"/>
            <a:ext cx="1435564" cy="1552183"/>
          </a:xfrm>
          <a:prstGeom prst="rect">
            <a:avLst/>
          </a:prstGeom>
          <a:solidFill>
            <a:srgbClr val="00B84F"/>
          </a:solidFill>
          <a:ln>
            <a:noFill/>
          </a:ln>
        </p:spPr>
      </p:pic>
      <p:pic>
        <p:nvPicPr>
          <p:cNvPr id="117" name="Google Shape;117;g104c162c553_0_8"/>
          <p:cNvPicPr preferRelativeResize="0"/>
          <p:nvPr/>
        </p:nvPicPr>
        <p:blipFill rotWithShape="1">
          <a:blip r:embed="rId5">
            <a:alphaModFix/>
          </a:blip>
          <a:srcRect l="26346" t="4797" b="9"/>
          <a:stretch/>
        </p:blipFill>
        <p:spPr>
          <a:xfrm>
            <a:off x="8999220" y="5978128"/>
            <a:ext cx="3017520" cy="853440"/>
          </a:xfrm>
          <a:prstGeom prst="rect">
            <a:avLst/>
          </a:prstGeom>
          <a:noFill/>
          <a:ln>
            <a:noFill/>
          </a:ln>
        </p:spPr>
      </p:pic>
      <p:sp>
        <p:nvSpPr>
          <p:cNvPr id="118" name="Google Shape;118;g104c162c553_0_8"/>
          <p:cNvSpPr txBox="1"/>
          <p:nvPr/>
        </p:nvSpPr>
        <p:spPr>
          <a:xfrm>
            <a:off x="4637162" y="193164"/>
            <a:ext cx="5198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a:solidFill>
                  <a:schemeClr val="dk1"/>
                </a:solidFill>
                <a:latin typeface="Calibri"/>
                <a:ea typeface="Calibri"/>
                <a:cs typeface="Calibri"/>
                <a:sym typeface="Calibri"/>
              </a:rPr>
              <a:t>Objetivos del curso:</a:t>
            </a:r>
            <a:endParaRPr sz="3200" b="1">
              <a:solidFill>
                <a:schemeClr val="dk1"/>
              </a:solidFill>
              <a:latin typeface="Calibri"/>
              <a:ea typeface="Calibri"/>
              <a:cs typeface="Calibri"/>
              <a:sym typeface="Calibri"/>
            </a:endParaRPr>
          </a:p>
        </p:txBody>
      </p:sp>
      <p:sp>
        <p:nvSpPr>
          <p:cNvPr id="119" name="Google Shape;119;g104c162c553_0_8"/>
          <p:cNvSpPr txBox="1"/>
          <p:nvPr/>
        </p:nvSpPr>
        <p:spPr>
          <a:xfrm>
            <a:off x="2212991" y="910826"/>
            <a:ext cx="4985400" cy="240061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a:solidFill>
                  <a:schemeClr val="dk1"/>
                </a:solidFill>
                <a:latin typeface="Calibri"/>
                <a:ea typeface="Calibri"/>
                <a:cs typeface="Calibri"/>
                <a:sym typeface="Calibri"/>
              </a:rPr>
              <a:t>Al final de este módulo serás capaz de...</a:t>
            </a:r>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Arial"/>
              <a:buChar char="•"/>
            </a:pPr>
            <a:r>
              <a:rPr lang="it-IT" sz="1800">
                <a:effectLst/>
                <a:latin typeface="Calibri" panose="020F0502020204030204" pitchFamily="34" charset="0"/>
                <a:ea typeface="Trebuchet MS" panose="020B0603020202020204" pitchFamily="34" charset="0"/>
                <a:cs typeface="Calibri" panose="020F0502020204030204" pitchFamily="34" charset="0"/>
              </a:rPr>
              <a:t>...</a:t>
            </a:r>
            <a:r>
              <a:rPr lang="it-IT" sz="1800" b="1">
                <a:latin typeface="Calibri" panose="020F0502020204030204" pitchFamily="34" charset="0"/>
                <a:cs typeface="Calibri" panose="020F0502020204030204" pitchFamily="34" charset="0"/>
              </a:rPr>
              <a:t>en</a:t>
            </a:r>
            <a:r>
              <a:rPr lang="it-IT" sz="1800" b="1">
                <a:effectLst/>
                <a:latin typeface="Calibri" panose="020F0502020204030204" pitchFamily="34" charset="0"/>
                <a:ea typeface="Trebuchet MS" panose="020B0603020202020204" pitchFamily="34" charset="0"/>
                <a:cs typeface="Calibri" panose="020F0502020204030204" pitchFamily="34" charset="0"/>
              </a:rPr>
              <a:t>tender</a:t>
            </a:r>
            <a:r>
              <a:rPr lang="it-IT" sz="1800">
                <a:effectLst/>
                <a:latin typeface="Calibri" panose="020F0502020204030204" pitchFamily="34" charset="0"/>
                <a:ea typeface="Trebuchet MS" panose="020B0603020202020204" pitchFamily="34" charset="0"/>
                <a:cs typeface="Calibri" panose="020F0502020204030204" pitchFamily="34" charset="0"/>
              </a:rPr>
              <a:t> la aptitud mental y definir cómo los ejercicios de aptitud mental pueden ayudar a aumentar tu capacidad de atención</a:t>
            </a:r>
          </a:p>
          <a:p>
            <a:pPr marL="342900" marR="0" lvl="0" indent="-342900" algn="just" rtl="0">
              <a:spcBef>
                <a:spcPts val="0"/>
              </a:spcBef>
              <a:spcAft>
                <a:spcPts val="0"/>
              </a:spcAft>
              <a:buClr>
                <a:schemeClr val="dk1"/>
              </a:buClr>
              <a:buSzPts val="2000"/>
              <a:buFont typeface="Arial"/>
              <a:buChar char="•"/>
            </a:pPr>
            <a:r>
              <a:rPr lang="fr-FR" sz="2000">
                <a:solidFill>
                  <a:schemeClr val="dk1"/>
                </a:solidFill>
                <a:latin typeface="Calibri" panose="020F0502020204030204" pitchFamily="34" charset="0"/>
                <a:ea typeface="Calibri"/>
                <a:cs typeface="Calibri" panose="020F0502020204030204" pitchFamily="34" charset="0"/>
                <a:sym typeface="Calibri"/>
              </a:rPr>
              <a:t>...</a:t>
            </a:r>
            <a:r>
              <a:rPr lang="it-IT" sz="1800" b="1">
                <a:effectLst/>
                <a:latin typeface="Calibri" panose="020F0502020204030204" pitchFamily="34" charset="0"/>
                <a:ea typeface="Trebuchet MS" panose="020B0603020202020204" pitchFamily="34" charset="0"/>
                <a:cs typeface="Calibri" panose="020F0502020204030204" pitchFamily="34" charset="0"/>
              </a:rPr>
              <a:t>comparar</a:t>
            </a:r>
            <a:r>
              <a:rPr lang="it-IT" sz="1800">
                <a:effectLst/>
                <a:latin typeface="Calibri" panose="020F0502020204030204" pitchFamily="34" charset="0"/>
                <a:ea typeface="Trebuchet MS" panose="020B0603020202020204" pitchFamily="34" charset="0"/>
                <a:cs typeface="Calibri" panose="020F0502020204030204" pitchFamily="34" charset="0"/>
              </a:rPr>
              <a:t> tu forma convencional de pensar sobre la atención con la nueva información proporcionada.</a:t>
            </a:r>
            <a:endParaRPr sz="2000">
              <a:solidFill>
                <a:schemeClr val="dk1"/>
              </a:solidFill>
              <a:latin typeface="Calibri" panose="020F0502020204030204" pitchFamily="34" charset="0"/>
              <a:ea typeface="Calibri"/>
              <a:cs typeface="Calibri" panose="020F0502020204030204" pitchFamily="34" charset="0"/>
              <a:sym typeface="Calibri"/>
            </a:endParaRPr>
          </a:p>
        </p:txBody>
      </p:sp>
      <p:sp>
        <p:nvSpPr>
          <p:cNvPr id="120" name="Google Shape;120;g104c162c553_0_8"/>
          <p:cNvSpPr txBox="1"/>
          <p:nvPr/>
        </p:nvSpPr>
        <p:spPr>
          <a:xfrm>
            <a:off x="7579775" y="1552175"/>
            <a:ext cx="4437000" cy="2246739"/>
          </a:xfrm>
          <a:prstGeom prst="rect">
            <a:avLst/>
          </a:prstGeom>
          <a:noFill/>
          <a:ln>
            <a:noFill/>
          </a:ln>
        </p:spPr>
        <p:txBody>
          <a:bodyPr spcFirstLastPara="1" wrap="square" lIns="91425" tIns="91425" rIns="91425" bIns="91425" anchor="t" anchorCtr="0">
            <a:spAutoFit/>
          </a:bodyPr>
          <a:lstStyle/>
          <a:p>
            <a:pPr marL="457200" marR="0" lvl="0" indent="-355600" algn="just" rtl="0">
              <a:lnSpc>
                <a:spcPct val="100000"/>
              </a:lnSpc>
              <a:spcBef>
                <a:spcPts val="0"/>
              </a:spcBef>
              <a:spcAft>
                <a:spcPts val="0"/>
              </a:spcAft>
              <a:buClr>
                <a:schemeClr val="dk1"/>
              </a:buClr>
              <a:buSzPts val="2000"/>
              <a:buFont typeface="Calibri"/>
              <a:buChar char="●"/>
            </a:pPr>
            <a:r>
              <a:rPr lang="fr-FR" sz="2000">
                <a:solidFill>
                  <a:schemeClr val="dk1"/>
                </a:solidFill>
                <a:latin typeface="Calibri" panose="020F0502020204030204" pitchFamily="34" charset="0"/>
                <a:ea typeface="Calibri"/>
                <a:cs typeface="Calibri" panose="020F0502020204030204" pitchFamily="34" charset="0"/>
                <a:sym typeface="Calibri"/>
              </a:rPr>
              <a:t>...</a:t>
            </a:r>
            <a:r>
              <a:rPr lang="it-IT" sz="1800" b="1">
                <a:effectLst/>
                <a:latin typeface="Calibri" panose="020F0502020204030204" pitchFamily="34" charset="0"/>
                <a:ea typeface="Trebuchet MS" panose="020B0603020202020204" pitchFamily="34" charset="0"/>
                <a:cs typeface="Calibri" panose="020F0502020204030204" pitchFamily="34" charset="0"/>
              </a:rPr>
              <a:t>utilizar</a:t>
            </a:r>
            <a:r>
              <a:rPr lang="it-IT" sz="1800">
                <a:effectLst/>
                <a:latin typeface="Calibri" panose="020F0502020204030204" pitchFamily="34" charset="0"/>
                <a:ea typeface="Trebuchet MS" panose="020B0603020202020204" pitchFamily="34" charset="0"/>
                <a:cs typeface="Calibri" panose="020F0502020204030204" pitchFamily="34" charset="0"/>
              </a:rPr>
              <a:t> tus habilidades de atención para aumentar tus competencias digitales en dos ejemplos del mundo real</a:t>
            </a:r>
          </a:p>
          <a:p>
            <a:pPr marL="457200" marR="0" lvl="0" indent="-355600" algn="just" rtl="0">
              <a:lnSpc>
                <a:spcPct val="100000"/>
              </a:lnSpc>
              <a:spcBef>
                <a:spcPts val="0"/>
              </a:spcBef>
              <a:spcAft>
                <a:spcPts val="0"/>
              </a:spcAft>
              <a:buClr>
                <a:schemeClr val="dk1"/>
              </a:buClr>
              <a:buSzPts val="2000"/>
              <a:buFont typeface="Calibri"/>
              <a:buChar char="●"/>
            </a:pPr>
            <a:r>
              <a:rPr lang="fr-FR" sz="2000">
                <a:solidFill>
                  <a:schemeClr val="dk1"/>
                </a:solidFill>
                <a:latin typeface="Calibri" panose="020F0502020204030204" pitchFamily="34" charset="0"/>
                <a:ea typeface="Calibri"/>
                <a:cs typeface="Calibri" panose="020F0502020204030204" pitchFamily="34" charset="0"/>
                <a:sym typeface="Calibri"/>
              </a:rPr>
              <a:t>...</a:t>
            </a:r>
            <a:r>
              <a:rPr lang="it-IT" sz="1800" b="1">
                <a:effectLst/>
                <a:latin typeface="Calibri" panose="020F0502020204030204" pitchFamily="34" charset="0"/>
                <a:ea typeface="Trebuchet MS" panose="020B0603020202020204" pitchFamily="34" charset="0"/>
                <a:cs typeface="Calibri" panose="020F0502020204030204" pitchFamily="34" charset="0"/>
              </a:rPr>
              <a:t>experimentar</a:t>
            </a:r>
            <a:r>
              <a:rPr lang="it-IT" sz="1800">
                <a:effectLst/>
                <a:latin typeface="Calibri" panose="020F0502020204030204" pitchFamily="34" charset="0"/>
                <a:ea typeface="Trebuchet MS" panose="020B0603020202020204" pitchFamily="34" charset="0"/>
                <a:cs typeface="Calibri" panose="020F0502020204030204" pitchFamily="34" charset="0"/>
              </a:rPr>
              <a:t> con una serie de ejercicios mentales</a:t>
            </a:r>
            <a:r>
              <a:rPr lang="fr-FR" sz="2000">
                <a:solidFill>
                  <a:schemeClr val="dk1"/>
                </a:solidFill>
                <a:latin typeface="Calibri" panose="020F0502020204030204" pitchFamily="34" charset="0"/>
                <a:ea typeface="Calibri"/>
                <a:cs typeface="Calibri" panose="020F0502020204030204" pitchFamily="34" charset="0"/>
                <a:sym typeface="Calibri"/>
              </a:rPr>
              <a:t>.</a:t>
            </a:r>
            <a:endParaRPr sz="2000">
              <a:solidFill>
                <a:schemeClr val="dk1"/>
              </a:solidFill>
              <a:latin typeface="Calibri" panose="020F0502020204030204" pitchFamily="34" charset="0"/>
              <a:ea typeface="Calibri"/>
              <a:cs typeface="Calibri" panose="020F0502020204030204" pitchFamily="34" charset="0"/>
              <a:sym typeface="Calibri"/>
            </a:endParaRPr>
          </a:p>
          <a:p>
            <a:pPr marL="457200" marR="0" lvl="0" indent="0" algn="just" rtl="0">
              <a:lnSpc>
                <a:spcPct val="100000"/>
              </a:lnSpc>
              <a:spcBef>
                <a:spcPts val="0"/>
              </a:spcBef>
              <a:spcAft>
                <a:spcPts val="0"/>
              </a:spcAft>
              <a:buNone/>
            </a:pPr>
            <a:endParaRPr sz="2000">
              <a:solidFill>
                <a:schemeClr val="dk1"/>
              </a:solidFill>
              <a:latin typeface="Calibri"/>
              <a:ea typeface="Calibri"/>
              <a:cs typeface="Calibri"/>
              <a:sym typeface="Calibri"/>
            </a:endParaRPr>
          </a:p>
        </p:txBody>
      </p:sp>
      <p:sp>
        <p:nvSpPr>
          <p:cNvPr id="121" name="Google Shape;121;g104c162c553_0_8"/>
          <p:cNvSpPr txBox="1"/>
          <p:nvPr/>
        </p:nvSpPr>
        <p:spPr>
          <a:xfrm>
            <a:off x="5361275" y="3642394"/>
            <a:ext cx="4437000" cy="1631185"/>
          </a:xfrm>
          <a:prstGeom prst="rect">
            <a:avLst/>
          </a:prstGeom>
          <a:noFill/>
          <a:ln>
            <a:noFill/>
          </a:ln>
        </p:spPr>
        <p:txBody>
          <a:bodyPr spcFirstLastPara="1" wrap="square" lIns="91425" tIns="91425" rIns="91425" bIns="91425" anchor="t" anchorCtr="0">
            <a:spAutoFit/>
          </a:bodyPr>
          <a:lstStyle/>
          <a:p>
            <a:pPr marL="457200" marR="0" lvl="0" indent="-355600" algn="just" rtl="0">
              <a:lnSpc>
                <a:spcPct val="100000"/>
              </a:lnSpc>
              <a:spcBef>
                <a:spcPts val="0"/>
              </a:spcBef>
              <a:spcAft>
                <a:spcPts val="0"/>
              </a:spcAft>
              <a:buClr>
                <a:schemeClr val="dk1"/>
              </a:buClr>
              <a:buSzPts val="2000"/>
              <a:buFont typeface="Calibri"/>
              <a:buChar char="●"/>
            </a:pPr>
            <a:r>
              <a:rPr lang="fr-FR" sz="2000">
                <a:solidFill>
                  <a:schemeClr val="dk1"/>
                </a:solidFill>
                <a:latin typeface="Calibri" panose="020F0502020204030204" pitchFamily="34" charset="0"/>
                <a:ea typeface="Calibri"/>
                <a:cs typeface="Calibri" panose="020F0502020204030204" pitchFamily="34" charset="0"/>
                <a:sym typeface="Calibri"/>
              </a:rPr>
              <a:t>...</a:t>
            </a:r>
            <a:r>
              <a:rPr lang="it-IT" sz="1800" b="1">
                <a:effectLst/>
                <a:latin typeface="Calibri" panose="020F0502020204030204" pitchFamily="34" charset="0"/>
                <a:ea typeface="Trebuchet MS" panose="020B0603020202020204" pitchFamily="34" charset="0"/>
                <a:cs typeface="Calibri" panose="020F0502020204030204" pitchFamily="34" charset="0"/>
              </a:rPr>
              <a:t>articular</a:t>
            </a:r>
            <a:r>
              <a:rPr lang="it-IT" sz="1800">
                <a:effectLst/>
                <a:latin typeface="Calibri" panose="020F0502020204030204" pitchFamily="34" charset="0"/>
                <a:ea typeface="Trebuchet MS" panose="020B0603020202020204" pitchFamily="34" charset="0"/>
                <a:cs typeface="Calibri" panose="020F0502020204030204" pitchFamily="34" charset="0"/>
              </a:rPr>
              <a:t> tus propias ideas sobre la atención en la era digital.</a:t>
            </a:r>
            <a:endParaRPr sz="2000">
              <a:solidFill>
                <a:schemeClr val="dk1"/>
              </a:solidFill>
              <a:latin typeface="Calibri" panose="020F0502020204030204" pitchFamily="34" charset="0"/>
              <a:ea typeface="Calibri"/>
              <a:cs typeface="Calibri" panose="020F0502020204030204" pitchFamily="34" charset="0"/>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fr-FR" sz="2000">
                <a:solidFill>
                  <a:schemeClr val="dk1"/>
                </a:solidFill>
                <a:latin typeface="Calibri" panose="020F0502020204030204" pitchFamily="34" charset="0"/>
                <a:ea typeface="Calibri"/>
                <a:cs typeface="Calibri" panose="020F0502020204030204" pitchFamily="34" charset="0"/>
                <a:sym typeface="Calibri"/>
              </a:rPr>
              <a:t>...</a:t>
            </a:r>
            <a:r>
              <a:rPr lang="it-IT" sz="1800" b="1">
                <a:effectLst/>
                <a:latin typeface="Calibri" panose="020F0502020204030204" pitchFamily="34" charset="0"/>
                <a:ea typeface="Trebuchet MS" panose="020B0603020202020204" pitchFamily="34" charset="0"/>
                <a:cs typeface="Calibri" panose="020F0502020204030204" pitchFamily="34" charset="0"/>
              </a:rPr>
              <a:t>obtener</a:t>
            </a:r>
            <a:r>
              <a:rPr lang="it-IT" sz="1800">
                <a:effectLst/>
                <a:latin typeface="Calibri" panose="020F0502020204030204" pitchFamily="34" charset="0"/>
                <a:ea typeface="Trebuchet MS" panose="020B0603020202020204" pitchFamily="34" charset="0"/>
                <a:cs typeface="Calibri" panose="020F0502020204030204" pitchFamily="34" charset="0"/>
              </a:rPr>
              <a:t> y </a:t>
            </a:r>
            <a:r>
              <a:rPr lang="it-IT" sz="1800" b="1">
                <a:effectLst/>
                <a:latin typeface="Calibri" panose="020F0502020204030204" pitchFamily="34" charset="0"/>
                <a:ea typeface="Trebuchet MS" panose="020B0603020202020204" pitchFamily="34" charset="0"/>
                <a:cs typeface="Calibri" panose="020F0502020204030204" pitchFamily="34" charset="0"/>
              </a:rPr>
              <a:t>reutilizar</a:t>
            </a:r>
            <a:r>
              <a:rPr lang="it-IT" sz="1800">
                <a:effectLst/>
                <a:latin typeface="Calibri" panose="020F0502020204030204" pitchFamily="34" charset="0"/>
                <a:ea typeface="Trebuchet MS" panose="020B0603020202020204" pitchFamily="34" charset="0"/>
                <a:cs typeface="Calibri" panose="020F0502020204030204" pitchFamily="34" charset="0"/>
              </a:rPr>
              <a:t> tu aprendizaje con el fin de apoyar/guiar a otros en la sociedad.</a:t>
            </a:r>
            <a:endParaRPr sz="200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27" name="Google Shape;127;p4"/>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128" name="Google Shape;128;p4"/>
          <p:cNvSpPr txBox="1"/>
          <p:nvPr/>
        </p:nvSpPr>
        <p:spPr>
          <a:xfrm>
            <a:off x="1976449" y="312225"/>
            <a:ext cx="99297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dirty="0" err="1">
                <a:solidFill>
                  <a:schemeClr val="dk1"/>
                </a:solidFill>
                <a:latin typeface="Calibri"/>
                <a:ea typeface="Calibri"/>
                <a:cs typeface="Calibri"/>
                <a:sym typeface="Calibri"/>
              </a:rPr>
              <a:t>Trabajar</a:t>
            </a:r>
            <a:r>
              <a:rPr lang="fr-FR" sz="3200" b="1" dirty="0">
                <a:solidFill>
                  <a:schemeClr val="dk1"/>
                </a:solidFill>
                <a:latin typeface="Calibri"/>
                <a:ea typeface="Calibri"/>
                <a:cs typeface="Calibri"/>
                <a:sym typeface="Calibri"/>
              </a:rPr>
              <a:t> la </a:t>
            </a:r>
            <a:r>
              <a:rPr lang="fr-FR" sz="3200" b="1" dirty="0" err="1">
                <a:solidFill>
                  <a:schemeClr val="dk1"/>
                </a:solidFill>
                <a:latin typeface="Calibri"/>
                <a:ea typeface="Calibri"/>
                <a:cs typeface="Calibri"/>
                <a:sym typeface="Calibri"/>
              </a:rPr>
              <a:t>aptitud</a:t>
            </a:r>
            <a:r>
              <a:rPr lang="fr-FR" sz="3200" b="1" dirty="0">
                <a:solidFill>
                  <a:schemeClr val="dk1"/>
                </a:solidFill>
                <a:latin typeface="Calibri"/>
                <a:ea typeface="Calibri"/>
                <a:cs typeface="Calibri"/>
                <a:sym typeface="Calibri"/>
              </a:rPr>
              <a:t> mental: </a:t>
            </a:r>
            <a:r>
              <a:rPr lang="fr-FR" sz="3200" b="1" dirty="0" err="1">
                <a:solidFill>
                  <a:schemeClr val="dk1"/>
                </a:solidFill>
                <a:latin typeface="Calibri"/>
                <a:ea typeface="Calibri"/>
                <a:cs typeface="Calibri"/>
                <a:sym typeface="Calibri"/>
              </a:rPr>
              <a:t>concentración</a:t>
            </a:r>
            <a:r>
              <a:rPr lang="fr-FR" sz="3200" b="1" dirty="0">
                <a:solidFill>
                  <a:schemeClr val="dk1"/>
                </a:solidFill>
                <a:latin typeface="Calibri"/>
                <a:ea typeface="Calibri"/>
                <a:cs typeface="Calibri"/>
                <a:sym typeface="Calibri"/>
              </a:rPr>
              <a:t> y </a:t>
            </a:r>
          </a:p>
          <a:p>
            <a:pPr marL="0" marR="0" lvl="0" indent="0" algn="ctr" rtl="0">
              <a:spcBef>
                <a:spcPts val="0"/>
              </a:spcBef>
              <a:spcAft>
                <a:spcPts val="0"/>
              </a:spcAft>
              <a:buSzPts val="1100"/>
              <a:buNone/>
            </a:pPr>
            <a:r>
              <a:rPr lang="fr-FR" sz="3200" b="1" dirty="0" err="1">
                <a:solidFill>
                  <a:schemeClr val="dk1"/>
                </a:solidFill>
                <a:latin typeface="Calibri"/>
                <a:ea typeface="Calibri"/>
                <a:cs typeface="Calibri"/>
                <a:sym typeface="Calibri"/>
              </a:rPr>
              <a:t>atención</a:t>
            </a:r>
            <a:r>
              <a:rPr lang="fr-FR" sz="3200" b="1" dirty="0">
                <a:solidFill>
                  <a:schemeClr val="dk1"/>
                </a:solidFill>
                <a:latin typeface="Calibri"/>
                <a:ea typeface="Calibri"/>
                <a:cs typeface="Calibri"/>
                <a:sym typeface="Calibri"/>
              </a:rPr>
              <a:t> para los </a:t>
            </a:r>
            <a:r>
              <a:rPr lang="fr-FR" sz="3200" b="1" dirty="0" err="1">
                <a:solidFill>
                  <a:schemeClr val="dk1"/>
                </a:solidFill>
                <a:latin typeface="Calibri"/>
                <a:ea typeface="Calibri"/>
                <a:cs typeface="Calibri"/>
                <a:sym typeface="Calibri"/>
              </a:rPr>
              <a:t>mayores</a:t>
            </a:r>
            <a:endParaRPr sz="3200" b="1" dirty="0">
              <a:solidFill>
                <a:schemeClr val="dk1"/>
              </a:solidFill>
              <a:latin typeface="Calibri"/>
              <a:ea typeface="Calibri"/>
              <a:cs typeface="Calibri"/>
              <a:sym typeface="Calibri"/>
            </a:endParaRPr>
          </a:p>
        </p:txBody>
      </p:sp>
      <p:sp>
        <p:nvSpPr>
          <p:cNvPr id="129" name="Google Shape;129;p4"/>
          <p:cNvSpPr txBox="1"/>
          <p:nvPr/>
        </p:nvSpPr>
        <p:spPr>
          <a:xfrm>
            <a:off x="413359" y="6554569"/>
            <a:ext cx="47118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30" name="Google Shape;130;p4"/>
          <p:cNvSpPr txBox="1"/>
          <p:nvPr/>
        </p:nvSpPr>
        <p:spPr>
          <a:xfrm>
            <a:off x="2769267" y="1389403"/>
            <a:ext cx="8643000"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es-ES" sz="1800" i="1" dirty="0">
                <a:solidFill>
                  <a:schemeClr val="dk1"/>
                </a:solidFill>
                <a:latin typeface="Calibri"/>
                <a:ea typeface="Calibri"/>
                <a:cs typeface="Calibri"/>
                <a:sym typeface="Calibri"/>
              </a:rPr>
              <a:t>Esta parte se centrará específicamente en los ejercicios mentales para mejorar tu atención en un mundo digital que tiene un creciente deseo de atraer nuestra atención</a:t>
            </a:r>
            <a:r>
              <a:rPr lang="fr-FR" sz="1800" i="1" dirty="0">
                <a:solidFill>
                  <a:schemeClr val="dk1"/>
                </a:solidFill>
                <a:latin typeface="Calibri"/>
                <a:ea typeface="Calibri"/>
                <a:cs typeface="Calibri"/>
                <a:sym typeface="Calibri"/>
              </a:rPr>
              <a:t>.</a:t>
            </a:r>
            <a:endParaRPr sz="1800" i="1" dirty="0">
              <a:solidFill>
                <a:schemeClr val="dk1"/>
              </a:solidFill>
              <a:latin typeface="Calibri"/>
              <a:ea typeface="Calibri"/>
              <a:cs typeface="Calibri"/>
              <a:sym typeface="Calibri"/>
            </a:endParaRPr>
          </a:p>
          <a:p>
            <a:pPr marL="0" marR="0" lvl="0" indent="0" algn="ctr" rtl="0">
              <a:spcBef>
                <a:spcPts val="0"/>
              </a:spcBef>
              <a:spcAft>
                <a:spcPts val="0"/>
              </a:spcAft>
              <a:buSzPts val="1100"/>
              <a:buNone/>
            </a:pPr>
            <a:r>
              <a:rPr lang="fr-FR" sz="1800" dirty="0">
                <a:solidFill>
                  <a:schemeClr val="dk1"/>
                </a:solidFill>
                <a:latin typeface="Calibri"/>
                <a:ea typeface="Calibri"/>
                <a:cs typeface="Calibri"/>
                <a:sym typeface="Calibri"/>
              </a:rPr>
              <a:t>¡</a:t>
            </a:r>
            <a:r>
              <a:rPr lang="fr-FR" sz="1800" dirty="0" err="1">
                <a:solidFill>
                  <a:schemeClr val="dk1"/>
                </a:solidFill>
                <a:latin typeface="Calibri"/>
                <a:ea typeface="Calibri"/>
                <a:cs typeface="Calibri"/>
                <a:sym typeface="Calibri"/>
              </a:rPr>
              <a:t>Empecemos</a:t>
            </a:r>
            <a:r>
              <a:rPr lang="fr-FR" sz="1800" dirty="0">
                <a:solidFill>
                  <a:schemeClr val="dk1"/>
                </a:solidFill>
                <a:latin typeface="Calibri"/>
                <a:ea typeface="Calibri"/>
                <a:cs typeface="Calibri"/>
                <a:sym typeface="Calibri"/>
              </a:rPr>
              <a:t> con </a:t>
            </a:r>
            <a:r>
              <a:rPr lang="fr-FR" sz="1800" dirty="0" err="1">
                <a:solidFill>
                  <a:schemeClr val="dk1"/>
                </a:solidFill>
                <a:latin typeface="Calibri"/>
                <a:ea typeface="Calibri"/>
                <a:cs typeface="Calibri"/>
                <a:sym typeface="Calibri"/>
              </a:rPr>
              <a:t>algunas</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definiciones</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31" name="Google Shape;131;p4"/>
          <p:cNvSpPr txBox="1"/>
          <p:nvPr/>
        </p:nvSpPr>
        <p:spPr>
          <a:xfrm>
            <a:off x="413359" y="2157572"/>
            <a:ext cx="8643000" cy="4247276"/>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dirty="0">
                <a:solidFill>
                  <a:schemeClr val="dk1"/>
                </a:solidFill>
                <a:latin typeface="Calibri"/>
                <a:ea typeface="Calibri"/>
                <a:cs typeface="Calibri"/>
                <a:sym typeface="Calibri"/>
              </a:rPr>
              <a:t>En el </a:t>
            </a:r>
            <a:r>
              <a:rPr lang="fr-FR" sz="1800" dirty="0" err="1">
                <a:solidFill>
                  <a:schemeClr val="dk1"/>
                </a:solidFill>
                <a:latin typeface="Calibri"/>
                <a:ea typeface="Calibri"/>
                <a:cs typeface="Calibri"/>
                <a:sym typeface="Calibri"/>
              </a:rPr>
              <a:t>contexto</a:t>
            </a:r>
            <a:r>
              <a:rPr lang="fr-FR" sz="1800" dirty="0">
                <a:solidFill>
                  <a:schemeClr val="dk1"/>
                </a:solidFill>
                <a:latin typeface="Calibri"/>
                <a:ea typeface="Calibri"/>
                <a:cs typeface="Calibri"/>
                <a:sym typeface="Calibri"/>
              </a:rPr>
              <a:t> de este </a:t>
            </a:r>
            <a:r>
              <a:rPr lang="fr-FR" sz="1800" dirty="0" err="1">
                <a:solidFill>
                  <a:schemeClr val="dk1"/>
                </a:solidFill>
                <a:latin typeface="Calibri"/>
                <a:ea typeface="Calibri"/>
                <a:cs typeface="Calibri"/>
                <a:sym typeface="Calibri"/>
              </a:rPr>
              <a:t>módulo</a:t>
            </a: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lvl="0" indent="0" algn="just" rtl="0">
              <a:spcBef>
                <a:spcPts val="0"/>
              </a:spcBef>
              <a:spcAft>
                <a:spcPts val="0"/>
              </a:spcAft>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b="1" dirty="0" err="1">
                <a:solidFill>
                  <a:schemeClr val="dk1"/>
                </a:solidFill>
                <a:latin typeface="Calibri"/>
                <a:ea typeface="Calibri"/>
                <a:cs typeface="Calibri"/>
                <a:sym typeface="Calibri"/>
              </a:rPr>
              <a:t>Atención</a:t>
            </a:r>
            <a:r>
              <a:rPr lang="fr-FR" sz="1800" dirty="0">
                <a:solidFill>
                  <a:schemeClr val="dk1"/>
                </a:solidFill>
                <a:latin typeface="Calibri"/>
                <a:ea typeface="Calibri"/>
                <a:cs typeface="Calibri"/>
                <a:sym typeface="Calibri"/>
              </a:rPr>
              <a:t> es... </a:t>
            </a:r>
            <a:r>
              <a:rPr lang="fr-FR" sz="1800" i="1" dirty="0">
                <a:solidFill>
                  <a:schemeClr val="dk1"/>
                </a:solidFill>
                <a:latin typeface="Calibri"/>
                <a:ea typeface="Calibri"/>
                <a:cs typeface="Calibri"/>
                <a:sym typeface="Calibri"/>
              </a:rPr>
              <a:t>un </a:t>
            </a:r>
            <a:r>
              <a:rPr lang="fr-FR" sz="1800" i="1" dirty="0" err="1">
                <a:solidFill>
                  <a:schemeClr val="dk1"/>
                </a:solidFill>
                <a:latin typeface="Calibri"/>
                <a:ea typeface="Calibri"/>
                <a:cs typeface="Calibri"/>
                <a:sym typeface="Calibri"/>
              </a:rPr>
              <a:t>estado</a:t>
            </a:r>
            <a:r>
              <a:rPr lang="fr-FR" sz="1800" i="1" dirty="0">
                <a:solidFill>
                  <a:schemeClr val="dk1"/>
                </a:solidFill>
                <a:latin typeface="Calibri"/>
                <a:ea typeface="Calibri"/>
                <a:cs typeface="Calibri"/>
                <a:sym typeface="Calibri"/>
              </a:rPr>
              <a:t> de </a:t>
            </a:r>
            <a:r>
              <a:rPr lang="fr-FR" sz="1800" i="1" dirty="0" err="1">
                <a:solidFill>
                  <a:schemeClr val="dk1"/>
                </a:solidFill>
                <a:latin typeface="Calibri"/>
                <a:ea typeface="Calibri"/>
                <a:cs typeface="Calibri"/>
                <a:sym typeface="Calibri"/>
              </a:rPr>
              <a:t>concentración</a:t>
            </a:r>
            <a:r>
              <a:rPr lang="fr-FR" sz="1800" i="1" dirty="0">
                <a:solidFill>
                  <a:schemeClr val="dk1"/>
                </a:solidFill>
                <a:latin typeface="Calibri"/>
                <a:ea typeface="Calibri"/>
                <a:cs typeface="Calibri"/>
                <a:sym typeface="Calibri"/>
              </a:rPr>
              <a:t> en </a:t>
            </a:r>
            <a:r>
              <a:rPr lang="fr-FR" sz="1800" i="1" dirty="0" err="1">
                <a:solidFill>
                  <a:schemeClr val="dk1"/>
                </a:solidFill>
                <a:latin typeface="Calibri"/>
                <a:ea typeface="Calibri"/>
                <a:cs typeface="Calibri"/>
                <a:sym typeface="Calibri"/>
              </a:rPr>
              <a:t>una</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tarea</a:t>
            </a:r>
            <a:r>
              <a:rPr lang="fr-FR" sz="1800" i="1" dirty="0">
                <a:solidFill>
                  <a:schemeClr val="dk1"/>
                </a:solidFill>
                <a:latin typeface="Calibri"/>
                <a:ea typeface="Calibri"/>
                <a:cs typeface="Calibri"/>
                <a:sym typeface="Calibri"/>
              </a:rPr>
              <a:t> o </a:t>
            </a:r>
            <a:r>
              <a:rPr lang="fr-FR" sz="1800" i="1" dirty="0" err="1">
                <a:solidFill>
                  <a:schemeClr val="dk1"/>
                </a:solidFill>
                <a:latin typeface="Calibri"/>
                <a:ea typeface="Calibri"/>
                <a:cs typeface="Calibri"/>
                <a:sym typeface="Calibri"/>
              </a:rPr>
              <a:t>asunto</a:t>
            </a:r>
            <a:r>
              <a:rPr lang="fr-FR" sz="1800" i="1" dirty="0">
                <a:solidFill>
                  <a:schemeClr val="dk1"/>
                </a:solidFill>
                <a:latin typeface="Calibri"/>
                <a:ea typeface="Calibri"/>
                <a:cs typeface="Calibri"/>
                <a:sym typeface="Calibri"/>
              </a:rPr>
              <a:t> que se </a:t>
            </a:r>
            <a:r>
              <a:rPr lang="fr-FR" sz="1800" i="1" dirty="0" err="1">
                <a:solidFill>
                  <a:schemeClr val="dk1"/>
                </a:solidFill>
                <a:latin typeface="Calibri"/>
                <a:ea typeface="Calibri"/>
                <a:cs typeface="Calibri"/>
                <a:sym typeface="Calibri"/>
              </a:rPr>
              <a:t>entrega</a:t>
            </a:r>
            <a:r>
              <a:rPr lang="fr-FR" sz="1800" i="1" dirty="0">
                <a:solidFill>
                  <a:schemeClr val="dk1"/>
                </a:solidFill>
                <a:latin typeface="Calibri"/>
                <a:ea typeface="Calibri"/>
                <a:cs typeface="Calibri"/>
                <a:sym typeface="Calibri"/>
              </a:rPr>
              <a:t> a </a:t>
            </a:r>
            <a:r>
              <a:rPr lang="fr-FR" sz="1800" i="1" dirty="0" err="1">
                <a:solidFill>
                  <a:schemeClr val="dk1"/>
                </a:solidFill>
                <a:latin typeface="Calibri"/>
                <a:ea typeface="Calibri"/>
                <a:cs typeface="Calibri"/>
                <a:sym typeface="Calibri"/>
              </a:rPr>
              <a:t>través</a:t>
            </a:r>
            <a:r>
              <a:rPr lang="fr-FR" sz="1800" i="1" dirty="0">
                <a:solidFill>
                  <a:schemeClr val="dk1"/>
                </a:solidFill>
                <a:latin typeface="Calibri"/>
                <a:ea typeface="Calibri"/>
                <a:cs typeface="Calibri"/>
                <a:sym typeface="Calibri"/>
              </a:rPr>
              <a:t> de los </a:t>
            </a:r>
            <a:r>
              <a:rPr lang="fr-FR" sz="1800" i="1" dirty="0" err="1">
                <a:solidFill>
                  <a:schemeClr val="dk1"/>
                </a:solidFill>
                <a:latin typeface="Calibri"/>
                <a:ea typeface="Calibri"/>
                <a:cs typeface="Calibri"/>
                <a:sym typeface="Calibri"/>
              </a:rPr>
              <a:t>sentidos</a:t>
            </a:r>
            <a:r>
              <a:rPr lang="fr-FR" sz="1800" i="1" dirty="0">
                <a:solidFill>
                  <a:schemeClr val="dk1"/>
                </a:solidFill>
                <a:latin typeface="Calibri"/>
                <a:ea typeface="Calibri"/>
                <a:cs typeface="Calibri"/>
                <a:sym typeface="Calibri"/>
              </a:rPr>
              <a:t>.</a:t>
            </a: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b="1" dirty="0" err="1">
                <a:solidFill>
                  <a:schemeClr val="dk1"/>
                </a:solidFill>
                <a:latin typeface="Calibri"/>
                <a:ea typeface="Calibri"/>
                <a:cs typeface="Calibri"/>
                <a:sym typeface="Calibri"/>
              </a:rPr>
              <a:t>Concentración</a:t>
            </a:r>
            <a:r>
              <a:rPr lang="fr-FR" sz="1800" dirty="0">
                <a:solidFill>
                  <a:schemeClr val="dk1"/>
                </a:solidFill>
                <a:latin typeface="Calibri"/>
                <a:ea typeface="Calibri"/>
                <a:cs typeface="Calibri"/>
                <a:sym typeface="Calibri"/>
              </a:rPr>
              <a:t> es... </a:t>
            </a:r>
            <a:r>
              <a:rPr lang="fr-FR" sz="1800" i="1" dirty="0">
                <a:solidFill>
                  <a:schemeClr val="dk1"/>
                </a:solidFill>
                <a:latin typeface="Calibri"/>
                <a:ea typeface="Calibri"/>
                <a:cs typeface="Calibri"/>
                <a:sym typeface="Calibri"/>
              </a:rPr>
              <a:t>la </a:t>
            </a:r>
            <a:r>
              <a:rPr lang="fr-FR" sz="1800" i="1" dirty="0" err="1">
                <a:solidFill>
                  <a:schemeClr val="dk1"/>
                </a:solidFill>
                <a:latin typeface="Calibri"/>
                <a:ea typeface="Calibri"/>
                <a:cs typeface="Calibri"/>
                <a:sym typeface="Calibri"/>
              </a:rPr>
              <a:t>capacidad</a:t>
            </a:r>
            <a:r>
              <a:rPr lang="fr-FR" sz="1800" i="1" dirty="0">
                <a:solidFill>
                  <a:schemeClr val="dk1"/>
                </a:solidFill>
                <a:latin typeface="Calibri"/>
                <a:ea typeface="Calibri"/>
                <a:cs typeface="Calibri"/>
                <a:sym typeface="Calibri"/>
              </a:rPr>
              <a:t> de </a:t>
            </a:r>
            <a:r>
              <a:rPr lang="fr-FR" sz="1800" i="1" dirty="0" err="1">
                <a:solidFill>
                  <a:schemeClr val="dk1"/>
                </a:solidFill>
                <a:latin typeface="Calibri"/>
                <a:ea typeface="Calibri"/>
                <a:cs typeface="Calibri"/>
                <a:sym typeface="Calibri"/>
              </a:rPr>
              <a:t>mantener</a:t>
            </a:r>
            <a:r>
              <a:rPr lang="fr-FR" sz="1800" i="1" dirty="0">
                <a:solidFill>
                  <a:schemeClr val="dk1"/>
                </a:solidFill>
                <a:latin typeface="Calibri"/>
                <a:ea typeface="Calibri"/>
                <a:cs typeface="Calibri"/>
                <a:sym typeface="Calibri"/>
              </a:rPr>
              <a:t> la </a:t>
            </a:r>
            <a:r>
              <a:rPr lang="fr-FR" sz="1800" i="1" dirty="0" err="1">
                <a:solidFill>
                  <a:schemeClr val="dk1"/>
                </a:solidFill>
                <a:latin typeface="Calibri"/>
                <a:ea typeface="Calibri"/>
                <a:cs typeface="Calibri"/>
                <a:sym typeface="Calibri"/>
              </a:rPr>
              <a:t>atención</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durante</a:t>
            </a:r>
            <a:r>
              <a:rPr lang="fr-FR" sz="1800" i="1" dirty="0">
                <a:solidFill>
                  <a:schemeClr val="dk1"/>
                </a:solidFill>
                <a:latin typeface="Calibri"/>
                <a:ea typeface="Calibri"/>
                <a:cs typeface="Calibri"/>
                <a:sym typeface="Calibri"/>
              </a:rPr>
              <a:t> un </a:t>
            </a:r>
            <a:r>
              <a:rPr lang="fr-FR" sz="1800" i="1" dirty="0" err="1">
                <a:solidFill>
                  <a:schemeClr val="dk1"/>
                </a:solidFill>
                <a:latin typeface="Calibri"/>
                <a:ea typeface="Calibri"/>
                <a:cs typeface="Calibri"/>
                <a:sym typeface="Calibri"/>
              </a:rPr>
              <a:t>tiempo</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determinado</a:t>
            </a:r>
            <a:r>
              <a:rPr lang="fr-FR" sz="1800" i="1" dirty="0">
                <a:solidFill>
                  <a:schemeClr val="dk1"/>
                </a:solidFill>
                <a:latin typeface="Calibri"/>
                <a:ea typeface="Calibri"/>
                <a:cs typeface="Calibri"/>
                <a:sym typeface="Calibri"/>
              </a:rPr>
              <a:t>.</a:t>
            </a: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b="1" dirty="0" err="1">
                <a:solidFill>
                  <a:schemeClr val="dk1"/>
                </a:solidFill>
                <a:latin typeface="Calibri"/>
                <a:ea typeface="Calibri"/>
                <a:cs typeface="Calibri"/>
                <a:sym typeface="Calibri"/>
              </a:rPr>
              <a:t>Aptitud</a:t>
            </a:r>
            <a:r>
              <a:rPr lang="fr-FR" sz="1800" b="1" dirty="0">
                <a:solidFill>
                  <a:schemeClr val="dk1"/>
                </a:solidFill>
                <a:latin typeface="Calibri"/>
                <a:ea typeface="Calibri"/>
                <a:cs typeface="Calibri"/>
                <a:sym typeface="Calibri"/>
              </a:rPr>
              <a:t> mental </a:t>
            </a:r>
            <a:r>
              <a:rPr lang="fr-FR" sz="1800" dirty="0">
                <a:solidFill>
                  <a:schemeClr val="dk1"/>
                </a:solidFill>
                <a:latin typeface="Calibri"/>
                <a:ea typeface="Calibri"/>
                <a:cs typeface="Calibri"/>
                <a:sym typeface="Calibri"/>
              </a:rPr>
              <a:t>es... </a:t>
            </a:r>
            <a:r>
              <a:rPr lang="fr-FR" sz="1800" i="1" dirty="0">
                <a:solidFill>
                  <a:schemeClr val="dk1"/>
                </a:solidFill>
                <a:latin typeface="Calibri"/>
                <a:ea typeface="Calibri"/>
                <a:cs typeface="Calibri"/>
                <a:sym typeface="Calibri"/>
              </a:rPr>
              <a:t>la </a:t>
            </a:r>
            <a:r>
              <a:rPr lang="fr-FR" sz="1800" i="1" dirty="0" err="1">
                <a:solidFill>
                  <a:schemeClr val="dk1"/>
                </a:solidFill>
                <a:latin typeface="Calibri"/>
                <a:ea typeface="Calibri"/>
                <a:cs typeface="Calibri"/>
                <a:sym typeface="Calibri"/>
              </a:rPr>
              <a:t>capacidad</a:t>
            </a:r>
            <a:r>
              <a:rPr lang="fr-FR" sz="1800" i="1" dirty="0">
                <a:solidFill>
                  <a:schemeClr val="dk1"/>
                </a:solidFill>
                <a:latin typeface="Calibri"/>
                <a:ea typeface="Calibri"/>
                <a:cs typeface="Calibri"/>
                <a:sym typeface="Calibri"/>
              </a:rPr>
              <a:t> de </a:t>
            </a:r>
            <a:r>
              <a:rPr lang="fr-FR" sz="1800" i="1" dirty="0" err="1">
                <a:solidFill>
                  <a:schemeClr val="dk1"/>
                </a:solidFill>
                <a:latin typeface="Calibri"/>
                <a:ea typeface="Calibri"/>
                <a:cs typeface="Calibri"/>
                <a:sym typeface="Calibri"/>
              </a:rPr>
              <a:t>concentrarse</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pensar</a:t>
            </a:r>
            <a:r>
              <a:rPr lang="fr-FR" sz="1800" i="1" dirty="0">
                <a:solidFill>
                  <a:schemeClr val="dk1"/>
                </a:solidFill>
                <a:latin typeface="Calibri"/>
                <a:ea typeface="Calibri"/>
                <a:cs typeface="Calibri"/>
                <a:sym typeface="Calibri"/>
              </a:rPr>
              <a:t> con </a:t>
            </a:r>
            <a:r>
              <a:rPr lang="fr-FR" sz="1800" i="1" dirty="0" err="1">
                <a:solidFill>
                  <a:schemeClr val="dk1"/>
                </a:solidFill>
                <a:latin typeface="Calibri"/>
                <a:ea typeface="Calibri"/>
                <a:cs typeface="Calibri"/>
                <a:sym typeface="Calibri"/>
              </a:rPr>
              <a:t>claridad</a:t>
            </a:r>
            <a:r>
              <a:rPr lang="fr-FR" sz="1800" i="1" dirty="0">
                <a:solidFill>
                  <a:schemeClr val="dk1"/>
                </a:solidFill>
                <a:latin typeface="Calibri"/>
                <a:ea typeface="Calibri"/>
                <a:cs typeface="Calibri"/>
                <a:sym typeface="Calibri"/>
              </a:rPr>
              <a:t> y </a:t>
            </a:r>
            <a:r>
              <a:rPr lang="fr-FR" sz="1800" i="1" dirty="0" err="1">
                <a:solidFill>
                  <a:schemeClr val="dk1"/>
                </a:solidFill>
                <a:latin typeface="Calibri"/>
                <a:ea typeface="Calibri"/>
                <a:cs typeface="Calibri"/>
                <a:sym typeface="Calibri"/>
              </a:rPr>
              <a:t>creatividad</a:t>
            </a:r>
            <a:r>
              <a:rPr lang="fr-FR" sz="1800" i="1" dirty="0">
                <a:solidFill>
                  <a:schemeClr val="dk1"/>
                </a:solidFill>
                <a:latin typeface="Calibri"/>
                <a:ea typeface="Calibri"/>
                <a:cs typeface="Calibri"/>
                <a:sym typeface="Calibri"/>
              </a:rPr>
              <a:t>.</a:t>
            </a: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b="1" dirty="0" err="1">
                <a:solidFill>
                  <a:schemeClr val="dk1"/>
                </a:solidFill>
                <a:latin typeface="Calibri"/>
                <a:ea typeface="Calibri"/>
                <a:cs typeface="Calibri"/>
                <a:sym typeface="Calibri"/>
              </a:rPr>
              <a:t>Tecnologías</a:t>
            </a:r>
            <a:r>
              <a:rPr lang="fr-FR" sz="1800" b="1" dirty="0">
                <a:solidFill>
                  <a:schemeClr val="dk1"/>
                </a:solidFill>
                <a:latin typeface="Calibri"/>
                <a:ea typeface="Calibri"/>
                <a:cs typeface="Calibri"/>
                <a:sym typeface="Calibri"/>
              </a:rPr>
              <a:t> digitales </a:t>
            </a:r>
            <a:r>
              <a:rPr lang="fr-FR" sz="1800" dirty="0">
                <a:solidFill>
                  <a:schemeClr val="dk1"/>
                </a:solidFill>
                <a:latin typeface="Calibri"/>
                <a:ea typeface="Calibri"/>
                <a:cs typeface="Calibri"/>
                <a:sym typeface="Calibri"/>
              </a:rPr>
              <a:t>son... </a:t>
            </a:r>
            <a:r>
              <a:rPr lang="fr-FR" sz="1800" i="1" dirty="0">
                <a:solidFill>
                  <a:schemeClr val="dk1"/>
                </a:solidFill>
                <a:latin typeface="Calibri"/>
                <a:ea typeface="Calibri"/>
                <a:cs typeface="Calibri"/>
                <a:sym typeface="Calibri"/>
              </a:rPr>
              <a:t>un </a:t>
            </a:r>
            <a:r>
              <a:rPr lang="fr-FR" sz="1800" i="1" dirty="0" err="1">
                <a:solidFill>
                  <a:schemeClr val="dk1"/>
                </a:solidFill>
                <a:latin typeface="Calibri"/>
                <a:ea typeface="Calibri"/>
                <a:cs typeface="Calibri"/>
                <a:sym typeface="Calibri"/>
              </a:rPr>
              <a:t>término</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general</a:t>
            </a:r>
            <a:r>
              <a:rPr lang="fr-FR" sz="1800" i="1" dirty="0">
                <a:solidFill>
                  <a:schemeClr val="dk1"/>
                </a:solidFill>
                <a:latin typeface="Calibri"/>
                <a:ea typeface="Calibri"/>
                <a:cs typeface="Calibri"/>
                <a:sym typeface="Calibri"/>
              </a:rPr>
              <a:t> que engloba tanto los </a:t>
            </a:r>
            <a:r>
              <a:rPr lang="fr-FR" sz="1800" i="1" dirty="0" err="1">
                <a:solidFill>
                  <a:schemeClr val="dk1"/>
                </a:solidFill>
                <a:latin typeface="Calibri"/>
                <a:ea typeface="Calibri"/>
                <a:cs typeface="Calibri"/>
                <a:sym typeface="Calibri"/>
              </a:rPr>
              <a:t>dispositivos</a:t>
            </a:r>
            <a:r>
              <a:rPr lang="fr-FR" sz="1800" i="1" dirty="0">
                <a:solidFill>
                  <a:schemeClr val="dk1"/>
                </a:solidFill>
                <a:latin typeface="Calibri"/>
                <a:ea typeface="Calibri"/>
                <a:cs typeface="Calibri"/>
                <a:sym typeface="Calibri"/>
              </a:rPr>
              <a:t> digitales, </a:t>
            </a:r>
            <a:r>
              <a:rPr lang="fr-FR" sz="1800" i="1" dirty="0" err="1">
                <a:solidFill>
                  <a:schemeClr val="dk1"/>
                </a:solidFill>
                <a:latin typeface="Calibri"/>
                <a:ea typeface="Calibri"/>
                <a:cs typeface="Calibri"/>
                <a:sym typeface="Calibri"/>
              </a:rPr>
              <a:t>como</a:t>
            </a:r>
            <a:r>
              <a:rPr lang="fr-FR" sz="1800" i="1" dirty="0">
                <a:solidFill>
                  <a:schemeClr val="dk1"/>
                </a:solidFill>
                <a:latin typeface="Calibri"/>
                <a:ea typeface="Calibri"/>
                <a:cs typeface="Calibri"/>
                <a:sym typeface="Calibri"/>
              </a:rPr>
              <a:t> los </a:t>
            </a:r>
            <a:r>
              <a:rPr lang="fr-FR" sz="1800" i="1" dirty="0" err="1">
                <a:solidFill>
                  <a:schemeClr val="dk1"/>
                </a:solidFill>
                <a:latin typeface="Calibri"/>
                <a:ea typeface="Calibri"/>
                <a:cs typeface="Calibri"/>
                <a:sym typeface="Calibri"/>
              </a:rPr>
              <a:t>ordenadores</a:t>
            </a:r>
            <a:r>
              <a:rPr lang="fr-FR" sz="1800" i="1" dirty="0">
                <a:solidFill>
                  <a:schemeClr val="dk1"/>
                </a:solidFill>
                <a:latin typeface="Calibri"/>
                <a:ea typeface="Calibri"/>
                <a:cs typeface="Calibri"/>
                <a:sym typeface="Calibri"/>
              </a:rPr>
              <a:t> personales y los </a:t>
            </a:r>
            <a:r>
              <a:rPr lang="fr-FR" sz="1800" i="1" dirty="0" err="1">
                <a:solidFill>
                  <a:schemeClr val="dk1"/>
                </a:solidFill>
                <a:latin typeface="Calibri"/>
                <a:ea typeface="Calibri"/>
                <a:cs typeface="Calibri"/>
                <a:sym typeface="Calibri"/>
              </a:rPr>
              <a:t>portátiles</a:t>
            </a:r>
            <a:r>
              <a:rPr lang="fr-FR" sz="1800" i="1" dirty="0">
                <a:solidFill>
                  <a:schemeClr val="dk1"/>
                </a:solidFill>
                <a:latin typeface="Calibri"/>
                <a:ea typeface="Calibri"/>
                <a:cs typeface="Calibri"/>
                <a:sym typeface="Calibri"/>
              </a:rPr>
              <a:t>, los </a:t>
            </a:r>
            <a:r>
              <a:rPr lang="fr-FR" sz="1800" i="1" dirty="0" err="1">
                <a:solidFill>
                  <a:schemeClr val="dk1"/>
                </a:solidFill>
                <a:latin typeface="Calibri"/>
                <a:ea typeface="Calibri"/>
                <a:cs typeface="Calibri"/>
                <a:sym typeface="Calibri"/>
              </a:rPr>
              <a:t>contenidos</a:t>
            </a:r>
            <a:r>
              <a:rPr lang="fr-FR" sz="1800" i="1" dirty="0">
                <a:solidFill>
                  <a:schemeClr val="dk1"/>
                </a:solidFill>
                <a:latin typeface="Calibri"/>
                <a:ea typeface="Calibri"/>
                <a:cs typeface="Calibri"/>
                <a:sym typeface="Calibri"/>
              </a:rPr>
              <a:t> digitales, las </a:t>
            </a:r>
            <a:r>
              <a:rPr lang="fr-FR" sz="1800" i="1" dirty="0" err="1">
                <a:solidFill>
                  <a:schemeClr val="dk1"/>
                </a:solidFill>
                <a:latin typeface="Calibri"/>
                <a:ea typeface="Calibri"/>
                <a:cs typeface="Calibri"/>
                <a:sym typeface="Calibri"/>
              </a:rPr>
              <a:t>plataformas</a:t>
            </a:r>
            <a:r>
              <a:rPr lang="fr-FR" sz="1800" i="1" dirty="0">
                <a:solidFill>
                  <a:schemeClr val="dk1"/>
                </a:solidFill>
                <a:latin typeface="Calibri"/>
                <a:ea typeface="Calibri"/>
                <a:cs typeface="Calibri"/>
                <a:sym typeface="Calibri"/>
              </a:rPr>
              <a:t> de </a:t>
            </a:r>
            <a:r>
              <a:rPr lang="fr-FR" sz="1800" i="1" dirty="0" err="1">
                <a:solidFill>
                  <a:schemeClr val="dk1"/>
                </a:solidFill>
                <a:latin typeface="Calibri"/>
                <a:ea typeface="Calibri"/>
                <a:cs typeface="Calibri"/>
                <a:sym typeface="Calibri"/>
              </a:rPr>
              <a:t>redes</a:t>
            </a:r>
            <a:r>
              <a:rPr lang="fr-FR" sz="1800" i="1" dirty="0">
                <a:solidFill>
                  <a:schemeClr val="dk1"/>
                </a:solidFill>
                <a:latin typeface="Calibri"/>
                <a:ea typeface="Calibri"/>
                <a:cs typeface="Calibri"/>
                <a:sym typeface="Calibri"/>
              </a:rPr>
              <a:t> sociales, </a:t>
            </a:r>
            <a:r>
              <a:rPr lang="fr-FR" sz="1800" i="1" dirty="0" err="1">
                <a:solidFill>
                  <a:schemeClr val="dk1"/>
                </a:solidFill>
                <a:latin typeface="Calibri"/>
                <a:ea typeface="Calibri"/>
                <a:cs typeface="Calibri"/>
                <a:sym typeface="Calibri"/>
              </a:rPr>
              <a:t>multimedia</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sitios</a:t>
            </a:r>
            <a:r>
              <a:rPr lang="fr-FR" sz="1800" i="1" dirty="0">
                <a:solidFill>
                  <a:schemeClr val="dk1"/>
                </a:solidFill>
                <a:latin typeface="Calibri"/>
                <a:ea typeface="Calibri"/>
                <a:cs typeface="Calibri"/>
                <a:sym typeface="Calibri"/>
              </a:rPr>
              <a:t> web, etc.</a:t>
            </a: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b="1" dirty="0" err="1">
                <a:solidFill>
                  <a:schemeClr val="dk1"/>
                </a:solidFill>
                <a:latin typeface="Calibri"/>
                <a:ea typeface="Calibri"/>
                <a:cs typeface="Calibri"/>
                <a:sym typeface="Calibri"/>
              </a:rPr>
              <a:t>Competencia</a:t>
            </a:r>
            <a:r>
              <a:rPr lang="fr-FR" sz="1800" b="1" dirty="0">
                <a:solidFill>
                  <a:schemeClr val="dk1"/>
                </a:solidFill>
                <a:latin typeface="Calibri"/>
                <a:ea typeface="Calibri"/>
                <a:cs typeface="Calibri"/>
                <a:sym typeface="Calibri"/>
              </a:rPr>
              <a:t>(s) digital(es)</a:t>
            </a:r>
            <a:r>
              <a:rPr lang="fr-FR" sz="1800" b="1" i="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es/son...</a:t>
            </a:r>
            <a:r>
              <a:rPr lang="fr-FR" sz="1800" i="1" dirty="0">
                <a:solidFill>
                  <a:schemeClr val="dk1"/>
                </a:solidFill>
                <a:latin typeface="Calibri"/>
                <a:ea typeface="Calibri"/>
                <a:cs typeface="Calibri"/>
                <a:sym typeface="Calibri"/>
              </a:rPr>
              <a:t> el </a:t>
            </a:r>
            <a:r>
              <a:rPr lang="fr-FR" sz="1800" i="1" dirty="0" err="1">
                <a:solidFill>
                  <a:schemeClr val="dk1"/>
                </a:solidFill>
                <a:latin typeface="Calibri"/>
                <a:ea typeface="Calibri"/>
                <a:cs typeface="Calibri"/>
                <a:sym typeface="Calibri"/>
              </a:rPr>
              <a:t>conocimiento</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habilidad</a:t>
            </a:r>
            <a:r>
              <a:rPr lang="fr-FR" sz="1800" i="1" dirty="0">
                <a:solidFill>
                  <a:schemeClr val="dk1"/>
                </a:solidFill>
                <a:latin typeface="Calibri"/>
                <a:ea typeface="Calibri"/>
                <a:cs typeface="Calibri"/>
                <a:sym typeface="Calibri"/>
              </a:rPr>
              <a:t> y </a:t>
            </a:r>
            <a:r>
              <a:rPr lang="fr-FR" sz="1800" i="1" dirty="0" err="1">
                <a:solidFill>
                  <a:schemeClr val="dk1"/>
                </a:solidFill>
                <a:latin typeface="Calibri"/>
                <a:ea typeface="Calibri"/>
                <a:cs typeface="Calibri"/>
                <a:sym typeface="Calibri"/>
              </a:rPr>
              <a:t>actitud</a:t>
            </a:r>
            <a:r>
              <a:rPr lang="fr-FR" sz="1800" i="1" dirty="0">
                <a:solidFill>
                  <a:schemeClr val="dk1"/>
                </a:solidFill>
                <a:latin typeface="Calibri"/>
                <a:ea typeface="Calibri"/>
                <a:cs typeface="Calibri"/>
                <a:sym typeface="Calibri"/>
              </a:rPr>
              <a:t> para </a:t>
            </a:r>
            <a:r>
              <a:rPr lang="fr-FR" sz="1800" i="1" dirty="0" err="1">
                <a:solidFill>
                  <a:schemeClr val="dk1"/>
                </a:solidFill>
                <a:latin typeface="Calibri"/>
                <a:ea typeface="Calibri"/>
                <a:cs typeface="Calibri"/>
                <a:sym typeface="Calibri"/>
              </a:rPr>
              <a:t>navegar</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evaluar</a:t>
            </a:r>
            <a:r>
              <a:rPr lang="fr-FR" sz="1800" i="1" dirty="0">
                <a:solidFill>
                  <a:schemeClr val="dk1"/>
                </a:solidFill>
                <a:latin typeface="Calibri"/>
                <a:ea typeface="Calibri"/>
                <a:cs typeface="Calibri"/>
                <a:sym typeface="Calibri"/>
              </a:rPr>
              <a:t> y </a:t>
            </a:r>
            <a:r>
              <a:rPr lang="fr-FR" sz="1800" i="1" dirty="0" err="1">
                <a:solidFill>
                  <a:schemeClr val="dk1"/>
                </a:solidFill>
                <a:latin typeface="Calibri"/>
                <a:ea typeface="Calibri"/>
                <a:cs typeface="Calibri"/>
                <a:sym typeface="Calibri"/>
              </a:rPr>
              <a:t>proteger</a:t>
            </a:r>
            <a:r>
              <a:rPr lang="fr-FR" sz="1800" i="1" dirty="0">
                <a:solidFill>
                  <a:schemeClr val="dk1"/>
                </a:solidFill>
                <a:latin typeface="Calibri"/>
                <a:ea typeface="Calibri"/>
                <a:cs typeface="Calibri"/>
                <a:sym typeface="Calibri"/>
              </a:rPr>
              <a:t> los </a:t>
            </a:r>
            <a:r>
              <a:rPr lang="fr-FR" sz="1800" i="1" dirty="0" err="1">
                <a:solidFill>
                  <a:schemeClr val="dk1"/>
                </a:solidFill>
                <a:latin typeface="Calibri"/>
                <a:ea typeface="Calibri"/>
                <a:cs typeface="Calibri"/>
                <a:sym typeface="Calibri"/>
              </a:rPr>
              <a:t>datos</a:t>
            </a:r>
            <a:r>
              <a:rPr lang="fr-FR" sz="1800" i="1" dirty="0">
                <a:solidFill>
                  <a:schemeClr val="dk1"/>
                </a:solidFill>
                <a:latin typeface="Calibri"/>
                <a:ea typeface="Calibri"/>
                <a:cs typeface="Calibri"/>
                <a:sym typeface="Calibri"/>
              </a:rPr>
              <a:t> en </a:t>
            </a:r>
            <a:r>
              <a:rPr lang="fr-FR" sz="1800" i="1" dirty="0" err="1">
                <a:solidFill>
                  <a:schemeClr val="dk1"/>
                </a:solidFill>
                <a:latin typeface="Calibri"/>
                <a:ea typeface="Calibri"/>
                <a:cs typeface="Calibri"/>
                <a:sym typeface="Calibri"/>
              </a:rPr>
              <a:t>línea</a:t>
            </a:r>
            <a:r>
              <a:rPr lang="fr-FR" sz="1800" i="1"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104c162c553_0_38"/>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37" name="Google Shape;137;g104c162c553_0_38"/>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38" name="Google Shape;138;g104c162c553_0_38"/>
          <p:cNvSpPr txBox="1"/>
          <p:nvPr/>
        </p:nvSpPr>
        <p:spPr>
          <a:xfrm>
            <a:off x="1976449" y="312225"/>
            <a:ext cx="9929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a:solidFill>
                  <a:schemeClr val="dk1"/>
                </a:solidFill>
                <a:latin typeface="Calibri"/>
                <a:ea typeface="Calibri"/>
                <a:cs typeface="Calibri"/>
                <a:sym typeface="Calibri"/>
              </a:rPr>
              <a:t>Atención:</a:t>
            </a: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39" name="Google Shape;139;g104c162c553_0_38"/>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40" name="Google Shape;140;g104c162c553_0_38"/>
          <p:cNvSpPr txBox="1"/>
          <p:nvPr/>
        </p:nvSpPr>
        <p:spPr>
          <a:xfrm>
            <a:off x="2213532" y="981607"/>
            <a:ext cx="8643000" cy="400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2000">
                <a:solidFill>
                  <a:schemeClr val="dk1"/>
                </a:solidFill>
                <a:latin typeface="Calibri"/>
                <a:ea typeface="Calibri"/>
                <a:cs typeface="Calibri"/>
                <a:sym typeface="Calibri"/>
              </a:rPr>
              <a:t>Hay diferentes métodos para teorizar la atención*:</a:t>
            </a:r>
            <a:endParaRPr sz="2000">
              <a:solidFill>
                <a:schemeClr val="dk1"/>
              </a:solidFill>
              <a:latin typeface="Calibri"/>
              <a:ea typeface="Calibri"/>
              <a:cs typeface="Calibri"/>
              <a:sym typeface="Calibri"/>
            </a:endParaRPr>
          </a:p>
        </p:txBody>
      </p:sp>
      <p:sp>
        <p:nvSpPr>
          <p:cNvPr id="141" name="Google Shape;141;g104c162c553_0_38"/>
          <p:cNvSpPr txBox="1"/>
          <p:nvPr/>
        </p:nvSpPr>
        <p:spPr>
          <a:xfrm>
            <a:off x="4402500" y="1889838"/>
            <a:ext cx="6829200" cy="120028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a:solidFill>
                  <a:schemeClr val="dk1"/>
                </a:solidFill>
                <a:latin typeface="Calibri"/>
                <a:ea typeface="Calibri"/>
                <a:cs typeface="Calibri"/>
                <a:sym typeface="Calibri"/>
              </a:rPr>
              <a:t>Atención como </a:t>
            </a:r>
            <a:r>
              <a:rPr lang="fr-FR" sz="1800" b="1">
                <a:solidFill>
                  <a:schemeClr val="dk1"/>
                </a:solidFill>
                <a:latin typeface="Calibri"/>
                <a:ea typeface="Calibri"/>
                <a:cs typeface="Calibri"/>
                <a:sym typeface="Calibri"/>
              </a:rPr>
              <a:t>filtro</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a:solidFill>
                  <a:schemeClr val="dk1"/>
                </a:solidFill>
                <a:latin typeface="Calibri"/>
                <a:ea typeface="Calibri"/>
                <a:cs typeface="Calibri"/>
                <a:sym typeface="Calibri"/>
              </a:rPr>
              <a:t>...</a:t>
            </a:r>
            <a:r>
              <a:rPr lang="es-ES" sz="1800">
                <a:solidFill>
                  <a:schemeClr val="dk1"/>
                </a:solidFill>
                <a:latin typeface="Calibri"/>
                <a:ea typeface="Calibri"/>
                <a:cs typeface="Calibri"/>
                <a:sym typeface="Calibri"/>
              </a:rPr>
              <a:t>en el que se recibe mucha información pero sólo se selecciona una o muy pocas para ser procesadas.</a:t>
            </a:r>
            <a:endParaRPr sz="1800" b="1">
              <a:solidFill>
                <a:schemeClr val="dk1"/>
              </a:solidFill>
              <a:latin typeface="Calibri"/>
              <a:ea typeface="Calibri"/>
              <a:cs typeface="Calibri"/>
              <a:sym typeface="Calibri"/>
            </a:endParaRPr>
          </a:p>
        </p:txBody>
      </p:sp>
      <p:sp>
        <p:nvSpPr>
          <p:cNvPr id="142" name="Google Shape;142;g104c162c553_0_38"/>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*Fuente: (Castle y Buckler, 2009)</a:t>
            </a:r>
            <a:endParaRPr sz="1200">
              <a:solidFill>
                <a:schemeClr val="dk1"/>
              </a:solidFill>
              <a:latin typeface="Calibri"/>
              <a:ea typeface="Calibri"/>
              <a:cs typeface="Calibri"/>
              <a:sym typeface="Calibri"/>
            </a:endParaRPr>
          </a:p>
        </p:txBody>
      </p:sp>
      <p:pic>
        <p:nvPicPr>
          <p:cNvPr id="143" name="Google Shape;143;g104c162c553_0_38"/>
          <p:cNvPicPr preferRelativeResize="0"/>
          <p:nvPr/>
        </p:nvPicPr>
        <p:blipFill>
          <a:blip r:embed="rId5">
            <a:alphaModFix/>
          </a:blip>
          <a:stretch>
            <a:fillRect/>
          </a:stretch>
        </p:blipFill>
        <p:spPr>
          <a:xfrm>
            <a:off x="598700" y="1699900"/>
            <a:ext cx="3571875" cy="1857375"/>
          </a:xfrm>
          <a:prstGeom prst="rect">
            <a:avLst/>
          </a:prstGeom>
          <a:noFill/>
          <a:ln>
            <a:noFill/>
          </a:ln>
        </p:spPr>
      </p:pic>
      <p:pic>
        <p:nvPicPr>
          <p:cNvPr id="144" name="Google Shape;144;g104c162c553_0_38"/>
          <p:cNvPicPr preferRelativeResize="0"/>
          <p:nvPr/>
        </p:nvPicPr>
        <p:blipFill rotWithShape="1">
          <a:blip r:embed="rId6">
            <a:alphaModFix/>
          </a:blip>
          <a:srcRect l="4841" r="4841"/>
          <a:stretch/>
        </p:blipFill>
        <p:spPr>
          <a:xfrm>
            <a:off x="598700" y="3613750"/>
            <a:ext cx="3571875" cy="1943100"/>
          </a:xfrm>
          <a:prstGeom prst="rect">
            <a:avLst/>
          </a:prstGeom>
          <a:noFill/>
          <a:ln>
            <a:noFill/>
          </a:ln>
        </p:spPr>
      </p:pic>
      <p:sp>
        <p:nvSpPr>
          <p:cNvPr id="145" name="Google Shape;145;g104c162c553_0_38"/>
          <p:cNvSpPr txBox="1"/>
          <p:nvPr/>
        </p:nvSpPr>
        <p:spPr>
          <a:xfrm>
            <a:off x="4478175" y="3933975"/>
            <a:ext cx="6829200" cy="120028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a:solidFill>
                  <a:schemeClr val="dk1"/>
                </a:solidFill>
                <a:latin typeface="Calibri"/>
                <a:ea typeface="Calibri"/>
                <a:cs typeface="Calibri"/>
                <a:sym typeface="Calibri"/>
              </a:rPr>
              <a:t>Atención como </a:t>
            </a:r>
            <a:r>
              <a:rPr lang="fr-FR" sz="1800" b="1">
                <a:solidFill>
                  <a:schemeClr val="dk1"/>
                </a:solidFill>
                <a:latin typeface="Calibri"/>
                <a:ea typeface="Calibri"/>
                <a:cs typeface="Calibri"/>
                <a:sym typeface="Calibri"/>
              </a:rPr>
              <a:t>foco</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a:solidFill>
                  <a:schemeClr val="dk1"/>
                </a:solidFill>
                <a:latin typeface="Calibri"/>
                <a:ea typeface="Calibri"/>
                <a:cs typeface="Calibri"/>
                <a:sym typeface="Calibri"/>
              </a:rPr>
              <a:t>...</a:t>
            </a:r>
            <a:r>
              <a:rPr lang="es-ES" sz="1800">
                <a:solidFill>
                  <a:schemeClr val="dk1"/>
                </a:solidFill>
                <a:latin typeface="Calibri"/>
                <a:ea typeface="Calibri"/>
                <a:cs typeface="Calibri"/>
                <a:sym typeface="Calibri"/>
              </a:rPr>
              <a:t>en el que tienes la flexibilidad de dirigir tu atención hacia la información relevante.</a:t>
            </a:r>
            <a:endParaRPr sz="18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104c162c553_0_65"/>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51" name="Google Shape;151;g104c162c553_0_65"/>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52" name="Google Shape;152;g104c162c553_0_65"/>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53" name="Google Shape;153;g104c162c553_0_65"/>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54" name="Google Shape;154;g104c162c553_0_65"/>
          <p:cNvSpPr txBox="1"/>
          <p:nvPr/>
        </p:nvSpPr>
        <p:spPr>
          <a:xfrm>
            <a:off x="2021682" y="463657"/>
            <a:ext cx="8643000" cy="400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2000">
                <a:solidFill>
                  <a:schemeClr val="dk1"/>
                </a:solidFill>
                <a:latin typeface="Calibri"/>
                <a:ea typeface="Calibri"/>
                <a:cs typeface="Calibri"/>
                <a:sym typeface="Calibri"/>
              </a:rPr>
              <a:t>Hay diferentes métodos para teorizar la atención*(cont.):</a:t>
            </a:r>
            <a:endParaRPr sz="2000">
              <a:solidFill>
                <a:schemeClr val="dk1"/>
              </a:solidFill>
              <a:latin typeface="Calibri"/>
              <a:ea typeface="Calibri"/>
              <a:cs typeface="Calibri"/>
              <a:sym typeface="Calibri"/>
            </a:endParaRPr>
          </a:p>
        </p:txBody>
      </p:sp>
      <p:sp>
        <p:nvSpPr>
          <p:cNvPr id="155" name="Google Shape;155;g104c162c553_0_65"/>
          <p:cNvSpPr txBox="1"/>
          <p:nvPr/>
        </p:nvSpPr>
        <p:spPr>
          <a:xfrm>
            <a:off x="5419300" y="1725500"/>
            <a:ext cx="6205800" cy="12006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a:solidFill>
                  <a:schemeClr val="dk1"/>
                </a:solidFill>
                <a:latin typeface="Calibri"/>
                <a:ea typeface="Calibri"/>
                <a:cs typeface="Calibri"/>
                <a:sym typeface="Calibri"/>
              </a:rPr>
              <a:t>Atención como </a:t>
            </a:r>
            <a:r>
              <a:rPr lang="fr-FR" sz="1800" b="1">
                <a:solidFill>
                  <a:schemeClr val="dk1"/>
                </a:solidFill>
                <a:latin typeface="Calibri"/>
                <a:ea typeface="Calibri"/>
                <a:cs typeface="Calibri"/>
                <a:sym typeface="Calibri"/>
              </a:rPr>
              <a:t>recurso</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just"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a:p>
            <a:pPr marL="0" marR="0" lvl="0" indent="0" algn="just" rtl="0">
              <a:spcBef>
                <a:spcPts val="0"/>
              </a:spcBef>
              <a:spcAft>
                <a:spcPts val="0"/>
              </a:spcAft>
              <a:buSzPts val="1100"/>
              <a:buNone/>
            </a:pPr>
            <a:r>
              <a:rPr lang="fr-FR" sz="1800">
                <a:solidFill>
                  <a:schemeClr val="dk1"/>
                </a:solidFill>
                <a:latin typeface="Calibri" panose="020F0502020204030204" pitchFamily="34" charset="0"/>
                <a:ea typeface="Calibri"/>
                <a:cs typeface="Calibri" panose="020F0502020204030204" pitchFamily="34" charset="0"/>
                <a:sym typeface="Calibri"/>
              </a:rPr>
              <a:t>...</a:t>
            </a:r>
            <a:r>
              <a:rPr lang="it-IT" sz="1800">
                <a:solidFill>
                  <a:schemeClr val="dk1"/>
                </a:solidFill>
                <a:latin typeface="Calibri" panose="020F0502020204030204" pitchFamily="34" charset="0"/>
                <a:ea typeface="Calibri"/>
                <a:cs typeface="Calibri" panose="020F0502020204030204" pitchFamily="34" charset="0"/>
                <a:sym typeface="Calibri"/>
              </a:rPr>
              <a:t>e</a:t>
            </a:r>
            <a:r>
              <a:rPr lang="it-IT" sz="1800">
                <a:effectLst/>
                <a:latin typeface="Calibri" panose="020F0502020204030204" pitchFamily="34" charset="0"/>
                <a:ea typeface="Trebuchet MS" panose="020B0603020202020204" pitchFamily="34" charset="0"/>
                <a:cs typeface="Calibri" panose="020F0502020204030204" pitchFamily="34" charset="0"/>
              </a:rPr>
              <a:t>n esta teoría la atención es como una "piscina con capacidad limitada".</a:t>
            </a:r>
            <a:endParaRPr sz="1800" b="1">
              <a:solidFill>
                <a:schemeClr val="dk1"/>
              </a:solidFill>
              <a:latin typeface="Calibri" panose="020F0502020204030204" pitchFamily="34" charset="0"/>
              <a:ea typeface="Calibri"/>
              <a:cs typeface="Calibri" panose="020F0502020204030204" pitchFamily="34" charset="0"/>
              <a:sym typeface="Calibri"/>
            </a:endParaRPr>
          </a:p>
        </p:txBody>
      </p:sp>
      <p:sp>
        <p:nvSpPr>
          <p:cNvPr id="156" name="Google Shape;156;g104c162c553_0_65"/>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*Fuente: (Castle y Buckler, 2009)</a:t>
            </a:r>
            <a:endParaRPr sz="1200">
              <a:solidFill>
                <a:schemeClr val="dk1"/>
              </a:solidFill>
              <a:latin typeface="Calibri"/>
              <a:ea typeface="Calibri"/>
              <a:cs typeface="Calibri"/>
              <a:sym typeface="Calibri"/>
            </a:endParaRPr>
          </a:p>
        </p:txBody>
      </p:sp>
      <p:sp>
        <p:nvSpPr>
          <p:cNvPr id="157" name="Google Shape;157;g104c162c553_0_65"/>
          <p:cNvSpPr txBox="1"/>
          <p:nvPr/>
        </p:nvSpPr>
        <p:spPr>
          <a:xfrm>
            <a:off x="4240075" y="3579100"/>
            <a:ext cx="4325100" cy="400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fr-FR" sz="2000">
                <a:solidFill>
                  <a:schemeClr val="dk1"/>
                </a:solidFill>
                <a:latin typeface="Calibri"/>
                <a:ea typeface="Calibri"/>
                <a:cs typeface="Calibri"/>
                <a:sym typeface="Calibri"/>
              </a:rPr>
              <a:t>¿Y qué hay sobre la </a:t>
            </a:r>
            <a:r>
              <a:rPr lang="fr-FR" sz="2000" b="1">
                <a:solidFill>
                  <a:schemeClr val="dk1"/>
                </a:solidFill>
                <a:latin typeface="Calibri"/>
                <a:ea typeface="Calibri"/>
                <a:cs typeface="Calibri"/>
                <a:sym typeface="Calibri"/>
              </a:rPr>
              <a:t>concentración?</a:t>
            </a:r>
            <a:endParaRPr sz="2000" b="1">
              <a:solidFill>
                <a:schemeClr val="dk1"/>
              </a:solidFill>
              <a:latin typeface="Calibri"/>
              <a:ea typeface="Calibri"/>
              <a:cs typeface="Calibri"/>
              <a:sym typeface="Calibri"/>
            </a:endParaRPr>
          </a:p>
        </p:txBody>
      </p:sp>
      <p:pic>
        <p:nvPicPr>
          <p:cNvPr id="158" name="Google Shape;158;g104c162c553_0_65"/>
          <p:cNvPicPr preferRelativeResize="0"/>
          <p:nvPr/>
        </p:nvPicPr>
        <p:blipFill rotWithShape="1">
          <a:blip r:embed="rId5">
            <a:alphaModFix/>
          </a:blip>
          <a:srcRect t="5623" b="4545"/>
          <a:stretch/>
        </p:blipFill>
        <p:spPr>
          <a:xfrm>
            <a:off x="2021675" y="1066850"/>
            <a:ext cx="3114675" cy="2095500"/>
          </a:xfrm>
          <a:prstGeom prst="rect">
            <a:avLst/>
          </a:prstGeom>
          <a:noFill/>
          <a:ln>
            <a:noFill/>
          </a:ln>
        </p:spPr>
      </p:pic>
      <p:sp>
        <p:nvSpPr>
          <p:cNvPr id="159" name="Google Shape;159;g104c162c553_0_65"/>
          <p:cNvSpPr txBox="1"/>
          <p:nvPr/>
        </p:nvSpPr>
        <p:spPr>
          <a:xfrm>
            <a:off x="719375" y="4301675"/>
            <a:ext cx="11097600" cy="20312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1800">
                <a:solidFill>
                  <a:schemeClr val="dk1"/>
                </a:solidFill>
                <a:latin typeface="Calibri"/>
                <a:ea typeface="Calibri"/>
                <a:cs typeface="Calibri"/>
                <a:sym typeface="Calibri"/>
              </a:rPr>
              <a:t>La concentración es la </a:t>
            </a:r>
            <a:r>
              <a:rPr lang="fr-FR" sz="1800" b="1">
                <a:solidFill>
                  <a:schemeClr val="dk1"/>
                </a:solidFill>
                <a:latin typeface="Calibri"/>
                <a:ea typeface="Calibri"/>
                <a:cs typeface="Calibri"/>
                <a:sym typeface="Calibri"/>
              </a:rPr>
              <a:t>capacidad de mantener la atención por un tiempo determinado.</a:t>
            </a:r>
            <a:r>
              <a:rPr lang="fr-FR" sz="1800">
                <a:solidFill>
                  <a:schemeClr val="dk1"/>
                </a:solidFill>
                <a:latin typeface="Calibri"/>
                <a:ea typeface="Calibri"/>
                <a:cs typeface="Calibri"/>
                <a:sym typeface="Calibri"/>
              </a:rPr>
              <a:t> Al incrementar tu atención a la información relevante y </a:t>
            </a:r>
            <a:r>
              <a:rPr lang="fr-FR" sz="1800" b="1">
                <a:solidFill>
                  <a:schemeClr val="dk1"/>
                </a:solidFill>
                <a:latin typeface="Calibri"/>
                <a:ea typeface="Calibri"/>
                <a:cs typeface="Calibri"/>
                <a:sym typeface="Calibri"/>
              </a:rPr>
              <a:t>disminuir tu atención a las distracciones</a:t>
            </a:r>
            <a:r>
              <a:rPr lang="fr-FR" sz="1800">
                <a:solidFill>
                  <a:schemeClr val="dk1"/>
                </a:solidFill>
                <a:latin typeface="Calibri"/>
                <a:ea typeface="Calibri"/>
                <a:cs typeface="Calibri"/>
                <a:sym typeface="Calibri"/>
              </a:rPr>
              <a:t>, mantienes la concentración por un </a:t>
            </a:r>
            <a:r>
              <a:rPr lang="fr-FR" sz="1800" b="1">
                <a:solidFill>
                  <a:schemeClr val="dk1"/>
                </a:solidFill>
                <a:latin typeface="Calibri"/>
                <a:ea typeface="Calibri"/>
                <a:cs typeface="Calibri"/>
                <a:sym typeface="Calibri"/>
              </a:rPr>
              <a:t>mayor tiempo.</a:t>
            </a:r>
            <a:endParaRPr sz="1800" b="1">
              <a:solidFill>
                <a:schemeClr val="dk1"/>
              </a:solidFill>
              <a:latin typeface="Calibri"/>
              <a:ea typeface="Calibri"/>
              <a:cs typeface="Calibri"/>
              <a:sym typeface="Calibri"/>
            </a:endParaRPr>
          </a:p>
          <a:p>
            <a:pPr marL="0" lvl="0" indent="0" algn="just" rtl="0">
              <a:spcBef>
                <a:spcPts val="0"/>
              </a:spcBef>
              <a:spcAft>
                <a:spcPts val="0"/>
              </a:spcAft>
              <a:buNone/>
            </a:pPr>
            <a:r>
              <a:rPr lang="fr-FR" sz="1800">
                <a:solidFill>
                  <a:schemeClr val="dk1"/>
                </a:solidFill>
                <a:latin typeface="Calibri"/>
                <a:ea typeface="Calibri"/>
                <a:cs typeface="Calibri"/>
                <a:sym typeface="Calibri"/>
              </a:rPr>
              <a:t>Las </a:t>
            </a:r>
            <a:r>
              <a:rPr lang="fr-FR" sz="1800" b="1">
                <a:solidFill>
                  <a:schemeClr val="dk1"/>
                </a:solidFill>
                <a:latin typeface="Calibri"/>
                <a:ea typeface="Calibri"/>
                <a:cs typeface="Calibri"/>
                <a:sym typeface="Calibri"/>
              </a:rPr>
              <a:t>distracciones</a:t>
            </a:r>
            <a:r>
              <a:rPr lang="fr-FR" sz="1800">
                <a:solidFill>
                  <a:schemeClr val="dk1"/>
                </a:solidFill>
                <a:latin typeface="Calibri"/>
                <a:ea typeface="Calibri"/>
                <a:cs typeface="Calibri"/>
                <a:sym typeface="Calibri"/>
              </a:rPr>
              <a:t> pueden ser </a:t>
            </a:r>
            <a:r>
              <a:rPr lang="fr-FR" sz="1800" b="1">
                <a:solidFill>
                  <a:schemeClr val="dk1"/>
                </a:solidFill>
                <a:latin typeface="Calibri"/>
                <a:ea typeface="Calibri"/>
                <a:cs typeface="Calibri"/>
                <a:sym typeface="Calibri"/>
              </a:rPr>
              <a:t>internas</a:t>
            </a:r>
            <a:r>
              <a:rPr lang="fr-FR" sz="1800">
                <a:solidFill>
                  <a:schemeClr val="dk1"/>
                </a:solidFill>
                <a:latin typeface="Calibri"/>
                <a:ea typeface="Calibri"/>
                <a:cs typeface="Calibri"/>
                <a:sym typeface="Calibri"/>
              </a:rPr>
              <a:t> o </a:t>
            </a:r>
            <a:r>
              <a:rPr lang="fr-FR" sz="1800" b="1">
                <a:solidFill>
                  <a:schemeClr val="dk1"/>
                </a:solidFill>
                <a:latin typeface="Calibri"/>
                <a:ea typeface="Calibri"/>
                <a:cs typeface="Calibri"/>
                <a:sym typeface="Calibri"/>
              </a:rPr>
              <a:t>externas</a:t>
            </a:r>
            <a:r>
              <a:rPr lang="fr-FR" sz="1800">
                <a:solidFill>
                  <a:schemeClr val="dk1"/>
                </a:solidFill>
                <a:latin typeface="Calibri"/>
                <a:ea typeface="Calibri"/>
                <a:cs typeface="Calibri"/>
                <a:sym typeface="Calibri"/>
              </a:rPr>
              <a:t>. </a:t>
            </a:r>
            <a:r>
              <a:rPr lang="fr-FR" sz="1800" b="1">
                <a:solidFill>
                  <a:schemeClr val="dk1"/>
                </a:solidFill>
                <a:latin typeface="Calibri"/>
                <a:ea typeface="Calibri"/>
                <a:cs typeface="Calibri"/>
                <a:sym typeface="Calibri"/>
              </a:rPr>
              <a:t>Distracciones internas </a:t>
            </a:r>
            <a:r>
              <a:rPr lang="fr-FR" sz="1800">
                <a:solidFill>
                  <a:schemeClr val="dk1"/>
                </a:solidFill>
                <a:latin typeface="Calibri"/>
                <a:ea typeface="Calibri"/>
                <a:cs typeface="Calibri"/>
                <a:sym typeface="Calibri"/>
              </a:rPr>
              <a:t>pueden ser mentales, como </a:t>
            </a:r>
            <a:r>
              <a:rPr lang="fr-FR" sz="1800" b="1">
                <a:solidFill>
                  <a:schemeClr val="dk1"/>
                </a:solidFill>
                <a:latin typeface="Calibri"/>
                <a:ea typeface="Calibri"/>
                <a:cs typeface="Calibri"/>
                <a:sym typeface="Calibri"/>
              </a:rPr>
              <a:t>falta de motivación</a:t>
            </a:r>
            <a:r>
              <a:rPr lang="fr-FR" sz="1800">
                <a:solidFill>
                  <a:schemeClr val="dk1"/>
                </a:solidFill>
                <a:latin typeface="Calibri"/>
                <a:ea typeface="Calibri"/>
                <a:cs typeface="Calibri"/>
                <a:sym typeface="Calibri"/>
              </a:rPr>
              <a:t>, pensamientos sobre el </a:t>
            </a:r>
            <a:r>
              <a:rPr lang="fr-FR" sz="1800" b="1">
                <a:solidFill>
                  <a:schemeClr val="dk1"/>
                </a:solidFill>
                <a:latin typeface="Calibri"/>
                <a:ea typeface="Calibri"/>
                <a:cs typeface="Calibri"/>
                <a:sym typeface="Calibri"/>
              </a:rPr>
              <a:t>pasado</a:t>
            </a:r>
            <a:r>
              <a:rPr lang="fr-FR" sz="1800">
                <a:solidFill>
                  <a:schemeClr val="dk1"/>
                </a:solidFill>
                <a:latin typeface="Calibri"/>
                <a:ea typeface="Calibri"/>
                <a:cs typeface="Calibri"/>
                <a:sym typeface="Calibri"/>
              </a:rPr>
              <a:t>, preocupaciones sobre el </a:t>
            </a:r>
            <a:r>
              <a:rPr lang="fr-FR" sz="1800" b="1">
                <a:solidFill>
                  <a:schemeClr val="dk1"/>
                </a:solidFill>
                <a:latin typeface="Calibri"/>
                <a:ea typeface="Calibri"/>
                <a:cs typeface="Calibri"/>
                <a:sym typeface="Calibri"/>
              </a:rPr>
              <a:t>futuro, </a:t>
            </a:r>
            <a:r>
              <a:rPr lang="fr-FR" sz="1800">
                <a:solidFill>
                  <a:schemeClr val="dk1"/>
                </a:solidFill>
                <a:latin typeface="Calibri"/>
                <a:ea typeface="Calibri"/>
                <a:cs typeface="Calibri"/>
                <a:sym typeface="Calibri"/>
              </a:rPr>
              <a:t>o físicas como </a:t>
            </a:r>
            <a:r>
              <a:rPr lang="fr-FR" sz="1800" b="1">
                <a:solidFill>
                  <a:schemeClr val="dk1"/>
                </a:solidFill>
                <a:latin typeface="Calibri"/>
                <a:ea typeface="Calibri"/>
                <a:cs typeface="Calibri"/>
                <a:sym typeface="Calibri"/>
              </a:rPr>
              <a:t>fatiga</a:t>
            </a:r>
            <a:r>
              <a:rPr lang="fr-FR" sz="1800">
                <a:solidFill>
                  <a:schemeClr val="dk1"/>
                </a:solidFill>
                <a:latin typeface="Calibri"/>
                <a:ea typeface="Calibri"/>
                <a:cs typeface="Calibri"/>
                <a:sym typeface="Calibri"/>
              </a:rPr>
              <a:t> o </a:t>
            </a:r>
            <a:r>
              <a:rPr lang="fr-FR" sz="1800" b="1">
                <a:solidFill>
                  <a:schemeClr val="dk1"/>
                </a:solidFill>
                <a:latin typeface="Calibri"/>
                <a:ea typeface="Calibri"/>
                <a:cs typeface="Calibri"/>
                <a:sym typeface="Calibri"/>
              </a:rPr>
              <a:t>hambre</a:t>
            </a:r>
            <a:r>
              <a:rPr lang="fr-FR" sz="1800">
                <a:solidFill>
                  <a:schemeClr val="dk1"/>
                </a:solidFill>
                <a:latin typeface="Calibri"/>
                <a:ea typeface="Calibri"/>
                <a:cs typeface="Calibri"/>
                <a:sym typeface="Calibri"/>
              </a:rPr>
              <a:t>, mientras que </a:t>
            </a:r>
            <a:r>
              <a:rPr lang="fr-FR" sz="1800" b="1">
                <a:solidFill>
                  <a:schemeClr val="dk1"/>
                </a:solidFill>
                <a:latin typeface="Calibri"/>
                <a:ea typeface="Calibri"/>
                <a:cs typeface="Calibri"/>
                <a:sym typeface="Calibri"/>
              </a:rPr>
              <a:t>distracciones externas </a:t>
            </a:r>
            <a:r>
              <a:rPr lang="fr-FR" sz="1800">
                <a:solidFill>
                  <a:schemeClr val="dk1"/>
                </a:solidFill>
                <a:latin typeface="Calibri"/>
                <a:ea typeface="Calibri"/>
                <a:cs typeface="Calibri"/>
                <a:sym typeface="Calibri"/>
              </a:rPr>
              <a:t>pueden ser el </a:t>
            </a:r>
            <a:r>
              <a:rPr lang="fr-FR" sz="1800" b="1">
                <a:solidFill>
                  <a:schemeClr val="dk1"/>
                </a:solidFill>
                <a:latin typeface="Calibri"/>
                <a:ea typeface="Calibri"/>
                <a:cs typeface="Calibri"/>
                <a:sym typeface="Calibri"/>
              </a:rPr>
              <a:t>ruido</a:t>
            </a:r>
            <a:r>
              <a:rPr lang="fr-FR" sz="1800">
                <a:solidFill>
                  <a:schemeClr val="dk1"/>
                </a:solidFill>
                <a:latin typeface="Calibri"/>
                <a:ea typeface="Calibri"/>
                <a:cs typeface="Calibri"/>
                <a:sym typeface="Calibri"/>
              </a:rPr>
              <a:t> u otros </a:t>
            </a:r>
            <a:r>
              <a:rPr lang="fr-FR" sz="1800" b="1">
                <a:solidFill>
                  <a:schemeClr val="dk1"/>
                </a:solidFill>
                <a:latin typeface="Calibri"/>
                <a:ea typeface="Calibri"/>
                <a:cs typeface="Calibri"/>
                <a:sym typeface="Calibri"/>
              </a:rPr>
              <a:t>distractores sensoriales </a:t>
            </a:r>
            <a:r>
              <a:rPr lang="fr-FR" sz="1800">
                <a:solidFill>
                  <a:schemeClr val="dk1"/>
                </a:solidFill>
                <a:latin typeface="Calibri"/>
                <a:ea typeface="Calibri"/>
                <a:cs typeface="Calibri"/>
                <a:sym typeface="Calibri"/>
              </a:rPr>
              <a:t>como una luz en la pantalla del teléfono*.</a:t>
            </a:r>
            <a:endParaRPr sz="18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104c162c553_0_87"/>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65" name="Google Shape;165;g104c162c553_0_87"/>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66" name="Google Shape;166;g104c162c553_0_87"/>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67" name="Google Shape;167;g104c162c553_0_87"/>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68" name="Google Shape;168;g104c162c553_0_87"/>
          <p:cNvSpPr txBox="1"/>
          <p:nvPr/>
        </p:nvSpPr>
        <p:spPr>
          <a:xfrm>
            <a:off x="2403971" y="935370"/>
            <a:ext cx="8603700" cy="923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es-ES" sz="1800" i="1" dirty="0">
                <a:solidFill>
                  <a:schemeClr val="dk1"/>
                </a:solidFill>
                <a:latin typeface="Calibri"/>
                <a:ea typeface="Calibri"/>
                <a:cs typeface="Calibri"/>
                <a:sym typeface="Calibri"/>
              </a:rPr>
              <a:t>A medida que las tecnologías digitales se vuelven más complejas cada día, para una persona que no haya nacido en esta era digital, navegar por las tecnologías digitales sin comprometer la atención se convierte en un reto</a:t>
            </a:r>
            <a:r>
              <a:rPr lang="fr-FR" sz="1800" i="1" dirty="0">
                <a:solidFill>
                  <a:schemeClr val="dk1"/>
                </a:solidFill>
                <a:latin typeface="Calibri"/>
                <a:ea typeface="Calibri"/>
                <a:cs typeface="Calibri"/>
                <a:sym typeface="Calibri"/>
              </a:rPr>
              <a:t>.</a:t>
            </a:r>
            <a:endParaRPr sz="1800" i="1" dirty="0">
              <a:solidFill>
                <a:schemeClr val="dk1"/>
              </a:solidFill>
              <a:latin typeface="Calibri"/>
              <a:ea typeface="Calibri"/>
              <a:cs typeface="Calibri"/>
              <a:sym typeface="Calibri"/>
            </a:endParaRPr>
          </a:p>
        </p:txBody>
      </p:sp>
      <p:sp>
        <p:nvSpPr>
          <p:cNvPr id="169" name="Google Shape;169;g104c162c553_0_87"/>
          <p:cNvSpPr txBox="1"/>
          <p:nvPr/>
        </p:nvSpPr>
        <p:spPr>
          <a:xfrm>
            <a:off x="719375" y="2316200"/>
            <a:ext cx="11097600" cy="258528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Para </a:t>
            </a:r>
            <a:r>
              <a:rPr lang="fr-FR" sz="1800" dirty="0" err="1">
                <a:solidFill>
                  <a:schemeClr val="dk1"/>
                </a:solidFill>
                <a:latin typeface="Calibri"/>
                <a:ea typeface="Calibri"/>
                <a:cs typeface="Calibri"/>
                <a:sym typeface="Calibri"/>
              </a:rPr>
              <a:t>crear</a:t>
            </a:r>
            <a:r>
              <a:rPr lang="fr-FR" sz="1800" dirty="0">
                <a:solidFill>
                  <a:schemeClr val="dk1"/>
                </a:solidFill>
                <a:latin typeface="Calibri"/>
                <a:ea typeface="Calibri"/>
                <a:cs typeface="Calibri"/>
                <a:sym typeface="Calibri"/>
              </a:rPr>
              <a:t> un </a:t>
            </a:r>
            <a:r>
              <a:rPr lang="fr-FR" sz="1800" b="1" dirty="0" err="1">
                <a:solidFill>
                  <a:schemeClr val="dk1"/>
                </a:solidFill>
                <a:latin typeface="Calibri"/>
                <a:ea typeface="Calibri"/>
                <a:cs typeface="Calibri"/>
                <a:sym typeface="Calibri"/>
              </a:rPr>
              <a:t>programa</a:t>
            </a:r>
            <a:r>
              <a:rPr lang="fr-FR" sz="1800" b="1" dirty="0">
                <a:solidFill>
                  <a:schemeClr val="dk1"/>
                </a:solidFill>
                <a:latin typeface="Calibri"/>
                <a:ea typeface="Calibri"/>
                <a:cs typeface="Calibri"/>
                <a:sym typeface="Calibri"/>
              </a:rPr>
              <a:t> de </a:t>
            </a:r>
            <a:r>
              <a:rPr lang="fr-FR" sz="1800" b="1" dirty="0" err="1">
                <a:solidFill>
                  <a:schemeClr val="dk1"/>
                </a:solidFill>
                <a:latin typeface="Calibri"/>
                <a:ea typeface="Calibri"/>
                <a:cs typeface="Calibri"/>
                <a:sym typeface="Calibri"/>
              </a:rPr>
              <a:t>aptitud</a:t>
            </a:r>
            <a:r>
              <a:rPr lang="fr-FR" sz="1800" b="1" dirty="0">
                <a:solidFill>
                  <a:schemeClr val="dk1"/>
                </a:solidFill>
                <a:latin typeface="Calibri"/>
                <a:ea typeface="Calibri"/>
                <a:cs typeface="Calibri"/>
                <a:sym typeface="Calibri"/>
              </a:rPr>
              <a:t> mental </a:t>
            </a:r>
            <a:r>
              <a:rPr lang="fr-FR" sz="1800" dirty="0">
                <a:solidFill>
                  <a:schemeClr val="dk1"/>
                </a:solidFill>
                <a:latin typeface="Calibri"/>
                <a:ea typeface="Calibri"/>
                <a:cs typeface="Calibri"/>
                <a:sym typeface="Calibri"/>
              </a:rPr>
              <a:t>que </a:t>
            </a:r>
            <a:r>
              <a:rPr lang="fr-FR" sz="1800" dirty="0" err="1">
                <a:solidFill>
                  <a:schemeClr val="dk1"/>
                </a:solidFill>
                <a:latin typeface="Calibri"/>
                <a:ea typeface="Calibri"/>
                <a:cs typeface="Calibri"/>
                <a:sym typeface="Calibri"/>
              </a:rPr>
              <a:t>tenga</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como</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objetivo</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incrementar</a:t>
            </a:r>
            <a:r>
              <a:rPr lang="fr-FR" sz="1800" b="1" dirty="0">
                <a:solidFill>
                  <a:schemeClr val="dk1"/>
                </a:solidFill>
                <a:latin typeface="Calibri"/>
                <a:ea typeface="Calibri"/>
                <a:cs typeface="Calibri"/>
                <a:sym typeface="Calibri"/>
              </a:rPr>
              <a:t> la </a:t>
            </a:r>
            <a:r>
              <a:rPr lang="fr-FR" sz="1800" b="1" dirty="0" err="1">
                <a:solidFill>
                  <a:schemeClr val="dk1"/>
                </a:solidFill>
                <a:latin typeface="Calibri"/>
                <a:ea typeface="Calibri"/>
                <a:cs typeface="Calibri"/>
                <a:sym typeface="Calibri"/>
              </a:rPr>
              <a:t>agilidad</a:t>
            </a:r>
            <a:r>
              <a:rPr lang="fr-FR" sz="1800" b="1" dirty="0">
                <a:solidFill>
                  <a:schemeClr val="dk1"/>
                </a:solidFill>
                <a:latin typeface="Calibri"/>
                <a:ea typeface="Calibri"/>
                <a:cs typeface="Calibri"/>
                <a:sym typeface="Calibri"/>
              </a:rPr>
              <a:t> mental de los </a:t>
            </a:r>
            <a:r>
              <a:rPr lang="fr-FR" sz="1800" b="1" dirty="0" err="1">
                <a:solidFill>
                  <a:schemeClr val="dk1"/>
                </a:solidFill>
                <a:latin typeface="Calibri"/>
                <a:ea typeface="Calibri"/>
                <a:cs typeface="Calibri"/>
                <a:sym typeface="Calibri"/>
              </a:rPr>
              <a:t>mayores</a:t>
            </a:r>
            <a:r>
              <a:rPr lang="fr-FR" sz="1800" b="1" dirty="0">
                <a:solidFill>
                  <a:schemeClr val="dk1"/>
                </a:solidFill>
                <a:latin typeface="Calibri"/>
                <a:ea typeface="Calibri"/>
                <a:cs typeface="Calibri"/>
                <a:sym typeface="Calibri"/>
              </a:rPr>
              <a:t> en los </a:t>
            </a:r>
            <a:r>
              <a:rPr lang="fr-FR" sz="1800" b="1" dirty="0" err="1">
                <a:solidFill>
                  <a:schemeClr val="dk1"/>
                </a:solidFill>
                <a:latin typeface="Calibri"/>
                <a:ea typeface="Calibri"/>
                <a:cs typeface="Calibri"/>
                <a:sym typeface="Calibri"/>
              </a:rPr>
              <a:t>entornos</a:t>
            </a:r>
            <a:r>
              <a:rPr lang="fr-FR" sz="1800" b="1" dirty="0">
                <a:solidFill>
                  <a:schemeClr val="dk1"/>
                </a:solidFill>
                <a:latin typeface="Calibri"/>
                <a:ea typeface="Calibri"/>
                <a:cs typeface="Calibri"/>
                <a:sym typeface="Calibri"/>
              </a:rPr>
              <a:t> digitales</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debemos</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entender</a:t>
            </a:r>
            <a:r>
              <a:rPr lang="fr-FR" sz="1800" dirty="0">
                <a:solidFill>
                  <a:schemeClr val="dk1"/>
                </a:solidFill>
                <a:latin typeface="Calibri"/>
                <a:ea typeface="Calibri"/>
                <a:cs typeface="Calibri"/>
                <a:sym typeface="Calibri"/>
              </a:rPr>
              <a:t> a </a:t>
            </a:r>
            <a:r>
              <a:rPr lang="fr-FR" sz="1800" dirty="0" err="1">
                <a:solidFill>
                  <a:schemeClr val="dk1"/>
                </a:solidFill>
                <a:latin typeface="Calibri"/>
                <a:ea typeface="Calibri"/>
                <a:cs typeface="Calibri"/>
                <a:sym typeface="Calibri"/>
              </a:rPr>
              <a:t>qué</a:t>
            </a:r>
            <a:r>
              <a:rPr lang="fr-FR" sz="1800" dirty="0">
                <a:solidFill>
                  <a:schemeClr val="dk1"/>
                </a:solidFill>
                <a:latin typeface="Calibri"/>
                <a:ea typeface="Calibri"/>
                <a:cs typeface="Calibri"/>
                <a:sym typeface="Calibri"/>
              </a:rPr>
              <a:t> nos </a:t>
            </a:r>
            <a:r>
              <a:rPr lang="fr-FR" sz="1800" dirty="0" err="1">
                <a:solidFill>
                  <a:schemeClr val="dk1"/>
                </a:solidFill>
                <a:latin typeface="Calibri"/>
                <a:ea typeface="Calibri"/>
                <a:cs typeface="Calibri"/>
                <a:sym typeface="Calibri"/>
              </a:rPr>
              <a:t>enfrentamos</a:t>
            </a:r>
            <a:r>
              <a:rPr lang="fr-FR" sz="1800" dirty="0">
                <a:solidFill>
                  <a:schemeClr val="dk1"/>
                </a:solidFill>
                <a:latin typeface="Calibri"/>
                <a:ea typeface="Calibri"/>
                <a:cs typeface="Calibri"/>
                <a:sym typeface="Calibri"/>
              </a:rPr>
              <a:t> y </a:t>
            </a:r>
            <a:r>
              <a:rPr lang="fr-FR" sz="1800" b="1" dirty="0" err="1">
                <a:solidFill>
                  <a:schemeClr val="dk1"/>
                </a:solidFill>
                <a:latin typeface="Calibri"/>
                <a:ea typeface="Calibri"/>
                <a:cs typeface="Calibri"/>
                <a:sym typeface="Calibri"/>
              </a:rPr>
              <a:t>qué</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métodos</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desarrollan</a:t>
            </a:r>
            <a:r>
              <a:rPr lang="fr-FR" sz="1800" b="1" dirty="0">
                <a:solidFill>
                  <a:schemeClr val="dk1"/>
                </a:solidFill>
                <a:latin typeface="Calibri"/>
                <a:ea typeface="Calibri"/>
                <a:cs typeface="Calibri"/>
                <a:sym typeface="Calibri"/>
              </a:rPr>
              <a:t> las </a:t>
            </a:r>
            <a:r>
              <a:rPr lang="fr-FR" sz="1800" b="1" dirty="0" err="1">
                <a:solidFill>
                  <a:schemeClr val="dk1"/>
                </a:solidFill>
                <a:latin typeface="Calibri"/>
                <a:ea typeface="Calibri"/>
                <a:cs typeface="Calibri"/>
                <a:sym typeface="Calibri"/>
              </a:rPr>
              <a:t>tecnologías</a:t>
            </a:r>
            <a:r>
              <a:rPr lang="fr-FR" sz="1800" b="1" dirty="0">
                <a:solidFill>
                  <a:schemeClr val="dk1"/>
                </a:solidFill>
                <a:latin typeface="Calibri"/>
                <a:ea typeface="Calibri"/>
                <a:cs typeface="Calibri"/>
                <a:sym typeface="Calibri"/>
              </a:rPr>
              <a:t> digitales para </a:t>
            </a:r>
            <a:r>
              <a:rPr lang="fr-FR" sz="1800" b="1" dirty="0" err="1">
                <a:solidFill>
                  <a:schemeClr val="dk1"/>
                </a:solidFill>
                <a:latin typeface="Calibri"/>
                <a:ea typeface="Calibri"/>
                <a:cs typeface="Calibri"/>
                <a:sym typeface="Calibri"/>
              </a:rPr>
              <a:t>atraer</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nuestra</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atención</a:t>
            </a: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lvl="0" indent="0" algn="just" rtl="0">
              <a:spcBef>
                <a:spcPts val="0"/>
              </a:spcBef>
              <a:spcAft>
                <a:spcPts val="0"/>
              </a:spcAft>
              <a:buSzPts val="1100"/>
              <a:buNone/>
            </a:pPr>
            <a:r>
              <a:rPr lang="fr-FR" sz="1800" dirty="0" err="1">
                <a:solidFill>
                  <a:schemeClr val="dk1"/>
                </a:solidFill>
                <a:latin typeface="Calibri"/>
                <a:ea typeface="Calibri"/>
                <a:cs typeface="Calibri"/>
                <a:sym typeface="Calibri"/>
              </a:rPr>
              <a:t>Exploraremos</a:t>
            </a:r>
            <a:r>
              <a:rPr lang="fr-FR" sz="1800" dirty="0">
                <a:solidFill>
                  <a:schemeClr val="dk1"/>
                </a:solidFill>
                <a:latin typeface="Calibri"/>
                <a:ea typeface="Calibri"/>
                <a:cs typeface="Calibri"/>
                <a:sym typeface="Calibri"/>
              </a:rPr>
              <a:t> este </a:t>
            </a:r>
            <a:r>
              <a:rPr lang="fr-FR" sz="1800" dirty="0" err="1">
                <a:solidFill>
                  <a:schemeClr val="dk1"/>
                </a:solidFill>
                <a:latin typeface="Calibri"/>
                <a:ea typeface="Calibri"/>
                <a:cs typeface="Calibri"/>
                <a:sym typeface="Calibri"/>
              </a:rPr>
              <a:t>fenómeno</a:t>
            </a:r>
            <a:r>
              <a:rPr lang="fr-FR" sz="1800" dirty="0">
                <a:solidFill>
                  <a:schemeClr val="dk1"/>
                </a:solidFill>
                <a:latin typeface="Calibri"/>
                <a:ea typeface="Calibri"/>
                <a:cs typeface="Calibri"/>
                <a:sym typeface="Calibri"/>
              </a:rPr>
              <a:t> en dos </a:t>
            </a:r>
            <a:r>
              <a:rPr lang="fr-FR" sz="1800" dirty="0" err="1">
                <a:solidFill>
                  <a:schemeClr val="dk1"/>
                </a:solidFill>
                <a:latin typeface="Calibri"/>
                <a:ea typeface="Calibri"/>
                <a:cs typeface="Calibri"/>
                <a:sym typeface="Calibri"/>
              </a:rPr>
              <a:t>casos</a:t>
            </a:r>
            <a:r>
              <a:rPr lang="fr-FR" sz="1800" dirty="0">
                <a:solidFill>
                  <a:schemeClr val="dk1"/>
                </a:solidFill>
                <a:latin typeface="Calibri"/>
                <a:ea typeface="Calibri"/>
                <a:cs typeface="Calibri"/>
                <a:sym typeface="Calibri"/>
              </a:rPr>
              <a:t> </a:t>
            </a:r>
            <a:r>
              <a:rPr lang="fr-FR" sz="1800" dirty="0" err="1">
                <a:solidFill>
                  <a:schemeClr val="dk1"/>
                </a:solidFill>
                <a:latin typeface="Calibri"/>
                <a:ea typeface="Calibri"/>
                <a:cs typeface="Calibri"/>
                <a:sym typeface="Calibri"/>
              </a:rPr>
              <a:t>prácticos</a:t>
            </a:r>
            <a:r>
              <a:rPr lang="fr-FR" sz="1800"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contenidos</a:t>
            </a:r>
            <a:r>
              <a:rPr lang="fr-FR" sz="1800" b="1" dirty="0">
                <a:solidFill>
                  <a:schemeClr val="dk1"/>
                </a:solidFill>
                <a:latin typeface="Calibri"/>
                <a:ea typeface="Calibri"/>
                <a:cs typeface="Calibri"/>
                <a:sym typeface="Calibri"/>
              </a:rPr>
              <a:t> </a:t>
            </a:r>
            <a:r>
              <a:rPr lang="fr-FR" sz="1800" b="1" dirty="0" err="1">
                <a:solidFill>
                  <a:schemeClr val="dk1"/>
                </a:solidFill>
                <a:latin typeface="Calibri"/>
                <a:ea typeface="Calibri"/>
                <a:cs typeface="Calibri"/>
                <a:sym typeface="Calibri"/>
              </a:rPr>
              <a:t>promocionales</a:t>
            </a:r>
            <a:r>
              <a:rPr lang="fr-FR" sz="1800" b="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y </a:t>
            </a:r>
            <a:r>
              <a:rPr lang="fr-FR" sz="1800" b="1" dirty="0" err="1">
                <a:solidFill>
                  <a:schemeClr val="dk1"/>
                </a:solidFill>
                <a:latin typeface="Calibri"/>
                <a:ea typeface="Calibri"/>
                <a:cs typeface="Calibri"/>
                <a:sym typeface="Calibri"/>
              </a:rPr>
              <a:t>correos</a:t>
            </a:r>
            <a:r>
              <a:rPr lang="fr-FR" sz="1800" b="1" dirty="0">
                <a:solidFill>
                  <a:schemeClr val="dk1"/>
                </a:solidFill>
                <a:latin typeface="Calibri"/>
                <a:ea typeface="Calibri"/>
                <a:cs typeface="Calibri"/>
                <a:sym typeface="Calibri"/>
              </a:rPr>
              <a:t> de phishing</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lvl="0" indent="0" algn="just" rtl="0">
              <a:spcBef>
                <a:spcPts val="0"/>
              </a:spcBef>
              <a:spcAft>
                <a:spcPts val="0"/>
              </a:spcAft>
              <a:buSzPts val="1100"/>
              <a:buNone/>
            </a:pPr>
            <a:endParaRPr sz="1800" dirty="0">
              <a:solidFill>
                <a:schemeClr val="dk1"/>
              </a:solidFill>
              <a:latin typeface="Calibri"/>
              <a:ea typeface="Calibri"/>
              <a:cs typeface="Calibri"/>
              <a:sym typeface="Calibri"/>
            </a:endParaRPr>
          </a:p>
          <a:p>
            <a:pPr marL="0" lvl="0" indent="0" algn="just" rtl="0">
              <a:spcBef>
                <a:spcPts val="0"/>
              </a:spcBef>
              <a:spcAft>
                <a:spcPts val="0"/>
              </a:spcAft>
              <a:buSzPts val="1100"/>
              <a:buNone/>
            </a:pPr>
            <a:r>
              <a:rPr lang="es-ES" sz="1800" dirty="0">
                <a:solidFill>
                  <a:schemeClr val="dk1"/>
                </a:solidFill>
                <a:latin typeface="Calibri"/>
                <a:ea typeface="Calibri"/>
                <a:cs typeface="Calibri"/>
                <a:sym typeface="Calibri"/>
              </a:rPr>
              <a:t>Puede encontrar ambos en detalle en el sitio web del módulo. Veamos ambos brevemente</a:t>
            </a: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170" name="Google Shape;170;g104c162c553_0_87"/>
          <p:cNvSpPr txBox="1"/>
          <p:nvPr/>
        </p:nvSpPr>
        <p:spPr>
          <a:xfrm>
            <a:off x="1484938" y="292788"/>
            <a:ext cx="9929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dirty="0" err="1">
                <a:solidFill>
                  <a:schemeClr val="dk1"/>
                </a:solidFill>
                <a:latin typeface="Calibri"/>
                <a:ea typeface="Calibri"/>
                <a:cs typeface="Calibri"/>
                <a:sym typeface="Calibri"/>
              </a:rPr>
              <a:t>Atención</a:t>
            </a:r>
            <a:r>
              <a:rPr lang="fr-FR" sz="3200" b="1" dirty="0">
                <a:solidFill>
                  <a:schemeClr val="dk1"/>
                </a:solidFill>
                <a:latin typeface="Calibri"/>
                <a:ea typeface="Calibri"/>
                <a:cs typeface="Calibri"/>
                <a:sym typeface="Calibri"/>
              </a:rPr>
              <a:t> en la </a:t>
            </a:r>
            <a:r>
              <a:rPr lang="fr-FR" sz="3200" b="1" dirty="0" err="1">
                <a:solidFill>
                  <a:schemeClr val="dk1"/>
                </a:solidFill>
                <a:latin typeface="Calibri"/>
                <a:ea typeface="Calibri"/>
                <a:cs typeface="Calibri"/>
                <a:sym typeface="Calibri"/>
              </a:rPr>
              <a:t>Era</a:t>
            </a:r>
            <a:r>
              <a:rPr lang="fr-FR" sz="3200" b="1" dirty="0">
                <a:solidFill>
                  <a:schemeClr val="dk1"/>
                </a:solidFill>
                <a:latin typeface="Calibri"/>
                <a:ea typeface="Calibri"/>
                <a:cs typeface="Calibri"/>
                <a:sym typeface="Calibri"/>
              </a:rPr>
              <a:t> Digital:</a:t>
            </a:r>
            <a:endParaRPr sz="3200" b="1"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04c162c553_0_104"/>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76" name="Google Shape;176;g104c162c553_0_104"/>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77" name="Google Shape;177;g104c162c553_0_104"/>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78" name="Google Shape;178;g104c162c553_0_104"/>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79" name="Google Shape;179;g104c162c553_0_104"/>
          <p:cNvSpPr txBox="1"/>
          <p:nvPr/>
        </p:nvSpPr>
        <p:spPr>
          <a:xfrm>
            <a:off x="331950" y="3429875"/>
            <a:ext cx="2347200" cy="20312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es-ES" sz="1800" i="1">
                <a:solidFill>
                  <a:schemeClr val="dk1"/>
                </a:solidFill>
                <a:latin typeface="Calibri"/>
                <a:ea typeface="Calibri"/>
                <a:cs typeface="Calibri"/>
                <a:sym typeface="Calibri"/>
              </a:rPr>
              <a:t>Los anuncios que se encuentran a diario en los sitios web tienen diferentes características*. </a:t>
            </a:r>
            <a:endParaRPr sz="1800" i="1">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i="1">
              <a:solidFill>
                <a:schemeClr val="dk1"/>
              </a:solidFill>
              <a:latin typeface="Calibri"/>
              <a:ea typeface="Calibri"/>
              <a:cs typeface="Calibri"/>
              <a:sym typeface="Calibri"/>
            </a:endParaRPr>
          </a:p>
        </p:txBody>
      </p:sp>
      <p:sp>
        <p:nvSpPr>
          <p:cNvPr id="180" name="Google Shape;180;g104c162c553_0_104"/>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*Fuente: (Bui,n.d)</a:t>
            </a:r>
            <a:endParaRPr sz="1200">
              <a:solidFill>
                <a:schemeClr val="dk1"/>
              </a:solidFill>
              <a:latin typeface="Calibri"/>
              <a:ea typeface="Calibri"/>
              <a:cs typeface="Calibri"/>
              <a:sym typeface="Calibri"/>
            </a:endParaRPr>
          </a:p>
        </p:txBody>
      </p:sp>
      <p:sp>
        <p:nvSpPr>
          <p:cNvPr id="181" name="Google Shape;181;g104c162c553_0_104"/>
          <p:cNvSpPr txBox="1"/>
          <p:nvPr/>
        </p:nvSpPr>
        <p:spPr>
          <a:xfrm>
            <a:off x="290575" y="1952375"/>
            <a:ext cx="2347200"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3200" b="1">
                <a:solidFill>
                  <a:schemeClr val="dk1"/>
                </a:solidFill>
                <a:latin typeface="Calibri"/>
                <a:ea typeface="Calibri"/>
                <a:cs typeface="Calibri"/>
                <a:sym typeface="Calibri"/>
              </a:rPr>
              <a:t>Contenido promocional</a:t>
            </a:r>
            <a:endParaRPr sz="3200" b="1">
              <a:solidFill>
                <a:schemeClr val="dk1"/>
              </a:solidFill>
              <a:latin typeface="Calibri"/>
              <a:ea typeface="Calibri"/>
              <a:cs typeface="Calibri"/>
              <a:sym typeface="Calibri"/>
            </a:endParaRPr>
          </a:p>
        </p:txBody>
      </p:sp>
      <p:pic>
        <p:nvPicPr>
          <p:cNvPr id="182" name="Google Shape;182;g104c162c553_0_104"/>
          <p:cNvPicPr preferRelativeResize="0"/>
          <p:nvPr/>
        </p:nvPicPr>
        <p:blipFill rotWithShape="1">
          <a:blip r:embed="rId5">
            <a:alphaModFix/>
          </a:blip>
          <a:srcRect b="7570"/>
          <a:stretch/>
        </p:blipFill>
        <p:spPr>
          <a:xfrm>
            <a:off x="3189475" y="312218"/>
            <a:ext cx="4139700" cy="2868733"/>
          </a:xfrm>
          <a:prstGeom prst="rect">
            <a:avLst/>
          </a:prstGeom>
          <a:noFill/>
          <a:ln>
            <a:noFill/>
          </a:ln>
        </p:spPr>
      </p:pic>
      <p:pic>
        <p:nvPicPr>
          <p:cNvPr id="183" name="Google Shape;183;g104c162c553_0_104"/>
          <p:cNvPicPr preferRelativeResize="0"/>
          <p:nvPr/>
        </p:nvPicPr>
        <p:blipFill rotWithShape="1">
          <a:blip r:embed="rId6">
            <a:alphaModFix/>
          </a:blip>
          <a:srcRect b="9665"/>
          <a:stretch/>
        </p:blipFill>
        <p:spPr>
          <a:xfrm>
            <a:off x="3236275" y="3180938"/>
            <a:ext cx="4139700" cy="2847975"/>
          </a:xfrm>
          <a:prstGeom prst="rect">
            <a:avLst/>
          </a:prstGeom>
          <a:noFill/>
          <a:ln>
            <a:noFill/>
          </a:ln>
        </p:spPr>
      </p:pic>
      <p:pic>
        <p:nvPicPr>
          <p:cNvPr id="184" name="Google Shape;184;g104c162c553_0_104"/>
          <p:cNvPicPr preferRelativeResize="0"/>
          <p:nvPr/>
        </p:nvPicPr>
        <p:blipFill rotWithShape="1">
          <a:blip r:embed="rId7">
            <a:alphaModFix/>
          </a:blip>
          <a:srcRect t="4149" b="9413"/>
          <a:stretch/>
        </p:blipFill>
        <p:spPr>
          <a:xfrm>
            <a:off x="7766450" y="2180100"/>
            <a:ext cx="4139700" cy="2689861"/>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1047</Words>
  <Application>Microsoft Office PowerPoint</Application>
  <PresentationFormat>Panorámica</PresentationFormat>
  <Paragraphs>103</Paragraphs>
  <Slides>11</Slides>
  <Notes>11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Arial</vt:lpstr>
      <vt:lpstr>Calibri</vt:lpstr>
      <vt:lpstr>Merriweather Sans</vt:lpstr>
      <vt:lpstr>Thème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Noémie Govindin</dc:creator>
  <cp:lastModifiedBy>Bárbara Brenda Starck Carlós</cp:lastModifiedBy>
  <cp:revision>14</cp:revision>
  <dcterms:created xsi:type="dcterms:W3CDTF">2021-04-29T13:43:45Z</dcterms:created>
  <dcterms:modified xsi:type="dcterms:W3CDTF">2022-03-03T15:55:35Z</dcterms:modified>
</cp:coreProperties>
</file>