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2" r:id="rId7"/>
    <p:sldId id="263" r:id="rId8"/>
    <p:sldId id="264" r:id="rId9"/>
    <p:sldId id="265" r:id="rId10"/>
    <p:sldId id="261"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BW6aMNmdXjNQscMxd2GSQDoGh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7F3B0-D828-473F-A7AA-0DDA3139FFC6}">
  <a:tblStyle styleId="{D8A7F3B0-D828-473F-A7AA-0DDA3139FF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1" autoAdjust="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4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29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51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33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iskproject.eu/"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youtube.com/watch?v=Ahg6qcgoay4&amp;t=12s"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youtube.com/watch?v=LrgbDXtt4UQ&amp;t=2s"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4" y="3662630"/>
            <a:ext cx="6138000" cy="23698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a:solidFill>
                  <a:srgbClr val="00B84F"/>
                </a:solidFill>
                <a:latin typeface="Calibri"/>
                <a:ea typeface="Calibri"/>
                <a:cs typeface="Calibri"/>
                <a:sym typeface="Calibri"/>
              </a:rPr>
              <a:t>Habilidades digitales para una Europea que envejece</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marL="0" marR="0" lvl="0" indent="0" algn="ctr" rtl="0">
              <a:spcBef>
                <a:spcPts val="0"/>
              </a:spcBef>
              <a:spcAft>
                <a:spcPts val="0"/>
              </a:spcAft>
              <a:buNone/>
            </a:pPr>
            <a:r>
              <a:rPr lang="it-IT" sz="2800" b="1">
                <a:solidFill>
                  <a:srgbClr val="000000"/>
                </a:solidFill>
                <a:effectLst/>
                <a:latin typeface="Calibri" panose="020F0502020204030204" pitchFamily="34" charset="0"/>
                <a:ea typeface="Calibri" panose="020F0502020204030204" pitchFamily="34" charset="0"/>
              </a:rPr>
              <a:t>Buscando a Wally: Manteniendo la agudeza en la vejez</a:t>
            </a:r>
            <a:endParaRPr sz="2800" b="1" i="0" u="none" strike="noStrike" cap="none"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Calibri"/>
                <a:ea typeface="Calibri"/>
                <a:cs typeface="Calibri"/>
                <a:sym typeface="Calibri"/>
              </a:rPr>
              <a:t>Project number 2020-1-FR01-KA204-079823</a:t>
            </a:r>
            <a:endParaRPr sz="1800">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1609362"/>
            <a:chOff x="2700401" y="2189779"/>
            <a:chExt cx="4839449" cy="1609362"/>
          </a:xfrm>
        </p:grpSpPr>
        <p:sp>
          <p:nvSpPr>
            <p:cNvPr id="135" name="Google Shape;135;p5"/>
            <p:cNvSpPr txBox="1"/>
            <p:nvPr/>
          </p:nvSpPr>
          <p:spPr>
            <a:xfrm>
              <a:off x="3377078" y="3258408"/>
              <a:ext cx="4162772" cy="44809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Visita nuestra página web y prueba los minijuegos: </a:t>
              </a:r>
              <a:r>
                <a:rPr lang="fr-FR" sz="180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sz="1800">
                <a:solidFill>
                  <a:srgbClr val="000000"/>
                </a:solidFill>
                <a:latin typeface="Calibri"/>
                <a:ea typeface="Calibri"/>
                <a:cs typeface="Calibri"/>
                <a:sym typeface="Calibri"/>
              </a:endParaRPr>
            </a:p>
            <a:p>
              <a:pPr marL="0" marR="0" lvl="0" indent="0" algn="l" rtl="0">
                <a:spcBef>
                  <a:spcPts val="280"/>
                </a:spcBef>
                <a:spcAft>
                  <a:spcPts val="0"/>
                </a:spcAft>
                <a:buClr>
                  <a:schemeClr val="dk1"/>
                </a:buClr>
                <a:buSzPts val="1400"/>
                <a:buFont typeface="Merriweather Sans"/>
                <a:buNone/>
              </a:pPr>
              <a:endParaRPr sz="1400" b="0" i="0" u="none" strike="noStrike" cap="none">
                <a:solidFill>
                  <a:srgbClr val="000000"/>
                </a:solidFill>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329046" y="254303"/>
            <a:ext cx="797549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rgbClr val="00B84F"/>
                </a:solidFill>
                <a:latin typeface="Calibri"/>
                <a:ea typeface="Calibri"/>
                <a:cs typeface="Calibri"/>
                <a:sym typeface="Calibri"/>
              </a:rPr>
              <a:t>¡Aprende más sobre el tema!</a:t>
            </a:r>
            <a:br>
              <a:rPr lang="fr-FR" sz="2800" b="1" dirty="0">
                <a:solidFill>
                  <a:srgbClr val="00B84F"/>
                </a:solidFill>
                <a:latin typeface="Calibri"/>
                <a:ea typeface="Calibri"/>
                <a:cs typeface="Calibri"/>
                <a:sym typeface="Calibri"/>
              </a:rPr>
            </a:br>
            <a:endParaRPr sz="2800" b="1" dirty="0">
              <a:solidFill>
                <a:srgbClr val="00B84F"/>
              </a:solidFill>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Escríbenos un email: </a:t>
            </a:r>
            <a:r>
              <a:rPr lang="fr-FR"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7" name="Titre 6">
            <a:extLst>
              <a:ext uri="{FF2B5EF4-FFF2-40B4-BE49-F238E27FC236}">
                <a16:creationId xmlns:a16="http://schemas.microsoft.com/office/drawing/2014/main" id="{2E2C7006-2545-4FFE-A72C-F1A3E58BF83A}"/>
              </a:ext>
            </a:extLst>
          </p:cNvPr>
          <p:cNvSpPr>
            <a:spLocks noGrp="1"/>
          </p:cNvSpPr>
          <p:nvPr>
            <p:ph type="title"/>
          </p:nvPr>
        </p:nvSpPr>
        <p:spPr>
          <a:xfrm>
            <a:off x="839788" y="1339967"/>
            <a:ext cx="3932237" cy="565952"/>
          </a:xfrm>
        </p:spPr>
        <p:txBody>
          <a:bodyPr/>
          <a:lstStyle/>
          <a:p>
            <a:r>
              <a:rPr lang="fr-FR"/>
              <a:t>           </a:t>
            </a:r>
            <a:r>
              <a:rPr lang="fr-FR" b="1"/>
              <a:t>Resumen</a:t>
            </a:r>
            <a:endParaRPr lang="fr-FR" b="1" dirty="0"/>
          </a:p>
        </p:txBody>
      </p:sp>
      <p:pic>
        <p:nvPicPr>
          <p:cNvPr id="11" name="Espace réservé pour une image  10">
            <a:extLst>
              <a:ext uri="{FF2B5EF4-FFF2-40B4-BE49-F238E27FC236}">
                <a16:creationId xmlns:a16="http://schemas.microsoft.com/office/drawing/2014/main" id="{55F992AA-8DE0-422B-9151-17D55A0334D9}"/>
              </a:ext>
            </a:extLst>
          </p:cNvPr>
          <p:cNvPicPr>
            <a:picLocks noGrp="1" noChangeAspect="1"/>
          </p:cNvPicPr>
          <p:nvPr>
            <p:ph type="pic" idx="2"/>
          </p:nvPr>
        </p:nvPicPr>
        <p:blipFill>
          <a:blip r:embed="rId5"/>
          <a:srcRect l="7785" r="7785"/>
          <a:stretch>
            <a:fillRect/>
          </a:stretch>
        </p:blipFill>
        <p:spPr>
          <a:xfrm>
            <a:off x="5541484" y="1532903"/>
            <a:ext cx="5106326" cy="4032000"/>
          </a:xfrm>
        </p:spPr>
      </p:pic>
      <p:sp>
        <p:nvSpPr>
          <p:cNvPr id="8" name="Espace réservé du texte 7">
            <a:extLst>
              <a:ext uri="{FF2B5EF4-FFF2-40B4-BE49-F238E27FC236}">
                <a16:creationId xmlns:a16="http://schemas.microsoft.com/office/drawing/2014/main" id="{0D06BDD2-6B1A-4059-8843-1F384512B773}"/>
              </a:ext>
            </a:extLst>
          </p:cNvPr>
          <p:cNvSpPr>
            <a:spLocks noGrp="1"/>
          </p:cNvSpPr>
          <p:nvPr>
            <p:ph type="body" idx="1"/>
          </p:nvPr>
        </p:nvSpPr>
        <p:spPr>
          <a:xfrm>
            <a:off x="839788" y="2057399"/>
            <a:ext cx="3932237" cy="4441723"/>
          </a:xfrm>
        </p:spPr>
        <p:txBody>
          <a:bodyPr>
            <a:normAutofit fontScale="92500" lnSpcReduction="10000"/>
          </a:bodyPr>
          <a:lstStyle/>
          <a:p>
            <a:pPr marL="342265" indent="-342900">
              <a:lnSpc>
                <a:spcPct val="110000"/>
              </a:lnSpc>
              <a:spcAft>
                <a:spcPts val="1000"/>
              </a:spcAft>
              <a:buAutoNum type="arabicPeriod"/>
            </a:pPr>
            <a:r>
              <a:rPr lang="en-GB" sz="22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Atención visual</a:t>
            </a:r>
            <a:endPar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endParaRPr>
          </a:p>
          <a:p>
            <a:pPr marL="342265" indent="-342900">
              <a:lnSpc>
                <a:spcPct val="110000"/>
              </a:lnSpc>
              <a:spcAft>
                <a:spcPts val="1000"/>
              </a:spcAft>
              <a:buAutoNum type="arabicPeriod"/>
            </a:pPr>
            <a:r>
              <a:rPr lang="en-GB" sz="22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¿Por qué la atención visual es tan importante?</a:t>
            </a:r>
            <a:endParaRPr lang="fr-FR" sz="2200" b="1" dirty="0">
              <a:latin typeface="Calibri" panose="020F0502020204030204" pitchFamily="34" charset="0"/>
              <a:ea typeface="Trebuchet MS" panose="020B0603020202020204" pitchFamily="34" charset="0"/>
            </a:endParaRPr>
          </a:p>
          <a:p>
            <a:pPr marL="342265" indent="-342900">
              <a:lnSpc>
                <a:spcPct val="110000"/>
              </a:lnSpc>
              <a:spcAft>
                <a:spcPts val="1000"/>
              </a:spcAft>
              <a:buAutoNum type="arabicPeriod"/>
            </a:pPr>
            <a:r>
              <a:rPr lang="en-GB" sz="22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Buscando a Wally – búsqueda visual</a:t>
            </a:r>
            <a:endParaRPr lang="fr-FR" sz="2200" b="1" dirty="0">
              <a:latin typeface="Calibri" panose="020F0502020204030204" pitchFamily="34" charset="0"/>
              <a:ea typeface="Trebuchet MS" panose="020B0603020202020204" pitchFamily="34" charset="0"/>
            </a:endParaRPr>
          </a:p>
          <a:p>
            <a:pPr marL="342265" indent="-342900">
              <a:lnSpc>
                <a:spcPct val="110000"/>
              </a:lnSpc>
              <a:spcAft>
                <a:spcPts val="1000"/>
              </a:spcAft>
              <a:buAutoNum type="arabicPeriod"/>
            </a:pPr>
            <a:r>
              <a:rPr lang="en-GB" sz="22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¿Por qué las personas autistas son mejores buscando a Wally? </a:t>
            </a:r>
            <a:endParaRPr lang="en-GB" sz="22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endParaRPr>
          </a:p>
          <a:p>
            <a:pPr marL="342265" indent="-342900">
              <a:lnSpc>
                <a:spcPct val="110000"/>
              </a:lnSpc>
              <a:spcAft>
                <a:spcPts val="1000"/>
              </a:spcAft>
              <a:buAutoNum type="arabicPeriod"/>
            </a:pPr>
            <a:r>
              <a:rPr lang="en-GB" sz="22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¿Cómo podemos mejorar nuestras habilidades de atención visual? </a:t>
            </a:r>
            <a:endParaRPr lang="fr-FR" sz="2200" b="1" dirty="0">
              <a:effectLst/>
              <a:latin typeface="Calibri" panose="020F0502020204030204" pitchFamily="34" charset="0"/>
              <a:ea typeface="Calibri" panose="020F0502020204030204" pitchFamily="34" charset="0"/>
            </a:endParaRP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08" name="Google Shape;108;p3"/>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09" name="Google Shape;109;p3"/>
          <p:cNvSpPr txBox="1"/>
          <p:nvPr/>
        </p:nvSpPr>
        <p:spPr>
          <a:xfrm>
            <a:off x="3951962" y="312214"/>
            <a:ext cx="519830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a:solidFill>
                  <a:schemeClr val="dk1"/>
                </a:solidFill>
                <a:latin typeface="Calibri"/>
                <a:ea typeface="Calibri"/>
                <a:cs typeface="Calibri"/>
                <a:sym typeface="Calibri"/>
              </a:rPr>
              <a:t>Descripción y objetivos</a:t>
            </a:r>
            <a:endParaRPr sz="3200" b="1">
              <a:solidFill>
                <a:schemeClr val="dk1"/>
              </a:solidFill>
              <a:latin typeface="Calibri"/>
              <a:ea typeface="Calibri"/>
              <a:cs typeface="Calibri"/>
              <a:sym typeface="Calibri"/>
            </a:endParaRPr>
          </a:p>
        </p:txBody>
      </p:sp>
      <p:sp>
        <p:nvSpPr>
          <p:cNvPr id="110" name="Google Shape;110;p3"/>
          <p:cNvSpPr txBox="1"/>
          <p:nvPr/>
        </p:nvSpPr>
        <p:spPr>
          <a:xfrm>
            <a:off x="1767504" y="1287607"/>
            <a:ext cx="9105087" cy="1451639"/>
          </a:xfrm>
          <a:prstGeom prst="rect">
            <a:avLst/>
          </a:prstGeom>
          <a:noFill/>
          <a:ln>
            <a:noFill/>
          </a:ln>
        </p:spPr>
        <p:txBody>
          <a:bodyPr spcFirstLastPara="1" wrap="square" lIns="91425" tIns="45700" rIns="91425" bIns="45700" anchor="t" anchorCtr="0">
            <a:spAutoFit/>
          </a:bodyPr>
          <a:lstStyle/>
          <a:p>
            <a:pPr indent="-1270" algn="just">
              <a:spcAft>
                <a:spcPts val="1000"/>
              </a:spcAft>
            </a:pPr>
            <a:r>
              <a:rPr lang="en-GB" sz="2000">
                <a:solidFill>
                  <a:srgbClr val="000000"/>
                </a:solidFill>
                <a:effectLst/>
                <a:latin typeface="Calibri" panose="020F0502020204030204" pitchFamily="34" charset="0"/>
                <a:ea typeface="Calibri" panose="020F0502020204030204" pitchFamily="34" charset="0"/>
              </a:rPr>
              <a:t>En este módulo aprenderás sobre la atención visual y las habilidades de búsqueda visual, más precisamente sobre el juego de búsqueda visual “¿Dónde está Wally?”. La atención visual es una habilidad cognitiva que disminuye con la edad pero puede entrenarse y mejorarse al igual que todas las demás habilidades cognitivas.</a:t>
            </a:r>
            <a:endParaRPr lang="fr-FR" sz="2000" dirty="0">
              <a:effectLst/>
              <a:latin typeface="Calibri" panose="020F0502020204030204" pitchFamily="34" charset="0"/>
              <a:ea typeface="Calibri" panose="020F0502020204030204" pitchFamily="34" charset="0"/>
            </a:endParaRPr>
          </a:p>
        </p:txBody>
      </p:sp>
      <p:sp>
        <p:nvSpPr>
          <p:cNvPr id="111" name="Google Shape;111;p3"/>
          <p:cNvSpPr txBox="1"/>
          <p:nvPr/>
        </p:nvSpPr>
        <p:spPr>
          <a:xfrm>
            <a:off x="5774498" y="2863426"/>
            <a:ext cx="5098093" cy="33598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a:solidFill>
                  <a:schemeClr val="dk1"/>
                </a:solidFill>
                <a:latin typeface="Calibri" panose="020F0502020204030204" pitchFamily="34" charset="0"/>
                <a:ea typeface="Calibri"/>
                <a:cs typeface="Calibri" panose="020F0502020204030204" pitchFamily="34" charset="0"/>
                <a:sym typeface="Calibri"/>
              </a:rPr>
              <a:t>Al final de este módulo, serás capaz de:</a:t>
            </a:r>
            <a:endParaRPr sz="2000" dirty="0">
              <a:solidFill>
                <a:schemeClr val="dk1"/>
              </a:solidFill>
              <a:latin typeface="Calibri" panose="020F0502020204030204" pitchFamily="34" charset="0"/>
              <a:ea typeface="Calibri"/>
              <a:cs typeface="Calibri" panose="020F0502020204030204" pitchFamily="34" charset="0"/>
              <a:sym typeface="Calibri"/>
            </a:endParaRPr>
          </a:p>
          <a:p>
            <a:pPr marL="342900" lvl="0" indent="-342900" algn="just">
              <a:lnSpc>
                <a:spcPct val="115000"/>
              </a:lnSpc>
              <a:buFont typeface="Calibri" panose="020F0502020204030204" pitchFamily="34" charset="0"/>
              <a:buChar char="-"/>
            </a:pPr>
            <a:r>
              <a:rPr lang="it-IT" sz="2000">
                <a:latin typeface="Calibri" panose="020F0502020204030204" pitchFamily="34" charset="0"/>
                <a:ea typeface="Calibri" panose="020F0502020204030204" pitchFamily="34" charset="0"/>
                <a:cs typeface="Calibri" panose="020F0502020204030204" pitchFamily="34" charset="0"/>
              </a:rPr>
              <a:t>Entender los diferentes tipos de atención visual</a:t>
            </a:r>
            <a:endParaRPr lang="fr-FR"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buFont typeface="Calibri" panose="020F0502020204030204" pitchFamily="34" charset="0"/>
              <a:buChar char="-"/>
            </a:pP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Saber sobre cómo la ciencia explica la excelente capacidad de búsqueda visual</a:t>
            </a:r>
            <a:endParaRPr lang="fr-FR"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buFont typeface="Calibri" panose="020F0502020204030204" pitchFamily="34" charset="0"/>
              <a:buChar char="-"/>
            </a:pP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Saber sobre cómo estar atento y mejorar tu atención visual</a:t>
            </a:r>
            <a:endParaRPr lang="fr-FR"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5000"/>
              </a:lnSpc>
              <a:spcAft>
                <a:spcPts val="1000"/>
              </a:spcAft>
              <a:buFont typeface="Calibri" panose="020F0502020204030204" pitchFamily="34" charset="0"/>
              <a:buChar char="-"/>
            </a:pP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Aprender sobre los beneficios de los juegos de Dónde está Wally para la atención visual</a:t>
            </a:r>
            <a:endParaRPr lang="fr-FR" sz="20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7" name="Google Shape;117;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8" name="Google Shape;118;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a:solidFill>
                  <a:schemeClr val="dk1"/>
                </a:solidFill>
                <a:latin typeface="Calibri"/>
                <a:ea typeface="Calibri"/>
                <a:cs typeface="Calibri"/>
                <a:sym typeface="Calibri"/>
              </a:rPr>
              <a:t>Algunas definiciones:</a:t>
            </a:r>
            <a:endParaRPr sz="3200" b="1" dirty="0">
              <a:solidFill>
                <a:schemeClr val="dk1"/>
              </a:solidFill>
              <a:latin typeface="Calibri"/>
              <a:ea typeface="Calibri"/>
              <a:cs typeface="Calibri"/>
              <a:sym typeface="Calibri"/>
            </a:endParaRPr>
          </a:p>
        </p:txBody>
      </p:sp>
      <p:sp>
        <p:nvSpPr>
          <p:cNvPr id="119" name="Google Shape;119;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graphicFrame>
        <p:nvGraphicFramePr>
          <p:cNvPr id="120" name="Google Shape;120;p4"/>
          <p:cNvGraphicFramePr/>
          <p:nvPr>
            <p:extLst>
              <p:ext uri="{D42A27DB-BD31-4B8C-83A1-F6EECF244321}">
                <p14:modId xmlns:p14="http://schemas.microsoft.com/office/powerpoint/2010/main" val="1993316649"/>
              </p:ext>
            </p:extLst>
          </p:nvPr>
        </p:nvGraphicFramePr>
        <p:xfrm>
          <a:off x="1961002" y="1366093"/>
          <a:ext cx="8064347" cy="4427282"/>
        </p:xfrm>
        <a:graphic>
          <a:graphicData uri="http://schemas.openxmlformats.org/drawingml/2006/table">
            <a:tbl>
              <a:tblPr>
                <a:noFill/>
                <a:tableStyleId>{D8A7F3B0-D828-473F-A7AA-0DDA3139FFC6}</a:tableStyleId>
              </a:tblPr>
              <a:tblGrid>
                <a:gridCol w="1850178">
                  <a:extLst>
                    <a:ext uri="{9D8B030D-6E8A-4147-A177-3AD203B41FA5}">
                      <a16:colId xmlns:a16="http://schemas.microsoft.com/office/drawing/2014/main" val="20000"/>
                    </a:ext>
                  </a:extLst>
                </a:gridCol>
                <a:gridCol w="6214169">
                  <a:extLst>
                    <a:ext uri="{9D8B030D-6E8A-4147-A177-3AD203B41FA5}">
                      <a16:colId xmlns:a16="http://schemas.microsoft.com/office/drawing/2014/main" val="20001"/>
                    </a:ext>
                  </a:extLst>
                </a:gridCol>
              </a:tblGrid>
              <a:tr h="440788">
                <a:tc>
                  <a:txBody>
                    <a:bodyPr/>
                    <a:lstStyle/>
                    <a:p>
                      <a:pPr marL="0" lvl="0" indent="0" algn="ctr" rtl="0">
                        <a:spcBef>
                          <a:spcPts val="0"/>
                        </a:spcBef>
                        <a:spcAft>
                          <a:spcPts val="0"/>
                        </a:spcAft>
                        <a:buNone/>
                      </a:pPr>
                      <a:endParaRPr lang="fr-FR" sz="1700" b="1" dirty="0">
                        <a:solidFill>
                          <a:schemeClr val="lt1"/>
                        </a:solidFill>
                      </a:endParaRPr>
                    </a:p>
                  </a:txBody>
                  <a:tcPr marL="91425" marR="91425" marT="91425" marB="91425" anchor="ctr">
                    <a:solidFill>
                      <a:srgbClr val="00B84F"/>
                    </a:solidFill>
                  </a:tcPr>
                </a:tc>
                <a:tc>
                  <a:txBody>
                    <a:bodyPr/>
                    <a:lstStyle/>
                    <a:p>
                      <a:pPr marL="0" lvl="0" indent="0" algn="ctr" rtl="0">
                        <a:spcBef>
                          <a:spcPts val="0"/>
                        </a:spcBef>
                        <a:spcAft>
                          <a:spcPts val="0"/>
                        </a:spcAft>
                        <a:buNone/>
                      </a:pPr>
                      <a:endParaRPr lang="fr-FR" sz="1700" b="1" dirty="0">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1717375">
                <a:tc>
                  <a:txBody>
                    <a:bodyPr/>
                    <a:lstStyle/>
                    <a:p>
                      <a:pPr marL="0" lvl="0" indent="0" algn="l" rtl="0">
                        <a:spcBef>
                          <a:spcPts val="0"/>
                        </a:spcBef>
                        <a:spcAft>
                          <a:spcPts val="0"/>
                        </a:spcAft>
                        <a:buNone/>
                      </a:pPr>
                      <a:r>
                        <a:rPr lang="it-IT" sz="2000" b="1" i="0" u="none" strike="noStrike" cap="none">
                          <a:solidFill>
                            <a:srgbClr val="000000"/>
                          </a:solidFill>
                          <a:effectLst/>
                          <a:latin typeface="Calibri" panose="020F0502020204030204" pitchFamily="34" charset="0"/>
                          <a:ea typeface="Arial"/>
                          <a:cs typeface="Calibri" panose="020F0502020204030204" pitchFamily="34" charset="0"/>
                          <a:sym typeface="Arial"/>
                        </a:rPr>
                        <a:t>Atención</a:t>
                      </a:r>
                    </a:p>
                    <a:p>
                      <a:pPr marL="0" lvl="0" indent="0" algn="l" rtl="0">
                        <a:spcBef>
                          <a:spcPts val="0"/>
                        </a:spcBef>
                        <a:spcAft>
                          <a:spcPts val="0"/>
                        </a:spcAft>
                        <a:buNone/>
                      </a:pPr>
                      <a:r>
                        <a:rPr lang="it-IT" sz="2000" b="1" i="0" u="none" strike="noStrike" cap="none">
                          <a:solidFill>
                            <a:srgbClr val="000000"/>
                          </a:solidFill>
                          <a:effectLst/>
                          <a:latin typeface="Calibri" panose="020F0502020204030204" pitchFamily="34" charset="0"/>
                          <a:ea typeface="Arial"/>
                          <a:cs typeface="Calibri" panose="020F0502020204030204" pitchFamily="34" charset="0"/>
                          <a:sym typeface="Arial"/>
                        </a:rPr>
                        <a:t>visual</a:t>
                      </a:r>
                      <a:endParaRPr lang="it-IT" sz="20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US" sz="2000" b="0" i="0" u="none" strike="noStrike" cap="none">
                          <a:solidFill>
                            <a:srgbClr val="000000"/>
                          </a:solidFill>
                          <a:effectLst/>
                          <a:latin typeface="Calibri" panose="020F0502020204030204" pitchFamily="34" charset="0"/>
                          <a:ea typeface="Arial"/>
                          <a:cs typeface="Calibri" panose="020F0502020204030204" pitchFamily="34" charset="0"/>
                          <a:sym typeface="Arial"/>
                        </a:rPr>
                        <a:t>La capacidad de poner foco en la información visual importante y filtrar la información de fondo sin importancia. Es también la capacidad de concentrarse en la información visual durante periodos de tiempo y cambiar de enfoque cuando sea necesario.</a:t>
                      </a:r>
                      <a:endParaRPr lang="en-US" sz="20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1094415">
                <a:tc>
                  <a:txBody>
                    <a:bodyPr/>
                    <a:lstStyle/>
                    <a:p>
                      <a:pPr marL="0" lvl="0" indent="0" algn="l" rtl="0">
                        <a:spcBef>
                          <a:spcPts val="0"/>
                        </a:spcBef>
                        <a:spcAft>
                          <a:spcPts val="0"/>
                        </a:spcAft>
                        <a:buNone/>
                      </a:pPr>
                      <a:r>
                        <a:rPr lang="it-IT" sz="2000" b="1" i="0" u="none" strike="noStrike" cap="none">
                          <a:solidFill>
                            <a:srgbClr val="000000"/>
                          </a:solidFill>
                          <a:effectLst/>
                          <a:latin typeface="Calibri" panose="020F0502020204030204" pitchFamily="34" charset="0"/>
                          <a:ea typeface="Arial"/>
                          <a:cs typeface="Calibri" panose="020F0502020204030204" pitchFamily="34" charset="0"/>
                          <a:sym typeface="Arial"/>
                        </a:rPr>
                        <a:t>Discriminación visual</a:t>
                      </a:r>
                      <a:endParaRPr lang="it-IT" sz="2000" dirty="0">
                        <a:latin typeface="Calibri" panose="020F0502020204030204" pitchFamily="34" charset="0"/>
                        <a:cs typeface="Calibri" panose="020F0502020204030204" pitchFamily="34" charset="0"/>
                      </a:endParaRPr>
                    </a:p>
                  </a:txBody>
                  <a:tcPr marL="91425" marR="91425" marT="91425" marB="914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2000" b="0" i="0" u="none" strike="noStrike" cap="none">
                          <a:solidFill>
                            <a:srgbClr val="000000"/>
                          </a:solidFill>
                          <a:effectLst/>
                          <a:latin typeface="Calibri" panose="020F0502020204030204" pitchFamily="34" charset="0"/>
                          <a:ea typeface="Arial"/>
                          <a:cs typeface="Calibri" panose="020F0502020204030204" pitchFamily="34" charset="0"/>
                          <a:sym typeface="Arial"/>
                        </a:rPr>
                        <a:t>La capacidad de determinar diferencias o similitudes entre objetos en base al tamaño, color, forma, etc.</a:t>
                      </a:r>
                      <a:endParaRPr lang="fr-FR"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extLst>
                  <a:ext uri="{0D108BD9-81ED-4DB2-BD59-A6C34878D82A}">
                    <a16:rowId xmlns:a16="http://schemas.microsoft.com/office/drawing/2014/main" val="10002"/>
                  </a:ext>
                </a:extLst>
              </a:tr>
              <a:tr h="1173562">
                <a:tc>
                  <a:txBody>
                    <a:bodyPr/>
                    <a:lstStyle/>
                    <a:p>
                      <a:pPr marL="0" lvl="0" indent="0" algn="l" rtl="0">
                        <a:spcBef>
                          <a:spcPts val="0"/>
                        </a:spcBef>
                        <a:spcAft>
                          <a:spcPts val="0"/>
                        </a:spcAft>
                        <a:buNone/>
                      </a:pPr>
                      <a:r>
                        <a:rPr lang="it-IT" sz="2000" b="1" i="0" u="none" strike="noStrike" cap="none">
                          <a:solidFill>
                            <a:srgbClr val="000000"/>
                          </a:solidFill>
                          <a:effectLst/>
                          <a:latin typeface="Calibri" panose="020F0502020204030204" pitchFamily="34" charset="0"/>
                          <a:ea typeface="Arial"/>
                          <a:cs typeface="Calibri" panose="020F0502020204030204" pitchFamily="34" charset="0"/>
                          <a:sym typeface="Arial"/>
                        </a:rPr>
                        <a:t>Procesamiento visual</a:t>
                      </a:r>
                      <a:endParaRPr lang="it-IT" sz="2000" b="1"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tc>
                  <a:txBody>
                    <a:bodyPr/>
                    <a:lstStyle/>
                    <a:p>
                      <a:pPr marL="0" lvl="0" indent="0" algn="l" rtl="0">
                        <a:spcBef>
                          <a:spcPts val="0"/>
                        </a:spcBef>
                        <a:spcAft>
                          <a:spcPts val="0"/>
                        </a:spcAft>
                        <a:buNone/>
                      </a:pPr>
                      <a:r>
                        <a:rPr lang="en-US" sz="2000" b="0" i="0" u="none" strike="noStrike" cap="none">
                          <a:solidFill>
                            <a:srgbClr val="000000"/>
                          </a:solidFill>
                          <a:effectLst/>
                          <a:latin typeface="Calibri" panose="020F0502020204030204" pitchFamily="34" charset="0"/>
                          <a:ea typeface="Arial"/>
                          <a:cs typeface="Calibri" panose="020F0502020204030204" pitchFamily="34" charset="0"/>
                          <a:sym typeface="Arial"/>
                        </a:rPr>
                        <a:t>La capacidad de tomar y comprender la información que ver. También incluye la velocidad a la que eres capaz de tomarla y comprenderla.</a:t>
                      </a:r>
                      <a:endParaRPr lang="en-US" sz="20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5774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a:latin typeface="Calibri" panose="020F0502020204030204" pitchFamily="34" charset="0"/>
                <a:ea typeface="Calibri" panose="020F0502020204030204" pitchFamily="34" charset="0"/>
              </a:rPr>
              <a:t>Buscando a Wally</a:t>
            </a:r>
            <a:r>
              <a:rPr lang="it-IT" sz="2800" b="1">
                <a:solidFill>
                  <a:srgbClr val="000000"/>
                </a:solidFill>
                <a:effectLst/>
                <a:latin typeface="Calibri" panose="020F0502020204030204" pitchFamily="34" charset="0"/>
                <a:ea typeface="Calibri" panose="020F0502020204030204" pitchFamily="34" charset="0"/>
              </a:rPr>
              <a:t>: Manteniendo la agudeza en la vejez</a:t>
            </a:r>
            <a:endParaRPr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642A17F6-B8A9-47E7-9A94-288AF43B9E40}"/>
              </a:ext>
            </a:extLst>
          </p:cNvPr>
          <p:cNvSpPr>
            <a:spLocks noGrp="1"/>
          </p:cNvSpPr>
          <p:nvPr>
            <p:ph type="title"/>
          </p:nvPr>
        </p:nvSpPr>
        <p:spPr>
          <a:xfrm>
            <a:off x="839788" y="1266280"/>
            <a:ext cx="3932237" cy="1243003"/>
          </a:xfrm>
        </p:spPr>
        <p:txBody>
          <a:bodyPr>
            <a:norm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1</a:t>
            </a:r>
            <a:r>
              <a:rPr lang="en-GB" sz="24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 Atención visual</a:t>
            </a:r>
            <a:br>
              <a:rPr lang="en-GB" sz="3200"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3370653C-E8F7-4847-899A-39F0ADEF29CB}"/>
              </a:ext>
            </a:extLst>
          </p:cNvPr>
          <p:cNvSpPr>
            <a:spLocks noGrp="1"/>
          </p:cNvSpPr>
          <p:nvPr>
            <p:ph type="body" idx="1"/>
          </p:nvPr>
        </p:nvSpPr>
        <p:spPr>
          <a:xfrm>
            <a:off x="5183188" y="1552183"/>
            <a:ext cx="6172200" cy="4308867"/>
          </a:xfrm>
        </p:spPr>
        <p:txBody>
          <a:bodyPr>
            <a:normAutofit/>
          </a:bodyPr>
          <a:lstStyle/>
          <a:p>
            <a:pPr marL="25400" indent="0" algn="just">
              <a:buNone/>
            </a:pPr>
            <a:r>
              <a:rPr lang="it-IT" sz="2000">
                <a:solidFill>
                  <a:srgbClr val="000000"/>
                </a:solidFill>
                <a:effectLst/>
                <a:latin typeface="Calibri" panose="020F0502020204030204" pitchFamily="34" charset="0"/>
                <a:ea typeface="Calibri" panose="020F0502020204030204" pitchFamily="34" charset="0"/>
              </a:rPr>
              <a:t>La atención es un proceso conductual y cognitivo, lo que significa que los factores emocionales y la experiencia individual de aprendizaje influyen en lo que percibimos y procesamos. Los ojos son nuestro órgano sensorial más importante, permitiéndonos distinguir colores, formas, movimientos, velocidades, distancias, reconocer personas, y orientarnos en espacios. </a:t>
            </a: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La atención visual se compone de 3 tipos de atención visual que utilizamos constantemente: </a:t>
            </a:r>
            <a:endParaRPr lang="fr-FR" sz="2000" dirty="0">
              <a:effectLst/>
              <a:latin typeface="Calibri" panose="020F0502020204030204" pitchFamily="34" charset="0"/>
              <a:ea typeface="Calibri" panose="020F0502020204030204" pitchFamily="34" charset="0"/>
            </a:endParaRPr>
          </a:p>
          <a:p>
            <a:r>
              <a:rPr lang="it-IT" sz="2000" b="1">
                <a:solidFill>
                  <a:srgbClr val="000000"/>
                </a:solidFill>
                <a:effectLst/>
                <a:latin typeface="Calibri" panose="020F0502020204030204" pitchFamily="34" charset="0"/>
                <a:ea typeface="Calibri" panose="020F0502020204030204" pitchFamily="34" charset="0"/>
              </a:rPr>
              <a:t>Atención selectiva o focalizada</a:t>
            </a:r>
            <a:endParaRPr lang="it-IT" sz="2000" dirty="0">
              <a:solidFill>
                <a:srgbClr val="000000"/>
              </a:solidFill>
              <a:effectLst/>
              <a:latin typeface="Calibri" panose="020F0502020204030204" pitchFamily="34" charset="0"/>
              <a:ea typeface="Calibri" panose="020F0502020204030204" pitchFamily="34" charset="0"/>
            </a:endParaRPr>
          </a:p>
          <a:p>
            <a:r>
              <a:rPr lang="it-IT" sz="2000" b="1">
                <a:solidFill>
                  <a:srgbClr val="000000"/>
                </a:solidFill>
                <a:effectLst/>
                <a:latin typeface="Calibri" panose="020F0502020204030204" pitchFamily="34" charset="0"/>
                <a:ea typeface="Calibri" panose="020F0502020204030204" pitchFamily="34" charset="0"/>
              </a:rPr>
              <a:t>Atención sostenida</a:t>
            </a:r>
            <a:endParaRPr lang="it-IT" sz="2000" dirty="0">
              <a:solidFill>
                <a:srgbClr val="000000"/>
              </a:solidFill>
              <a:effectLst/>
              <a:latin typeface="Calibri" panose="020F0502020204030204" pitchFamily="34" charset="0"/>
              <a:ea typeface="Calibri" panose="020F0502020204030204" pitchFamily="34" charset="0"/>
            </a:endParaRPr>
          </a:p>
          <a:p>
            <a:r>
              <a:rPr lang="it-IT" sz="2000" b="1">
                <a:solidFill>
                  <a:srgbClr val="000000"/>
                </a:solidFill>
                <a:effectLst/>
                <a:latin typeface="Calibri" panose="020F0502020204030204" pitchFamily="34" charset="0"/>
                <a:ea typeface="Calibri" panose="020F0502020204030204" pitchFamily="34" charset="0"/>
              </a:rPr>
              <a:t>Atención dividida</a:t>
            </a:r>
            <a:endParaRPr lang="fr-FR" sz="2000" dirty="0"/>
          </a:p>
        </p:txBody>
      </p:sp>
      <p:sp>
        <p:nvSpPr>
          <p:cNvPr id="4" name="Espace réservé du texte 3">
            <a:extLst>
              <a:ext uri="{FF2B5EF4-FFF2-40B4-BE49-F238E27FC236}">
                <a16:creationId xmlns:a16="http://schemas.microsoft.com/office/drawing/2014/main" id="{471B6A40-1A79-4678-8ECD-9ED69177D769}"/>
              </a:ext>
            </a:extLst>
          </p:cNvPr>
          <p:cNvSpPr>
            <a:spLocks noGrp="1"/>
          </p:cNvSpPr>
          <p:nvPr>
            <p:ph type="body" idx="2"/>
          </p:nvPr>
        </p:nvSpPr>
        <p:spPr/>
        <p:txBody>
          <a:bodyPr/>
          <a:lstStyle/>
          <a:p>
            <a:r>
              <a:rPr lang="it-IT"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https://www.youtube.com/watch?v=Ahg6qcgoay4&amp;t=12s</a:t>
            </a:r>
            <a:endParaRPr lang="fr-FR" dirty="0"/>
          </a:p>
        </p:txBody>
      </p:sp>
      <p:pic>
        <p:nvPicPr>
          <p:cNvPr id="9" name="Image 8" descr="Une image contenant texte, personne&#10;&#10;Description générée automatiquement">
            <a:extLst>
              <a:ext uri="{FF2B5EF4-FFF2-40B4-BE49-F238E27FC236}">
                <a16:creationId xmlns:a16="http://schemas.microsoft.com/office/drawing/2014/main" id="{8E1C862A-8910-48EE-B60C-30B789A5A0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9722" y="2960925"/>
            <a:ext cx="3272155" cy="2775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5774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latin typeface="Calibri" panose="020F0502020204030204" pitchFamily="34" charset="0"/>
                <a:ea typeface="Calibri" panose="020F0502020204030204" pitchFamily="34" charset="0"/>
              </a:rPr>
              <a:t>Buscando a Wally</a:t>
            </a:r>
            <a:r>
              <a:rPr lang="es-ES" sz="2800" b="1">
                <a:solidFill>
                  <a:srgbClr val="000000"/>
                </a:solidFill>
                <a:effectLst/>
                <a:latin typeface="Calibri" panose="020F0502020204030204" pitchFamily="34" charset="0"/>
                <a:ea typeface="Calibri" panose="020F0502020204030204" pitchFamily="34" charset="0"/>
              </a:rPr>
              <a:t>: Manteniendo la agudeza en la vejez</a:t>
            </a:r>
            <a:endParaRPr lang="es-ES"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2AE82402-E89E-480C-95FE-566436571D59}"/>
              </a:ext>
            </a:extLst>
          </p:cNvPr>
          <p:cNvSpPr>
            <a:spLocks noGrp="1"/>
          </p:cNvSpPr>
          <p:nvPr>
            <p:ph type="title"/>
          </p:nvPr>
        </p:nvSpPr>
        <p:spPr>
          <a:xfrm>
            <a:off x="839788" y="1771497"/>
            <a:ext cx="3932237" cy="1067396"/>
          </a:xfrm>
        </p:spPr>
        <p:txBody>
          <a:bodyPr>
            <a:no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2</a:t>
            </a:r>
            <a:r>
              <a:rPr lang="en-GB" sz="24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 ¿Por qué la atención visual es tan importante?</a:t>
            </a:r>
            <a:br>
              <a:rPr lang="fr-FR" sz="2400" b="1" dirty="0">
                <a:effectLst/>
                <a:latin typeface="Calibri" panose="020F0502020204030204" pitchFamily="34" charset="0"/>
                <a:ea typeface="Calibri" panose="020F0502020204030204" pitchFamily="34" charset="0"/>
              </a:rPr>
            </a:br>
            <a:endParaRPr lang="fr-FR" sz="2400" b="1" dirty="0"/>
          </a:p>
        </p:txBody>
      </p:sp>
      <p:sp>
        <p:nvSpPr>
          <p:cNvPr id="3" name="Espace réservé du texte 2">
            <a:extLst>
              <a:ext uri="{FF2B5EF4-FFF2-40B4-BE49-F238E27FC236}">
                <a16:creationId xmlns:a16="http://schemas.microsoft.com/office/drawing/2014/main" id="{D586B1CC-F829-4BDC-A566-B3246CAA50BB}"/>
              </a:ext>
            </a:extLst>
          </p:cNvPr>
          <p:cNvSpPr>
            <a:spLocks noGrp="1"/>
          </p:cNvSpPr>
          <p:nvPr>
            <p:ph type="body" idx="1"/>
          </p:nvPr>
        </p:nvSpPr>
        <p:spPr>
          <a:xfrm>
            <a:off x="5029200" y="1266281"/>
            <a:ext cx="6326188" cy="4594769"/>
          </a:xfrm>
        </p:spPr>
        <p:txBody>
          <a:bodyPr>
            <a:noAutofit/>
          </a:bodyPr>
          <a:lstStyle/>
          <a:p>
            <a:pPr marL="455930" indent="0" algn="just">
              <a:lnSpc>
                <a:spcPct val="100000"/>
              </a:lnSpc>
              <a:spcAft>
                <a:spcPts val="1000"/>
              </a:spcAft>
              <a:buNone/>
            </a:pP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El procesamiento de la atención visual es la condición previa de cada proceso de aprendizaje, ya que la información es almacenada en nuestra memoria. Pero, sobre todo, nos permite orientarnos espacialmente, reconocer detalles importantes y ser conscientes de los posibles peligros. La atención visual nos permite realizar tareas cotidianas sin hacernos daño. Factores que reducen significativamente nuestra atención visual son el estrés, la fatiga o el alcohol. </a:t>
            </a:r>
            <a:r>
              <a:rPr lang="it-IT" sz="2000">
                <a:solidFill>
                  <a:srgbClr val="000000"/>
                </a:solidFill>
                <a:effectLst/>
                <a:latin typeface="Calibri" panose="020F0502020204030204" pitchFamily="34" charset="0"/>
                <a:ea typeface="Calibri" panose="020F0502020204030204" pitchFamily="34" charset="0"/>
              </a:rPr>
              <a:t>Cuando más mayores nos hacemos, más disminuye nuestra visión y atención visual, y nuestro tiempo de reacción se ralentiza. Sin embargo, muchos estudios a corto plazo han demostrado que los juegos, tanto los de mesa como los tradicionales, mejoran las funciones cognitivas. </a:t>
            </a:r>
            <a:endParaRPr lang="fr-FR" sz="2000" dirty="0"/>
          </a:p>
        </p:txBody>
      </p:sp>
      <p:pic>
        <p:nvPicPr>
          <p:cNvPr id="5" name="Image 4" descr="Une image contenant intérieur&#10;&#10;Description générée automatiquement">
            <a:extLst>
              <a:ext uri="{FF2B5EF4-FFF2-40B4-BE49-F238E27FC236}">
                <a16:creationId xmlns:a16="http://schemas.microsoft.com/office/drawing/2014/main" id="{5BF5B59A-B2A2-4362-9110-E3536010F4FC}"/>
              </a:ext>
            </a:extLst>
          </p:cNvPr>
          <p:cNvPicPr>
            <a:picLocks noChangeAspect="1"/>
          </p:cNvPicPr>
          <p:nvPr/>
        </p:nvPicPr>
        <p:blipFill>
          <a:blip r:embed="rId5"/>
          <a:stretch>
            <a:fillRect/>
          </a:stretch>
        </p:blipFill>
        <p:spPr>
          <a:xfrm>
            <a:off x="871702" y="2838893"/>
            <a:ext cx="3833539" cy="2556000"/>
          </a:xfrm>
          <a:prstGeom prst="rect">
            <a:avLst/>
          </a:prstGeom>
        </p:spPr>
      </p:pic>
    </p:spTree>
    <p:extLst>
      <p:ext uri="{BB962C8B-B14F-4D97-AF65-F5344CB8AC3E}">
        <p14:creationId xmlns:p14="http://schemas.microsoft.com/office/powerpoint/2010/main" val="420801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5774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latin typeface="Calibri" panose="020F0502020204030204" pitchFamily="34" charset="0"/>
                <a:ea typeface="Calibri" panose="020F0502020204030204" pitchFamily="34" charset="0"/>
              </a:rPr>
              <a:t>Buscando a Wally</a:t>
            </a:r>
            <a:r>
              <a:rPr lang="es-ES" sz="2800" b="1">
                <a:solidFill>
                  <a:srgbClr val="000000"/>
                </a:solidFill>
                <a:effectLst/>
                <a:latin typeface="Calibri" panose="020F0502020204030204" pitchFamily="34" charset="0"/>
                <a:ea typeface="Calibri" panose="020F0502020204030204" pitchFamily="34" charset="0"/>
              </a:rPr>
              <a:t>: Manteniendo la agudeza en la vejez</a:t>
            </a:r>
            <a:endParaRPr lang="es-ES"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410161F5-E3CB-4E83-9482-82DCB939E24E}"/>
              </a:ext>
            </a:extLst>
          </p:cNvPr>
          <p:cNvSpPr>
            <a:spLocks noGrp="1"/>
          </p:cNvSpPr>
          <p:nvPr>
            <p:ph type="title"/>
          </p:nvPr>
        </p:nvSpPr>
        <p:spPr>
          <a:xfrm>
            <a:off x="839788" y="1775636"/>
            <a:ext cx="3932237" cy="584791"/>
          </a:xfrm>
        </p:spPr>
        <p:txBody>
          <a:bodyPr>
            <a:no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3</a:t>
            </a:r>
            <a:r>
              <a:rPr lang="en-GB" sz="24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 Buscando a Wally – búsqueda visual</a:t>
            </a:r>
            <a:endParaRPr lang="fr-FR" sz="2400" b="1" dirty="0"/>
          </a:p>
        </p:txBody>
      </p:sp>
      <p:sp>
        <p:nvSpPr>
          <p:cNvPr id="3" name="Espace réservé du texte 2">
            <a:extLst>
              <a:ext uri="{FF2B5EF4-FFF2-40B4-BE49-F238E27FC236}">
                <a16:creationId xmlns:a16="http://schemas.microsoft.com/office/drawing/2014/main" id="{46804077-89D1-4717-95CF-9BCA8A2B444A}"/>
              </a:ext>
            </a:extLst>
          </p:cNvPr>
          <p:cNvSpPr>
            <a:spLocks noGrp="1"/>
          </p:cNvSpPr>
          <p:nvPr>
            <p:ph type="body" idx="1"/>
          </p:nvPr>
        </p:nvSpPr>
        <p:spPr>
          <a:xfrm>
            <a:off x="5183188" y="1552183"/>
            <a:ext cx="6172200" cy="4308867"/>
          </a:xfrm>
        </p:spPr>
        <p:txBody>
          <a:bodyPr>
            <a:normAutofit lnSpcReduction="10000"/>
          </a:bodyPr>
          <a:lstStyle/>
          <a:p>
            <a:pPr marL="25400" indent="0" algn="just">
              <a:buNone/>
            </a:pPr>
            <a:r>
              <a:rPr lang="it-IT" sz="2000">
                <a:solidFill>
                  <a:srgbClr val="000000"/>
                </a:solidFill>
                <a:effectLst/>
                <a:latin typeface="Calibri" panose="020F0502020204030204" pitchFamily="34" charset="0"/>
                <a:ea typeface="Calibri" panose="020F0502020204030204" pitchFamily="34" charset="0"/>
              </a:rPr>
              <a:t>Todos conocemos la situación en la que tenemos una cita con un amigo y tratamos de encontrarlo entre una multitud de personas.  Conociendo a la persona, pondremos atención al menos en una característica distintiva de este amigo. </a:t>
            </a:r>
            <a:endParaRPr lang="it-IT" sz="2000" dirty="0">
              <a:solidFill>
                <a:srgbClr val="000000"/>
              </a:solidFill>
              <a:effectLst/>
              <a:latin typeface="Calibri" panose="020F0502020204030204" pitchFamily="34" charset="0"/>
              <a:ea typeface="Calibri" panose="020F0502020204030204" pitchFamily="34" charset="0"/>
            </a:endParaRPr>
          </a:p>
          <a:p>
            <a:pPr marL="25400" indent="0" algn="just">
              <a:buNone/>
            </a:pPr>
            <a:r>
              <a:rPr lang="it-IT" sz="2000" b="1" i="1">
                <a:solidFill>
                  <a:srgbClr val="000000"/>
                </a:solidFill>
                <a:latin typeface="Calibri" panose="020F0502020204030204" pitchFamily="34" charset="0"/>
                <a:ea typeface="Calibri" panose="020F0502020204030204" pitchFamily="34" charset="0"/>
              </a:rPr>
              <a:t>La búsqueda visual es nuestra capacidad de seleccionar, discriminar y localizar un objetivo</a:t>
            </a:r>
            <a:r>
              <a:rPr lang="it-IT" sz="20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 con características conocidas cuya localización es desconocida entre distractores con diferentes características. </a:t>
            </a:r>
            <a:endParaRPr lang="it-IT" sz="20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5400" indent="0" algn="just">
              <a:buNone/>
            </a:pPr>
            <a:r>
              <a:rPr lang="it-IT"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¡Y sobre esto va el juego de búsqueda visual «¿Dónde está Wally?»!</a:t>
            </a:r>
            <a:endPar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5400" indent="0" algn="just">
              <a:buNone/>
            </a:pPr>
            <a:r>
              <a:rPr lang="it-IT" sz="2000">
                <a:solidFill>
                  <a:srgbClr val="000000"/>
                </a:solidFill>
                <a:latin typeface="Calibri" panose="020F0502020204030204" pitchFamily="34" charset="0"/>
                <a:ea typeface="Calibri" panose="020F0502020204030204" pitchFamily="34" charset="0"/>
                <a:cs typeface="Calibri" panose="020F0502020204030204" pitchFamily="34" charset="0"/>
              </a:rPr>
              <a:t>La ciencia demostró que nuestra percepción visual mejora al tratar de encontrar a Wally como resultado de la alta demanda atencional-cognitiva de la tarea.</a:t>
            </a:r>
            <a:endParaRPr lang="fr-FR" sz="2000" dirty="0">
              <a:effectLst/>
              <a:latin typeface="Calibri" panose="020F0502020204030204" pitchFamily="34" charset="0"/>
              <a:ea typeface="Calibri" panose="020F0502020204030204" pitchFamily="34" charset="0"/>
            </a:endParaRPr>
          </a:p>
          <a:p>
            <a:pPr marL="25400" indent="0">
              <a:buNone/>
            </a:pPr>
            <a:endParaRPr lang="fr-FR" dirty="0"/>
          </a:p>
        </p:txBody>
      </p:sp>
      <p:sp>
        <p:nvSpPr>
          <p:cNvPr id="4" name="Espace réservé du texte 3">
            <a:extLst>
              <a:ext uri="{FF2B5EF4-FFF2-40B4-BE49-F238E27FC236}">
                <a16:creationId xmlns:a16="http://schemas.microsoft.com/office/drawing/2014/main" id="{A0E19DCF-C732-4E59-B4E4-60D5555449E9}"/>
              </a:ext>
            </a:extLst>
          </p:cNvPr>
          <p:cNvSpPr>
            <a:spLocks noGrp="1"/>
          </p:cNvSpPr>
          <p:nvPr>
            <p:ph type="body" idx="2"/>
          </p:nvPr>
        </p:nvSpPr>
        <p:spPr>
          <a:xfrm>
            <a:off x="839788" y="2869782"/>
            <a:ext cx="3932237" cy="2999207"/>
          </a:xfrm>
        </p:spPr>
        <p:txBody>
          <a:bodyPr/>
          <a:lstStyle/>
          <a:p>
            <a:endParaRPr lang="fr-FR" dirty="0"/>
          </a:p>
          <a:p>
            <a:endParaRPr lang="fr-FR" dirty="0"/>
          </a:p>
          <a:p>
            <a:endParaRPr lang="fr-FR" dirty="0"/>
          </a:p>
        </p:txBody>
      </p:sp>
      <p:pic>
        <p:nvPicPr>
          <p:cNvPr id="9" name="Image 8" descr="Une image contenant clipart&#10;&#10;Description générée automatiquement">
            <a:extLst>
              <a:ext uri="{FF2B5EF4-FFF2-40B4-BE49-F238E27FC236}">
                <a16:creationId xmlns:a16="http://schemas.microsoft.com/office/drawing/2014/main" id="{D4190E78-4F6A-49DD-A165-F9777E2BA5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0203" y="2583880"/>
            <a:ext cx="1532943" cy="3456000"/>
          </a:xfrm>
          <a:prstGeom prst="rect">
            <a:avLst/>
          </a:prstGeom>
          <a:noFill/>
          <a:ln>
            <a:noFill/>
          </a:ln>
        </p:spPr>
      </p:pic>
    </p:spTree>
    <p:extLst>
      <p:ext uri="{BB962C8B-B14F-4D97-AF65-F5344CB8AC3E}">
        <p14:creationId xmlns:p14="http://schemas.microsoft.com/office/powerpoint/2010/main" val="69457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5774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latin typeface="Calibri" panose="020F0502020204030204" pitchFamily="34" charset="0"/>
                <a:ea typeface="Calibri" panose="020F0502020204030204" pitchFamily="34" charset="0"/>
              </a:rPr>
              <a:t>Buscando a Wally</a:t>
            </a:r>
            <a:r>
              <a:rPr lang="es-ES" sz="2800" b="1">
                <a:solidFill>
                  <a:srgbClr val="000000"/>
                </a:solidFill>
                <a:effectLst/>
                <a:latin typeface="Calibri" panose="020F0502020204030204" pitchFamily="34" charset="0"/>
                <a:ea typeface="Calibri" panose="020F0502020204030204" pitchFamily="34" charset="0"/>
              </a:rPr>
              <a:t>: Manteniendo la agudeza en la vejez</a:t>
            </a:r>
            <a:endParaRPr lang="es-ES"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8AF7CCC7-58F2-465E-9179-C5AA155E5C35}"/>
              </a:ext>
            </a:extLst>
          </p:cNvPr>
          <p:cNvSpPr>
            <a:spLocks noGrp="1"/>
          </p:cNvSpPr>
          <p:nvPr>
            <p:ph type="title"/>
          </p:nvPr>
        </p:nvSpPr>
        <p:spPr>
          <a:xfrm>
            <a:off x="890987" y="1557853"/>
            <a:ext cx="3932237" cy="1094148"/>
          </a:xfrm>
        </p:spPr>
        <p:txBody>
          <a:bodyPr>
            <a:normAutofit/>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4</a:t>
            </a:r>
            <a:r>
              <a:rPr lang="en-GB" sz="24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 ¿Por qué las personas autistas son mejores buscando a Wally?</a:t>
            </a:r>
            <a:endParaRPr lang="fr-FR" sz="2400" b="1" dirty="0"/>
          </a:p>
        </p:txBody>
      </p:sp>
      <p:sp>
        <p:nvSpPr>
          <p:cNvPr id="3" name="Espace réservé du texte 2">
            <a:extLst>
              <a:ext uri="{FF2B5EF4-FFF2-40B4-BE49-F238E27FC236}">
                <a16:creationId xmlns:a16="http://schemas.microsoft.com/office/drawing/2014/main" id="{23B9EA0C-A072-4675-A400-AF649F660892}"/>
              </a:ext>
            </a:extLst>
          </p:cNvPr>
          <p:cNvSpPr>
            <a:spLocks noGrp="1"/>
          </p:cNvSpPr>
          <p:nvPr>
            <p:ph type="body" idx="1"/>
          </p:nvPr>
        </p:nvSpPr>
        <p:spPr>
          <a:xfrm>
            <a:off x="4649119" y="1374724"/>
            <a:ext cx="6821106" cy="4717603"/>
          </a:xfrm>
        </p:spPr>
        <p:txBody>
          <a:bodyPr>
            <a:normAutofit fontScale="47500" lnSpcReduction="20000"/>
          </a:bodyPr>
          <a:lstStyle/>
          <a:p>
            <a:pPr marL="25400" indent="0" algn="just">
              <a:lnSpc>
                <a:spcPct val="120000"/>
              </a:lnSpc>
              <a:buNone/>
            </a:pPr>
            <a:r>
              <a:rPr lang="it-IT" sz="4200">
                <a:solidFill>
                  <a:srgbClr val="000000"/>
                </a:solidFill>
                <a:latin typeface="Calibri" panose="020F0502020204030204" pitchFamily="34" charset="0"/>
                <a:ea typeface="Calibri" panose="020F0502020204030204" pitchFamily="34" charset="0"/>
              </a:rPr>
              <a:t>Se ha confirmado por numerosos estudios que las personas con </a:t>
            </a:r>
            <a:r>
              <a:rPr lang="it-IT" sz="4200">
                <a:solidFill>
                  <a:srgbClr val="000000"/>
                </a:solidFill>
                <a:effectLst/>
                <a:latin typeface="Calibri" panose="020F0502020204030204" pitchFamily="34" charset="0"/>
                <a:ea typeface="Calibri" panose="020F0502020204030204" pitchFamily="34" charset="0"/>
              </a:rPr>
              <a:t>trastorno del espectro autista (TEA) generalmente muestran mejor rendimiendo en tareas de atención visual. Cualquier que alguna vez haya jugado a </a:t>
            </a:r>
            <a:r>
              <a:rPr lang="it-IT" sz="4200" dirty="0">
                <a:solidFill>
                  <a:srgbClr val="000000"/>
                </a:solidFill>
                <a:effectLst/>
                <a:latin typeface="Calibri" panose="020F0502020204030204" pitchFamily="34" charset="0"/>
                <a:ea typeface="Calibri" panose="020F0502020204030204" pitchFamily="34" charset="0"/>
              </a:rPr>
              <a:t>"Memory</a:t>
            </a:r>
            <a:r>
              <a:rPr lang="it-IT" sz="4200">
                <a:solidFill>
                  <a:srgbClr val="000000"/>
                </a:solidFill>
                <a:effectLst/>
                <a:latin typeface="Calibri" panose="020F0502020204030204" pitchFamily="34" charset="0"/>
                <a:ea typeface="Calibri" panose="020F0502020204030204" pitchFamily="34" charset="0"/>
              </a:rPr>
              <a:t>" o hecho un puzle con una persona autista, probablemente podrá confirmar este rendimiento mejorado. ¿Por qué? </a:t>
            </a:r>
            <a:endParaRPr lang="it-IT" sz="4200" dirty="0">
              <a:solidFill>
                <a:srgbClr val="000000"/>
              </a:solidFill>
              <a:effectLst/>
              <a:latin typeface="Calibri" panose="020F0502020204030204" pitchFamily="34" charset="0"/>
              <a:ea typeface="Calibri" panose="020F0502020204030204" pitchFamily="34" charset="0"/>
            </a:endParaRPr>
          </a:p>
          <a:p>
            <a:pPr marL="25400" indent="0" algn="just">
              <a:lnSpc>
                <a:spcPct val="120000"/>
              </a:lnSpc>
              <a:buNone/>
            </a:pPr>
            <a:r>
              <a:rPr lang="en-US" sz="4200">
                <a:effectLst/>
                <a:latin typeface="Calibri" panose="020F0502020204030204" pitchFamily="34" charset="0"/>
                <a:ea typeface="Calibri" panose="020F0502020204030204" pitchFamily="34" charset="0"/>
                <a:cs typeface="Calibri" panose="020F0502020204030204" pitchFamily="34" charset="0"/>
              </a:rPr>
              <a:t>La razón es que la comunicación entre las regiones del cerebro, particularmente entre las áreas sensoriales y las áreas en las que se crean las referencias internas, es diferente en las personas con autismo. </a:t>
            </a:r>
            <a:r>
              <a:rPr lang="it-IT" sz="4200">
                <a:solidFill>
                  <a:srgbClr val="000000"/>
                </a:solidFill>
                <a:effectLst/>
                <a:latin typeface="Calibri" panose="020F0502020204030204" pitchFamily="34" charset="0"/>
                <a:ea typeface="Calibri" panose="020F0502020204030204" pitchFamily="34" charset="0"/>
                <a:cs typeface="Calibri" panose="020F0502020204030204" pitchFamily="34" charset="0"/>
              </a:rPr>
              <a:t>Una de las hipótesis para su superioridad en búsqueda visual asume que la información sensorial se codifica de forma muy precisa. Esta visión centrada y orientada al detalle les permite discriminar los distractores casi inmediatamente cuando buscan un objeto.</a:t>
            </a:r>
            <a:endParaRPr lang="fr-FR" sz="4200" dirty="0">
              <a:effectLst/>
              <a:latin typeface="Calibri" panose="020F0502020204030204" pitchFamily="34" charset="0"/>
              <a:ea typeface="Calibri" panose="020F0502020204030204" pitchFamily="34" charset="0"/>
            </a:endParaRPr>
          </a:p>
          <a:p>
            <a:pPr marL="25400" indent="0" algn="just">
              <a:buNone/>
            </a:pPr>
            <a:endParaRPr lang="fr-FR" sz="2000" dirty="0"/>
          </a:p>
        </p:txBody>
      </p:sp>
      <p:sp>
        <p:nvSpPr>
          <p:cNvPr id="4" name="Espace réservé du texte 3">
            <a:extLst>
              <a:ext uri="{FF2B5EF4-FFF2-40B4-BE49-F238E27FC236}">
                <a16:creationId xmlns:a16="http://schemas.microsoft.com/office/drawing/2014/main" id="{99BB810E-8779-4596-8236-C8DF0B8A6956}"/>
              </a:ext>
            </a:extLst>
          </p:cNvPr>
          <p:cNvSpPr>
            <a:spLocks noGrp="1"/>
          </p:cNvSpPr>
          <p:nvPr>
            <p:ph type="body" idx="2"/>
          </p:nvPr>
        </p:nvSpPr>
        <p:spPr>
          <a:xfrm>
            <a:off x="839789" y="2652001"/>
            <a:ext cx="3710178" cy="3434132"/>
          </a:xfrm>
        </p:spPr>
        <p:txBody>
          <a:bodyPr/>
          <a:lstStyle/>
          <a:p>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https://www.youtube.com/watch?v=LrgbDXtt4UQ&amp;t=2s</a:t>
            </a:r>
            <a:endParaRPr lang="fr-FR" sz="1800" dirty="0">
              <a:effectLst/>
              <a:latin typeface="Calibri" panose="020F0502020204030204" pitchFamily="34" charset="0"/>
              <a:ea typeface="Calibri" panose="020F0502020204030204" pitchFamily="34" charset="0"/>
            </a:endParaRPr>
          </a:p>
          <a:p>
            <a:endParaRPr lang="fr-FR" dirty="0"/>
          </a:p>
        </p:txBody>
      </p:sp>
      <p:pic>
        <p:nvPicPr>
          <p:cNvPr id="10" name="Image 9" descr="Une image contenant texte&#10;&#10;Description générée automatiquement">
            <a:extLst>
              <a:ext uri="{FF2B5EF4-FFF2-40B4-BE49-F238E27FC236}">
                <a16:creationId xmlns:a16="http://schemas.microsoft.com/office/drawing/2014/main" id="{14F628B9-AC9E-4AE4-89E8-5D7D4E6DC0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2500" y="3374746"/>
            <a:ext cx="3607467" cy="2371578"/>
          </a:xfrm>
          <a:prstGeom prst="rect">
            <a:avLst/>
          </a:prstGeom>
          <a:noFill/>
          <a:ln>
            <a:noFill/>
          </a:ln>
        </p:spPr>
      </p:pic>
    </p:spTree>
    <p:extLst>
      <p:ext uri="{BB962C8B-B14F-4D97-AF65-F5344CB8AC3E}">
        <p14:creationId xmlns:p14="http://schemas.microsoft.com/office/powerpoint/2010/main" val="164203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3375764" y="312214"/>
            <a:ext cx="57744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latin typeface="Calibri" panose="020F0502020204030204" pitchFamily="34" charset="0"/>
                <a:ea typeface="Calibri" panose="020F0502020204030204" pitchFamily="34" charset="0"/>
              </a:rPr>
              <a:t>Buscando a Wally</a:t>
            </a:r>
            <a:r>
              <a:rPr lang="es-ES" sz="2800" b="1">
                <a:solidFill>
                  <a:srgbClr val="000000"/>
                </a:solidFill>
                <a:effectLst/>
                <a:latin typeface="Calibri" panose="020F0502020204030204" pitchFamily="34" charset="0"/>
                <a:ea typeface="Calibri" panose="020F0502020204030204" pitchFamily="34" charset="0"/>
              </a:rPr>
              <a:t>: Manteniendo la agudeza en la vejez</a:t>
            </a:r>
            <a:endParaRPr lang="es-ES" sz="28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2" name="Titre 1">
            <a:extLst>
              <a:ext uri="{FF2B5EF4-FFF2-40B4-BE49-F238E27FC236}">
                <a16:creationId xmlns:a16="http://schemas.microsoft.com/office/drawing/2014/main" id="{78F92FC8-0162-4A70-8CAE-F944D710A8CE}"/>
              </a:ext>
            </a:extLst>
          </p:cNvPr>
          <p:cNvSpPr>
            <a:spLocks noGrp="1"/>
          </p:cNvSpPr>
          <p:nvPr>
            <p:ph type="title"/>
          </p:nvPr>
        </p:nvSpPr>
        <p:spPr>
          <a:xfrm>
            <a:off x="836612" y="1552183"/>
            <a:ext cx="3932237" cy="954066"/>
          </a:xfrm>
        </p:spPr>
        <p:txBody>
          <a:bodyPr>
            <a:normAutofit fontScale="90000"/>
          </a:bodyPr>
          <a:lstStyle/>
          <a:p>
            <a:r>
              <a:rPr lang="en-GB" sz="2400" b="1" dirty="0">
                <a:solidFill>
                  <a:srgbClr val="000000"/>
                </a:solidFill>
                <a:effectLst/>
                <a:latin typeface="Calibri" panose="020F0502020204030204" pitchFamily="34" charset="0"/>
                <a:ea typeface="Trebuchet MS" panose="020B0603020202020204" pitchFamily="34" charset="0"/>
                <a:cs typeface="Calibri" panose="020F0502020204030204" pitchFamily="34" charset="0"/>
              </a:rPr>
              <a:t>5</a:t>
            </a:r>
            <a:r>
              <a:rPr lang="en-GB" sz="2400" b="1">
                <a:solidFill>
                  <a:srgbClr val="000000"/>
                </a:solidFill>
                <a:effectLst/>
                <a:latin typeface="Calibri" panose="020F0502020204030204" pitchFamily="34" charset="0"/>
                <a:ea typeface="Trebuchet MS" panose="020B0603020202020204" pitchFamily="34" charset="0"/>
                <a:cs typeface="Calibri" panose="020F0502020204030204" pitchFamily="34" charset="0"/>
              </a:rPr>
              <a:t>. ¿Cómo podemos mejorar nuestras habilidades de atención visual?</a:t>
            </a:r>
            <a:endParaRPr lang="fr-FR" sz="2400" b="1" dirty="0"/>
          </a:p>
        </p:txBody>
      </p:sp>
      <p:sp>
        <p:nvSpPr>
          <p:cNvPr id="3" name="Espace réservé du texte 2">
            <a:extLst>
              <a:ext uri="{FF2B5EF4-FFF2-40B4-BE49-F238E27FC236}">
                <a16:creationId xmlns:a16="http://schemas.microsoft.com/office/drawing/2014/main" id="{5549E059-052B-47E4-9833-CEFA13B3F616}"/>
              </a:ext>
            </a:extLst>
          </p:cNvPr>
          <p:cNvSpPr>
            <a:spLocks noGrp="1"/>
          </p:cNvSpPr>
          <p:nvPr>
            <p:ph type="body" idx="1"/>
          </p:nvPr>
        </p:nvSpPr>
        <p:spPr>
          <a:xfrm>
            <a:off x="5183188" y="1658679"/>
            <a:ext cx="6172200" cy="4202371"/>
          </a:xfrm>
        </p:spPr>
        <p:txBody>
          <a:bodyPr>
            <a:normAutofit lnSpcReduction="10000"/>
          </a:bodyPr>
          <a:lstStyle/>
          <a:p>
            <a:pPr marL="25400" indent="0" algn="just">
              <a:buNone/>
            </a:pPr>
            <a:r>
              <a:rPr lang="it-IT" sz="2000" spc="40">
                <a:solidFill>
                  <a:srgbClr val="000000"/>
                </a:solidFill>
                <a:effectLst/>
                <a:latin typeface="Calibri" panose="020F0502020204030204" pitchFamily="34" charset="0"/>
                <a:ea typeface="Calibri" panose="020F0502020204030204" pitchFamily="34" charset="0"/>
              </a:rPr>
              <a:t>Cada vez que practicamos la atención visual y procesamos información visual, nuestro cerebro construye conexiones neuronales. Sin embargo, la verdad es que apenas somos conscientes de cómo utilizamos los tres tipos de atención (selectiva/focalizada, sostenida y dividida) en nuestra vida cotidiana.  Si los aplicamos de forma concertada, podremos utilizarlos en nuestro beneficio en el futuro. </a:t>
            </a:r>
            <a:endParaRPr lang="it-IT" sz="2000" spc="40" dirty="0">
              <a:solidFill>
                <a:srgbClr val="000000"/>
              </a:solidFill>
              <a:effectLst/>
              <a:latin typeface="Calibri" panose="020F0502020204030204" pitchFamily="34" charset="0"/>
              <a:ea typeface="Calibri" panose="020F0502020204030204" pitchFamily="34" charset="0"/>
            </a:endParaRPr>
          </a:p>
          <a:p>
            <a:pPr marL="25400" indent="0" algn="just">
              <a:buNone/>
            </a:pPr>
            <a:r>
              <a:rPr lang="es-ES" sz="2000" spc="40">
                <a:solidFill>
                  <a:srgbClr val="000000"/>
                </a:solidFill>
                <a:latin typeface="Calibri" panose="020F0502020204030204" pitchFamily="34" charset="0"/>
              </a:rPr>
              <a:t>Las técnicas para reducir las distracciones internas, aumentar la concentracióin y mejorar nuestro tiempo de reacción son</a:t>
            </a:r>
            <a:r>
              <a:rPr lang="en-GB" sz="2000">
                <a:effectLst/>
                <a:latin typeface="Calibri" panose="020F0502020204030204" pitchFamily="34" charset="0"/>
                <a:ea typeface="Cambria" panose="02040503050406030204" pitchFamily="18" charset="0"/>
              </a:rPr>
              <a:t>:</a:t>
            </a:r>
            <a:endParaRPr lang="en-GB" sz="2000" dirty="0">
              <a:effectLst/>
              <a:latin typeface="Calibri" panose="020F0502020204030204" pitchFamily="34" charset="0"/>
              <a:ea typeface="Cambria" panose="02040503050406030204" pitchFamily="18" charset="0"/>
            </a:endParaRPr>
          </a:p>
          <a:p>
            <a:pPr marL="25400" indent="0" algn="just">
              <a:buNone/>
            </a:pPr>
            <a:r>
              <a:rPr lang="en-GB" sz="2000" b="1">
                <a:latin typeface="Calibri" panose="020F0502020204030204" pitchFamily="34" charset="0"/>
                <a:ea typeface="Cambria" panose="02040503050406030204" pitchFamily="18" charset="0"/>
              </a:rPr>
              <a:t>- Mindfulness / consciencia plena</a:t>
            </a:r>
            <a:endParaRPr lang="en-GB" sz="2000" b="1" dirty="0">
              <a:latin typeface="Calibri" panose="020F0502020204030204" pitchFamily="34" charset="0"/>
              <a:ea typeface="Cambria" panose="02040503050406030204" pitchFamily="18" charset="0"/>
            </a:endParaRPr>
          </a:p>
          <a:p>
            <a:pPr marL="25400" indent="0" algn="just">
              <a:buNone/>
            </a:pPr>
            <a:r>
              <a:rPr lang="en-GB" sz="2000" b="1">
                <a:latin typeface="Calibri" panose="020F0502020204030204" pitchFamily="34" charset="0"/>
                <a:ea typeface="Cambria" panose="02040503050406030204" pitchFamily="18" charset="0"/>
              </a:rPr>
              <a:t>- Meditación focalizada</a:t>
            </a:r>
            <a:endParaRPr lang="en-GB" sz="2000" b="1" dirty="0">
              <a:latin typeface="Calibri" panose="020F0502020204030204" pitchFamily="34" charset="0"/>
              <a:ea typeface="Cambria" panose="02040503050406030204" pitchFamily="18" charset="0"/>
            </a:endParaRPr>
          </a:p>
          <a:p>
            <a:pPr marL="25400" indent="0" algn="just">
              <a:buNone/>
            </a:pPr>
            <a:r>
              <a:rPr lang="en-GB" sz="2000" b="1">
                <a:latin typeface="Calibri" panose="020F0502020204030204" pitchFamily="34" charset="0"/>
                <a:ea typeface="Cambria" panose="02040503050406030204" pitchFamily="18" charset="0"/>
              </a:rPr>
              <a:t>- Actividad física</a:t>
            </a:r>
            <a:endParaRPr lang="fr-FR" sz="2000" b="1" dirty="0"/>
          </a:p>
        </p:txBody>
      </p:sp>
      <p:pic>
        <p:nvPicPr>
          <p:cNvPr id="6" name="Image 5" descr="Une image contenant personne&#10;&#10;Description générée automatiquement">
            <a:extLst>
              <a:ext uri="{FF2B5EF4-FFF2-40B4-BE49-F238E27FC236}">
                <a16:creationId xmlns:a16="http://schemas.microsoft.com/office/drawing/2014/main" id="{59CC8125-75BD-4DBA-BD69-46B8BCF03CC0}"/>
              </a:ext>
            </a:extLst>
          </p:cNvPr>
          <p:cNvPicPr>
            <a:picLocks noChangeAspect="1"/>
          </p:cNvPicPr>
          <p:nvPr/>
        </p:nvPicPr>
        <p:blipFill>
          <a:blip r:embed="rId5"/>
          <a:stretch>
            <a:fillRect/>
          </a:stretch>
        </p:blipFill>
        <p:spPr>
          <a:xfrm>
            <a:off x="836612" y="2701676"/>
            <a:ext cx="4212000" cy="2808000"/>
          </a:xfrm>
          <a:prstGeom prst="rect">
            <a:avLst/>
          </a:prstGeom>
        </p:spPr>
      </p:pic>
    </p:spTree>
    <p:extLst>
      <p:ext uri="{BB962C8B-B14F-4D97-AF65-F5344CB8AC3E}">
        <p14:creationId xmlns:p14="http://schemas.microsoft.com/office/powerpoint/2010/main" val="2768001959"/>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Panorámica</PresentationFormat>
  <Paragraphs>65</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Merriweather Sans</vt:lpstr>
      <vt:lpstr>Thème Office</vt:lpstr>
      <vt:lpstr>Presentación de PowerPoint</vt:lpstr>
      <vt:lpstr>           Resumen</vt:lpstr>
      <vt:lpstr>Presentación de PowerPoint</vt:lpstr>
      <vt:lpstr>Presentación de PowerPoint</vt:lpstr>
      <vt:lpstr>1. Atención visual </vt:lpstr>
      <vt:lpstr>2. ¿Por qué la atención visual es tan importante? </vt:lpstr>
      <vt:lpstr>3. Buscando a Wally – búsqueda visual</vt:lpstr>
      <vt:lpstr>4. ¿Por qué las personas autistas son mejores buscando a Wally?</vt:lpstr>
      <vt:lpstr>5. ¿Cómo podemos mejorar nuestras habilidades de atención visual?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Miriam Internet Web Solutions</cp:lastModifiedBy>
  <cp:revision>27</cp:revision>
  <dcterms:created xsi:type="dcterms:W3CDTF">2021-04-29T13:43:45Z</dcterms:created>
  <dcterms:modified xsi:type="dcterms:W3CDTF">2022-01-12T16:58:31Z</dcterms:modified>
</cp:coreProperties>
</file>