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6" roundtripDataSignature="AMtx7mjxp3lkLRaU1Zqjzsnai5peHsejJ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customschemas.google.com/relationships/presentationmetadata" Target="meta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04c162c553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104c162c553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04c162c553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g104c162c553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04c162c553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g104c162c553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04c162c553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g104c162c553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04c162c553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104c162c553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04c162c553_0_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104c162c553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4"/>
        <p:cNvGrpSpPr/>
        <p:nvPr/>
      </p:nvGrpSpPr>
      <p:grpSpPr>
        <a:xfrm>
          <a:off x="0" y="0"/>
          <a:ext cx="0" cy="0"/>
          <a:chOff x="0" y="0"/>
          <a:chExt cx="0" cy="0"/>
        </a:xfrm>
      </p:grpSpPr>
      <p:sp>
        <p:nvSpPr>
          <p:cNvPr id="55" name="Google Shape;5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5"/>
          <p:cNvSpPr>
            <a:spLocks noGrp="1"/>
          </p:cNvSpPr>
          <p:nvPr>
            <p:ph type="pic" idx="2"/>
          </p:nvPr>
        </p:nvSpPr>
        <p:spPr>
          <a:xfrm>
            <a:off x="5183188" y="987425"/>
            <a:ext cx="6172200" cy="4873625"/>
          </a:xfrm>
          <a:prstGeom prst="rect">
            <a:avLst/>
          </a:prstGeom>
          <a:noFill/>
          <a:ln>
            <a:noFill/>
          </a:ln>
        </p:spPr>
      </p:sp>
      <p:sp>
        <p:nvSpPr>
          <p:cNvPr id="68" name="Google Shape;68;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8" Type="http://schemas.openxmlformats.org/officeDocument/2006/relationships/hyperlink" Target="mailto:disk-project@googlegroups.com" TargetMode="External"/><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diskproject.eu/" TargetMode="External"/><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jp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1821122" y="228600"/>
            <a:ext cx="2395220" cy="2438400"/>
          </a:xfrm>
          <a:prstGeom prst="rect">
            <a:avLst/>
          </a:prstGeom>
          <a:solidFill>
            <a:srgbClr val="00B84F"/>
          </a:solidFill>
          <a:ln>
            <a:noFill/>
          </a:ln>
        </p:spPr>
      </p:pic>
      <p:sp>
        <p:nvSpPr>
          <p:cNvPr id="90" name="Google Shape;90;p1"/>
          <p:cNvSpPr txBox="1"/>
          <p:nvPr/>
        </p:nvSpPr>
        <p:spPr>
          <a:xfrm>
            <a:off x="-50224" y="3662630"/>
            <a:ext cx="6138000"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b="1" i="0" u="none" strike="noStrike" cap="none" dirty="0">
                <a:solidFill>
                  <a:srgbClr val="00B84F"/>
                </a:solidFill>
                <a:latin typeface="Calibri"/>
                <a:ea typeface="Calibri"/>
                <a:cs typeface="Calibri"/>
                <a:sym typeface="Calibri"/>
              </a:rPr>
              <a:t>Des compétences numériques pour une Europe vieillissante</a:t>
            </a:r>
          </a:p>
          <a:p>
            <a:pPr marL="0" marR="0" lvl="0" indent="0" algn="ctr" rtl="0">
              <a:spcBef>
                <a:spcPts val="0"/>
              </a:spcBef>
              <a:spcAft>
                <a:spcPts val="0"/>
              </a:spcAft>
              <a:buNone/>
            </a:pPr>
            <a:r>
              <a:rPr lang="fr-FR" sz="1800" i="0" u="none" strike="noStrike" cap="none" dirty="0">
                <a:solidFill>
                  <a:schemeClr val="tx1"/>
                </a:solidFill>
                <a:latin typeface="Calibri"/>
                <a:ea typeface="Calibri"/>
                <a:cs typeface="Calibri"/>
                <a:sym typeface="Calibri"/>
              </a:rPr>
              <a:t>Travailler sa forme mentale : concentration et attention pour les seniors</a:t>
            </a:r>
            <a:endParaRPr sz="1800" i="0" u="none" strike="noStrike" cap="none" dirty="0">
              <a:solidFill>
                <a:schemeClr val="tx1"/>
              </a:solidFill>
              <a:latin typeface="Calibri"/>
              <a:ea typeface="Calibri"/>
              <a:cs typeface="Calibri"/>
              <a:sym typeface="Calibri"/>
            </a:endParaRPr>
          </a:p>
        </p:txBody>
      </p:sp>
      <p:pic>
        <p:nvPicPr>
          <p:cNvPr id="91" name="Google Shape;91;p1"/>
          <p:cNvPicPr preferRelativeResize="0"/>
          <p:nvPr/>
        </p:nvPicPr>
        <p:blipFill rotWithShape="1">
          <a:blip r:embed="rId4">
            <a:alphaModFix/>
          </a:blip>
          <a:srcRect l="26347" t="4802" r="-1"/>
          <a:stretch/>
        </p:blipFill>
        <p:spPr>
          <a:xfrm>
            <a:off x="8999220" y="5978128"/>
            <a:ext cx="3017520" cy="853440"/>
          </a:xfrm>
          <a:prstGeom prst="rect">
            <a:avLst/>
          </a:prstGeom>
          <a:noFill/>
          <a:ln>
            <a:noFill/>
          </a:ln>
        </p:spPr>
      </p:pic>
      <p:sp>
        <p:nvSpPr>
          <p:cNvPr id="92" name="Google Shape;92;p1"/>
          <p:cNvSpPr txBox="1"/>
          <p:nvPr/>
        </p:nvSpPr>
        <p:spPr>
          <a:xfrm>
            <a:off x="485024" y="6220182"/>
            <a:ext cx="47118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0" i="0" u="none" strike="noStrike" cap="none">
                <a:solidFill>
                  <a:schemeClr val="dk1"/>
                </a:solidFill>
                <a:latin typeface="Calibri"/>
                <a:ea typeface="Calibri"/>
                <a:cs typeface="Calibri"/>
                <a:sym typeface="Calibri"/>
              </a:rPr>
              <a:t>Project number 2020-1-FR01-KA204-079823</a:t>
            </a:r>
            <a:endParaRPr sz="1800">
              <a:solidFill>
                <a:schemeClr val="dk1"/>
              </a:solidFill>
              <a:latin typeface="Calibri"/>
              <a:ea typeface="Calibri"/>
              <a:cs typeface="Calibri"/>
              <a:sym typeface="Calibri"/>
            </a:endParaRPr>
          </a:p>
        </p:txBody>
      </p:sp>
      <p:pic>
        <p:nvPicPr>
          <p:cNvPr id="93" name="Google Shape;93;p1" descr="Overhead view of senior man working on laptop Free Photo"/>
          <p:cNvPicPr preferRelativeResize="0"/>
          <p:nvPr/>
        </p:nvPicPr>
        <p:blipFill rotWithShape="1">
          <a:blip r:embed="rId5">
            <a:alphaModFix/>
          </a:blip>
          <a:srcRect l="12991" t="-10929" r="13216" b="154"/>
          <a:stretch/>
        </p:blipFill>
        <p:spPr>
          <a:xfrm>
            <a:off x="5798819" y="-649144"/>
            <a:ext cx="6400801" cy="6400801"/>
          </a:xfrm>
          <a:prstGeom prst="teardrop">
            <a:avLst>
              <a:gd name="adj" fmla="val 100000"/>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04c162c553_0_123"/>
          <p:cNvSpPr/>
          <p:nvPr/>
        </p:nvSpPr>
        <p:spPr>
          <a:xfrm>
            <a:off x="2455450" y="930350"/>
            <a:ext cx="9399900" cy="4863000"/>
          </a:xfrm>
          <a:prstGeom prst="roundRect">
            <a:avLst>
              <a:gd name="adj" fmla="val 6311"/>
            </a:avLst>
          </a:prstGeom>
          <a:solidFill>
            <a:schemeClr val="accent2"/>
          </a:solidFill>
          <a:ln>
            <a:noFill/>
          </a:ln>
          <a:effectLst>
            <a:outerShdw blurRad="171450" dist="57150" dir="3420000" algn="bl" rotWithShape="0">
              <a:srgbClr val="000000">
                <a:alpha val="4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g104c162c553_0_123"/>
          <p:cNvPicPr preferRelativeResize="0"/>
          <p:nvPr/>
        </p:nvPicPr>
        <p:blipFill rotWithShape="1">
          <a:blip r:embed="rId3">
            <a:alphaModFix/>
          </a:blip>
          <a:srcRect/>
          <a:stretch/>
        </p:blipFill>
        <p:spPr>
          <a:xfrm>
            <a:off x="331940" y="0"/>
            <a:ext cx="1435564" cy="1552183"/>
          </a:xfrm>
          <a:prstGeom prst="rect">
            <a:avLst/>
          </a:prstGeom>
          <a:solidFill>
            <a:srgbClr val="00B84F"/>
          </a:solidFill>
          <a:ln>
            <a:noFill/>
          </a:ln>
        </p:spPr>
      </p:pic>
      <p:pic>
        <p:nvPicPr>
          <p:cNvPr id="191" name="Google Shape;191;g104c162c553_0_123"/>
          <p:cNvPicPr preferRelativeResize="0"/>
          <p:nvPr/>
        </p:nvPicPr>
        <p:blipFill rotWithShape="1">
          <a:blip r:embed="rId4">
            <a:alphaModFix/>
          </a:blip>
          <a:srcRect l="26346" t="4797" b="9"/>
          <a:stretch/>
        </p:blipFill>
        <p:spPr>
          <a:xfrm>
            <a:off x="8999220" y="5978128"/>
            <a:ext cx="3017520" cy="853440"/>
          </a:xfrm>
          <a:prstGeom prst="rect">
            <a:avLst/>
          </a:prstGeom>
          <a:noFill/>
          <a:ln>
            <a:noFill/>
          </a:ln>
        </p:spPr>
      </p:pic>
      <p:sp>
        <p:nvSpPr>
          <p:cNvPr id="192" name="Google Shape;192;g104c162c553_0_123"/>
          <p:cNvSpPr txBox="1"/>
          <p:nvPr/>
        </p:nvSpPr>
        <p:spPr>
          <a:xfrm>
            <a:off x="413359" y="6554569"/>
            <a:ext cx="4711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Project number 2020-1-FR01-KA204-079823</a:t>
            </a:r>
            <a:endParaRPr sz="1200">
              <a:solidFill>
                <a:schemeClr val="dk1"/>
              </a:solidFill>
              <a:latin typeface="Calibri"/>
              <a:ea typeface="Calibri"/>
              <a:cs typeface="Calibri"/>
              <a:sym typeface="Calibri"/>
            </a:endParaRPr>
          </a:p>
        </p:txBody>
      </p:sp>
      <p:sp>
        <p:nvSpPr>
          <p:cNvPr id="193" name="Google Shape;193;g104c162c553_0_123"/>
          <p:cNvSpPr txBox="1"/>
          <p:nvPr/>
        </p:nvSpPr>
        <p:spPr>
          <a:xfrm>
            <a:off x="290575" y="3219650"/>
            <a:ext cx="2347200" cy="25852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SzPts val="1100"/>
              <a:buNone/>
            </a:pPr>
            <a:r>
              <a:rPr lang="fr-FR" sz="1800" i="1" dirty="0">
                <a:solidFill>
                  <a:schemeClr val="dk1"/>
                </a:solidFill>
                <a:latin typeface="Calibri"/>
                <a:ea typeface="Calibri"/>
                <a:cs typeface="Calibri"/>
                <a:sym typeface="Calibri"/>
              </a:rPr>
              <a:t>Le phishing n'est pas comme le </a:t>
            </a:r>
            <a:r>
              <a:rPr lang="fr-FR" sz="1800" i="1" dirty="0" err="1">
                <a:solidFill>
                  <a:schemeClr val="dk1"/>
                </a:solidFill>
                <a:latin typeface="Calibri"/>
                <a:ea typeface="Calibri"/>
                <a:cs typeface="Calibri"/>
                <a:sym typeface="Calibri"/>
              </a:rPr>
              <a:t>fishing</a:t>
            </a:r>
            <a:r>
              <a:rPr lang="fr-FR" sz="1800" i="1" dirty="0">
                <a:solidFill>
                  <a:schemeClr val="dk1"/>
                </a:solidFill>
                <a:latin typeface="Calibri"/>
                <a:ea typeface="Calibri"/>
                <a:cs typeface="Calibri"/>
                <a:sym typeface="Calibri"/>
              </a:rPr>
              <a:t>, même s'il s'agit de concepts similaires. Le hameçonnage vise à inciter les gens à donner leurs informations sensibles. </a:t>
            </a:r>
          </a:p>
          <a:p>
            <a:pPr marL="0" marR="0" lvl="0" indent="0" algn="l" rtl="0">
              <a:spcBef>
                <a:spcPts val="0"/>
              </a:spcBef>
              <a:spcAft>
                <a:spcPts val="0"/>
              </a:spcAft>
              <a:buSzPts val="1100"/>
              <a:buNone/>
            </a:pPr>
            <a:endParaRPr lang="fr-FR" sz="1800" i="1" dirty="0">
              <a:solidFill>
                <a:schemeClr val="dk1"/>
              </a:solidFill>
              <a:latin typeface="Calibri"/>
              <a:ea typeface="Calibri"/>
              <a:cs typeface="Calibri"/>
              <a:sym typeface="Calibri"/>
            </a:endParaRPr>
          </a:p>
        </p:txBody>
      </p:sp>
      <p:sp>
        <p:nvSpPr>
          <p:cNvPr id="194" name="Google Shape;194;g104c162c553_0_123"/>
          <p:cNvSpPr txBox="1"/>
          <p:nvPr/>
        </p:nvSpPr>
        <p:spPr>
          <a:xfrm>
            <a:off x="290575" y="1904400"/>
            <a:ext cx="2347200" cy="10773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r>
              <a:rPr lang="fr-FR" sz="3200" b="1" dirty="0">
                <a:solidFill>
                  <a:schemeClr val="dk1"/>
                </a:solidFill>
                <a:latin typeface="Calibri"/>
                <a:ea typeface="Calibri"/>
                <a:cs typeface="Calibri"/>
                <a:sym typeface="Calibri"/>
              </a:rPr>
              <a:t>Courrier de phishing :</a:t>
            </a:r>
            <a:endParaRPr sz="3200" b="1" dirty="0">
              <a:solidFill>
                <a:schemeClr val="dk1"/>
              </a:solidFill>
              <a:latin typeface="Calibri"/>
              <a:ea typeface="Calibri"/>
              <a:cs typeface="Calibri"/>
              <a:sym typeface="Calibri"/>
            </a:endParaRPr>
          </a:p>
        </p:txBody>
      </p:sp>
      <p:sp>
        <p:nvSpPr>
          <p:cNvPr id="195" name="Google Shape;195;g104c162c553_0_123"/>
          <p:cNvSpPr txBox="1"/>
          <p:nvPr/>
        </p:nvSpPr>
        <p:spPr>
          <a:xfrm>
            <a:off x="5407399" y="1031625"/>
            <a:ext cx="3340200"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SzPts val="1100"/>
              <a:buNone/>
            </a:pPr>
            <a:r>
              <a:rPr lang="fr-FR" sz="2200" b="1" dirty="0">
                <a:solidFill>
                  <a:schemeClr val="lt1"/>
                </a:solidFill>
                <a:latin typeface="Calibri"/>
                <a:ea typeface="Calibri"/>
                <a:cs typeface="Calibri"/>
                <a:sym typeface="Calibri"/>
              </a:rPr>
              <a:t>Conseils pour reconnaître le phishing:</a:t>
            </a:r>
            <a:endParaRPr sz="2200" b="1" dirty="0">
              <a:solidFill>
                <a:schemeClr val="lt1"/>
              </a:solidFill>
              <a:latin typeface="Calibri"/>
              <a:ea typeface="Calibri"/>
              <a:cs typeface="Calibri"/>
              <a:sym typeface="Calibri"/>
            </a:endParaRPr>
          </a:p>
        </p:txBody>
      </p:sp>
      <p:sp>
        <p:nvSpPr>
          <p:cNvPr id="196" name="Google Shape;196;g104c162c553_0_123"/>
          <p:cNvSpPr/>
          <p:nvPr/>
        </p:nvSpPr>
        <p:spPr>
          <a:xfrm>
            <a:off x="2666475" y="1812825"/>
            <a:ext cx="2347200" cy="3233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sz="1600" b="1" dirty="0"/>
              <a:t>CONSEIL 1:</a:t>
            </a:r>
            <a:endParaRPr sz="1600" b="1" dirty="0"/>
          </a:p>
          <a:p>
            <a:pPr marL="0" lvl="0" indent="0" algn="ctr" rtl="0">
              <a:spcBef>
                <a:spcPts val="0"/>
              </a:spcBef>
              <a:spcAft>
                <a:spcPts val="0"/>
              </a:spcAft>
              <a:buNone/>
            </a:pPr>
            <a:endParaRPr sz="1600" dirty="0"/>
          </a:p>
          <a:p>
            <a:pPr marL="0" lvl="0" indent="0" algn="ctr" rtl="0">
              <a:spcBef>
                <a:spcPts val="0"/>
              </a:spcBef>
              <a:spcAft>
                <a:spcPts val="0"/>
              </a:spcAft>
              <a:buNone/>
            </a:pPr>
            <a:r>
              <a:rPr lang="fr-FR" sz="1600" dirty="0"/>
              <a:t>Regardez l'adresse e-mail de l'expéditeur</a:t>
            </a:r>
          </a:p>
          <a:p>
            <a:pPr marL="0" lvl="0" indent="0" algn="ctr" rtl="0">
              <a:spcBef>
                <a:spcPts val="0"/>
              </a:spcBef>
              <a:spcAft>
                <a:spcPts val="0"/>
              </a:spcAft>
              <a:buNone/>
            </a:pPr>
            <a:endParaRPr lang="fr-FR" sz="1600" dirty="0"/>
          </a:p>
          <a:p>
            <a:pPr marL="0" lvl="0" indent="0" algn="ctr" rtl="0">
              <a:spcBef>
                <a:spcPts val="0"/>
              </a:spcBef>
              <a:spcAft>
                <a:spcPts val="0"/>
              </a:spcAft>
              <a:buNone/>
            </a:pPr>
            <a:r>
              <a:rPr lang="fr-FR" sz="1600" dirty="0"/>
              <a:t>provient-elle d'un domaine public ? Vient-il d'une source digne de confiance ?</a:t>
            </a:r>
            <a:endParaRPr sz="1600" i="1" dirty="0"/>
          </a:p>
        </p:txBody>
      </p:sp>
      <p:sp>
        <p:nvSpPr>
          <p:cNvPr id="197" name="Google Shape;197;g104c162c553_0_123"/>
          <p:cNvSpPr/>
          <p:nvPr/>
        </p:nvSpPr>
        <p:spPr>
          <a:xfrm>
            <a:off x="5903900" y="1812825"/>
            <a:ext cx="2347200" cy="3233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dirty="0"/>
          </a:p>
          <a:p>
            <a:pPr marL="0" lvl="0" indent="0" algn="l" rtl="0">
              <a:spcBef>
                <a:spcPts val="0"/>
              </a:spcBef>
              <a:spcAft>
                <a:spcPts val="0"/>
              </a:spcAft>
              <a:buNone/>
            </a:pPr>
            <a:r>
              <a:rPr lang="fr-FR" sz="1600" b="1" dirty="0"/>
              <a:t>             CONSEIL 2:</a:t>
            </a:r>
            <a:endParaRPr sz="1600" b="1" dirty="0"/>
          </a:p>
          <a:p>
            <a:pPr marL="0" lvl="0" indent="0" algn="ctr" rtl="0">
              <a:spcBef>
                <a:spcPts val="0"/>
              </a:spcBef>
              <a:spcAft>
                <a:spcPts val="0"/>
              </a:spcAft>
              <a:buNone/>
            </a:pPr>
            <a:endParaRPr sz="1600" dirty="0"/>
          </a:p>
          <a:p>
            <a:pPr marL="0" lvl="0" indent="0" algn="ctr" rtl="0">
              <a:spcBef>
                <a:spcPts val="0"/>
              </a:spcBef>
              <a:spcAft>
                <a:spcPts val="0"/>
              </a:spcAft>
              <a:buNone/>
            </a:pPr>
            <a:r>
              <a:rPr lang="fr-FR" sz="1600" dirty="0"/>
              <a:t> N'ouvrez pas les pièces jointes et ne cliquez pas sur les liens.</a:t>
            </a:r>
          </a:p>
          <a:p>
            <a:pPr marL="0" lvl="0" indent="0" algn="ctr" rtl="0">
              <a:spcBef>
                <a:spcPts val="0"/>
              </a:spcBef>
              <a:spcAft>
                <a:spcPts val="0"/>
              </a:spcAft>
              <a:buNone/>
            </a:pPr>
            <a:endParaRPr lang="fr-FR" sz="1600" dirty="0"/>
          </a:p>
          <a:p>
            <a:pPr marL="0" lvl="0" indent="0" algn="ctr" rtl="0">
              <a:spcBef>
                <a:spcPts val="0"/>
              </a:spcBef>
              <a:spcAft>
                <a:spcPts val="0"/>
              </a:spcAft>
              <a:buNone/>
            </a:pPr>
            <a:r>
              <a:rPr lang="fr-FR" sz="1600" dirty="0"/>
              <a:t>Les courriers de phishing créent généralement un sentiment d'urgence pour vous faire cliquer sur certains liens, soyez prudent.</a:t>
            </a:r>
            <a:endParaRPr i="1" dirty="0"/>
          </a:p>
        </p:txBody>
      </p:sp>
      <p:sp>
        <p:nvSpPr>
          <p:cNvPr id="198" name="Google Shape;198;g104c162c553_0_123"/>
          <p:cNvSpPr/>
          <p:nvPr/>
        </p:nvSpPr>
        <p:spPr>
          <a:xfrm>
            <a:off x="8999225" y="1812825"/>
            <a:ext cx="2347200" cy="3233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FR" sz="1600" b="1" dirty="0"/>
              <a:t>             </a:t>
            </a:r>
            <a:endParaRPr sz="1600" b="1" dirty="0"/>
          </a:p>
          <a:p>
            <a:pPr marL="0" lvl="0" indent="0" algn="l" rtl="0">
              <a:spcBef>
                <a:spcPts val="0"/>
              </a:spcBef>
              <a:spcAft>
                <a:spcPts val="0"/>
              </a:spcAft>
              <a:buNone/>
            </a:pPr>
            <a:r>
              <a:rPr lang="fr-FR" sz="1600" b="1" dirty="0"/>
              <a:t>             CONSEIL 3:</a:t>
            </a:r>
            <a:endParaRPr sz="1600" b="1" dirty="0"/>
          </a:p>
          <a:p>
            <a:pPr marL="0" lvl="0" indent="0" algn="ctr" rtl="0">
              <a:spcBef>
                <a:spcPts val="0"/>
              </a:spcBef>
              <a:spcAft>
                <a:spcPts val="0"/>
              </a:spcAft>
              <a:buNone/>
            </a:pPr>
            <a:endParaRPr sz="1600" dirty="0"/>
          </a:p>
          <a:p>
            <a:pPr marL="0" lvl="0" indent="0" algn="ctr" rtl="0">
              <a:spcBef>
                <a:spcPts val="0"/>
              </a:spcBef>
              <a:spcAft>
                <a:spcPts val="0"/>
              </a:spcAft>
              <a:buNone/>
            </a:pPr>
            <a:r>
              <a:rPr lang="fr-FR" sz="1600" dirty="0"/>
              <a:t> </a:t>
            </a:r>
            <a:endParaRPr sz="1600" dirty="0"/>
          </a:p>
          <a:p>
            <a:pPr marL="0" lvl="0" indent="0" algn="ctr" rtl="0">
              <a:spcBef>
                <a:spcPts val="0"/>
              </a:spcBef>
              <a:spcAft>
                <a:spcPts val="0"/>
              </a:spcAft>
              <a:buClr>
                <a:schemeClr val="dk1"/>
              </a:buClr>
              <a:buSzPts val="1100"/>
              <a:buFont typeface="Arial"/>
              <a:buNone/>
            </a:pPr>
            <a:r>
              <a:rPr lang="fr-FR" sz="1600" dirty="0"/>
              <a:t>Vérifiez les mots mal orthographiés et les fautes de grammaire.</a:t>
            </a:r>
            <a:endParaRPr sz="1600" dirty="0"/>
          </a:p>
          <a:p>
            <a:pPr marL="0" lvl="0" indent="0" algn="ctr" rtl="0">
              <a:spcBef>
                <a:spcPts val="0"/>
              </a:spcBef>
              <a:spcAft>
                <a:spcPts val="0"/>
              </a:spcAft>
              <a:buNone/>
            </a:pPr>
            <a:endParaRPr sz="1600" dirty="0"/>
          </a:p>
          <a:p>
            <a:pPr marL="0" lvl="0" indent="0" algn="ctr" rtl="0">
              <a:spcBef>
                <a:spcPts val="0"/>
              </a:spcBef>
              <a:spcAft>
                <a:spcPts val="0"/>
              </a:spcAft>
              <a:buNone/>
            </a:pPr>
            <a:endParaRPr sz="1600" dirty="0"/>
          </a:p>
          <a:p>
            <a:pPr marL="0" lvl="0" indent="0" algn="ctr" rtl="0">
              <a:spcBef>
                <a:spcPts val="0"/>
              </a:spcBef>
              <a:spcAft>
                <a:spcPts val="0"/>
              </a:spcAft>
              <a:buNone/>
            </a:pPr>
            <a:endParaRPr i="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5"/>
          <p:cNvPicPr preferRelativeResize="0"/>
          <p:nvPr/>
        </p:nvPicPr>
        <p:blipFill rotWithShape="1">
          <a:blip r:embed="rId3">
            <a:alphaModFix/>
          </a:blip>
          <a:srcRect/>
          <a:stretch/>
        </p:blipFill>
        <p:spPr>
          <a:xfrm>
            <a:off x="9956332" y="6411907"/>
            <a:ext cx="2235668" cy="446093"/>
          </a:xfrm>
          <a:prstGeom prst="rect">
            <a:avLst/>
          </a:prstGeom>
          <a:noFill/>
          <a:ln>
            <a:noFill/>
          </a:ln>
        </p:spPr>
      </p:pic>
      <p:grpSp>
        <p:nvGrpSpPr>
          <p:cNvPr id="204" name="Google Shape;204;p5"/>
          <p:cNvGrpSpPr/>
          <p:nvPr/>
        </p:nvGrpSpPr>
        <p:grpSpPr>
          <a:xfrm>
            <a:off x="756206" y="2457229"/>
            <a:ext cx="4839449" cy="1609362"/>
            <a:chOff x="2700401" y="2189779"/>
            <a:chExt cx="4839449" cy="1609362"/>
          </a:xfrm>
        </p:grpSpPr>
        <p:sp>
          <p:nvSpPr>
            <p:cNvPr id="205" name="Google Shape;205;p5"/>
            <p:cNvSpPr txBox="1"/>
            <p:nvPr/>
          </p:nvSpPr>
          <p:spPr>
            <a:xfrm>
              <a:off x="3377078" y="3258408"/>
              <a:ext cx="4162772" cy="44809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rgbClr val="000000"/>
                </a:buClr>
                <a:buSzPts val="1800"/>
                <a:buFont typeface="Calibri"/>
                <a:buNone/>
              </a:pPr>
              <a:r>
                <a:rPr lang="fr-FR" sz="1800" b="0" i="0" u="none" strike="noStrike" cap="none" dirty="0">
                  <a:solidFill>
                    <a:srgbClr val="000000"/>
                  </a:solidFill>
                  <a:latin typeface="Calibri"/>
                  <a:ea typeface="Calibri"/>
                  <a:cs typeface="Calibri"/>
                  <a:sym typeface="Calibri"/>
                </a:rPr>
                <a:t>Visitez notre site web et jouez à des mini-jeux</a:t>
              </a:r>
            </a:p>
            <a:p>
              <a:pPr marL="0" marR="0" lvl="0" indent="0" algn="just" rtl="0">
                <a:spcBef>
                  <a:spcPts val="0"/>
                </a:spcBef>
                <a:spcAft>
                  <a:spcPts val="0"/>
                </a:spcAft>
                <a:buClr>
                  <a:srgbClr val="000000"/>
                </a:buClr>
                <a:buSzPts val="1800"/>
                <a:buFont typeface="Calibri"/>
                <a:buNone/>
              </a:pPr>
              <a:r>
                <a:rPr lang="fr-FR" sz="1800" b="0" i="0" u="none" strike="noStrike" cap="none" dirty="0">
                  <a:solidFill>
                    <a:srgbClr val="000000"/>
                  </a:solidFill>
                  <a:latin typeface="Calibri"/>
                  <a:ea typeface="Calibri"/>
                  <a:cs typeface="Calibri"/>
                  <a:sym typeface="Calibri"/>
                </a:rPr>
                <a:t>: </a:t>
              </a:r>
              <a:r>
                <a:rPr lang="fr-FR" sz="1800" u="sng"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https://diskproject.eu/</a:t>
              </a:r>
              <a:endParaRPr sz="1800" dirty="0">
                <a:solidFill>
                  <a:srgbClr val="000000"/>
                </a:solidFill>
                <a:latin typeface="Calibri"/>
                <a:ea typeface="Calibri"/>
                <a:cs typeface="Calibri"/>
                <a:sym typeface="Calibri"/>
              </a:endParaRPr>
            </a:p>
            <a:p>
              <a:pPr marL="0" marR="0" lvl="0" indent="0" algn="l" rtl="0">
                <a:spcBef>
                  <a:spcPts val="280"/>
                </a:spcBef>
                <a:spcAft>
                  <a:spcPts val="0"/>
                </a:spcAft>
                <a:buClr>
                  <a:schemeClr val="dk1"/>
                </a:buClr>
                <a:buSzPts val="1400"/>
                <a:buFont typeface="Merriweather Sans"/>
                <a:buNone/>
              </a:pPr>
              <a:endParaRPr sz="1400" b="0" i="0" u="none" strike="noStrike" cap="none" dirty="0">
                <a:solidFill>
                  <a:srgbClr val="000000"/>
                </a:solidFill>
                <a:latin typeface="Calibri"/>
                <a:ea typeface="Calibri"/>
                <a:cs typeface="Calibri"/>
                <a:sym typeface="Calibri"/>
              </a:endParaRPr>
            </a:p>
          </p:txBody>
        </p:sp>
        <p:sp>
          <p:nvSpPr>
            <p:cNvPr id="206" name="Google Shape;206;p5"/>
            <p:cNvSpPr/>
            <p:nvPr/>
          </p:nvSpPr>
          <p:spPr>
            <a:xfrm>
              <a:off x="2700401" y="3258408"/>
              <a:ext cx="540733" cy="540733"/>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46EAE"/>
                </a:solidFill>
                <a:latin typeface="Calibri"/>
                <a:ea typeface="Calibri"/>
                <a:cs typeface="Calibri"/>
                <a:sym typeface="Calibri"/>
              </a:endParaRPr>
            </a:p>
          </p:txBody>
        </p:sp>
        <p:pic>
          <p:nvPicPr>
            <p:cNvPr id="207" name="Google Shape;207;p5"/>
            <p:cNvPicPr preferRelativeResize="0"/>
            <p:nvPr/>
          </p:nvPicPr>
          <p:blipFill rotWithShape="1">
            <a:blip r:embed="rId5">
              <a:alphaModFix/>
            </a:blip>
            <a:srcRect l="8912" t="77879" r="4724" b="-4081"/>
            <a:stretch/>
          </p:blipFill>
          <p:spPr>
            <a:xfrm>
              <a:off x="2751826" y="3313847"/>
              <a:ext cx="477838" cy="466929"/>
            </a:xfrm>
            <a:prstGeom prst="ellipse">
              <a:avLst/>
            </a:prstGeom>
            <a:noFill/>
            <a:ln>
              <a:noFill/>
            </a:ln>
          </p:spPr>
        </p:pic>
        <p:sp>
          <p:nvSpPr>
            <p:cNvPr id="208" name="Google Shape;208;p5"/>
            <p:cNvSpPr/>
            <p:nvPr/>
          </p:nvSpPr>
          <p:spPr>
            <a:xfrm>
              <a:off x="2772912" y="2189779"/>
              <a:ext cx="540733" cy="540733"/>
            </a:xfrm>
            <a:prstGeom prst="ellipse">
              <a:avLst/>
            </a:prstGeom>
            <a:solidFill>
              <a:srgbClr val="833C0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046EAE"/>
                </a:solidFill>
                <a:latin typeface="Calibri"/>
                <a:ea typeface="Calibri"/>
                <a:cs typeface="Calibri"/>
                <a:sym typeface="Calibri"/>
              </a:endParaRPr>
            </a:p>
          </p:txBody>
        </p:sp>
        <p:pic>
          <p:nvPicPr>
            <p:cNvPr id="209" name="Google Shape;209;p5"/>
            <p:cNvPicPr preferRelativeResize="0"/>
            <p:nvPr/>
          </p:nvPicPr>
          <p:blipFill rotWithShape="1">
            <a:blip r:embed="rId6">
              <a:alphaModFix/>
            </a:blip>
            <a:srcRect/>
            <a:stretch/>
          </p:blipFill>
          <p:spPr>
            <a:xfrm>
              <a:off x="2882942" y="2265294"/>
              <a:ext cx="320675" cy="320675"/>
            </a:xfrm>
            <a:prstGeom prst="rect">
              <a:avLst/>
            </a:prstGeom>
            <a:noFill/>
            <a:ln>
              <a:noFill/>
            </a:ln>
          </p:spPr>
        </p:pic>
      </p:grpSp>
      <p:sp>
        <p:nvSpPr>
          <p:cNvPr id="210" name="Google Shape;210;p5"/>
          <p:cNvSpPr txBox="1"/>
          <p:nvPr/>
        </p:nvSpPr>
        <p:spPr>
          <a:xfrm>
            <a:off x="2329046" y="254303"/>
            <a:ext cx="7975500"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800" b="1" dirty="0">
                <a:solidFill>
                  <a:srgbClr val="00B84F"/>
                </a:solidFill>
                <a:latin typeface="Calibri"/>
                <a:ea typeface="Calibri"/>
                <a:cs typeface="Calibri"/>
                <a:sym typeface="Calibri"/>
              </a:rPr>
              <a:t>Vous avez atteint la fin de ce cours, félicitations !</a:t>
            </a:r>
          </a:p>
          <a:p>
            <a:pPr marL="0" marR="0" lvl="0" indent="0" algn="ctr" rtl="0">
              <a:spcBef>
                <a:spcPts val="0"/>
              </a:spcBef>
              <a:spcAft>
                <a:spcPts val="0"/>
              </a:spcAft>
              <a:buNone/>
            </a:pPr>
            <a:r>
              <a:rPr lang="fr-FR" sz="1800" b="1" dirty="0">
                <a:solidFill>
                  <a:schemeClr val="tx1"/>
                </a:solidFill>
                <a:latin typeface="Calibri"/>
                <a:ea typeface="Calibri"/>
                <a:cs typeface="Calibri"/>
                <a:sym typeface="Calibri"/>
              </a:rPr>
              <a:t>Si vous voulez vérifier ce module en détail, explorer les exercices de remise en forme mentale et tester vos connaissances, rendez-vous sur notre site web !</a:t>
            </a:r>
          </a:p>
          <a:p>
            <a:pPr marL="0" marR="0" lvl="0" indent="0" algn="ctr" rtl="0">
              <a:spcBef>
                <a:spcPts val="0"/>
              </a:spcBef>
              <a:spcAft>
                <a:spcPts val="0"/>
              </a:spcAft>
              <a:buNone/>
            </a:pPr>
            <a:endParaRPr lang="fr-FR" sz="1800" b="1" dirty="0">
              <a:solidFill>
                <a:schemeClr val="tx1"/>
              </a:solidFill>
              <a:latin typeface="Calibri"/>
              <a:ea typeface="Calibri"/>
              <a:cs typeface="Calibri"/>
              <a:sym typeface="Calibri"/>
            </a:endParaRPr>
          </a:p>
          <a:p>
            <a:pPr marL="0" marR="0" lvl="0" indent="0" algn="ctr" rtl="0">
              <a:spcBef>
                <a:spcPts val="0"/>
              </a:spcBef>
              <a:spcAft>
                <a:spcPts val="0"/>
              </a:spcAft>
              <a:buNone/>
            </a:pPr>
            <a:r>
              <a:rPr lang="fr-FR" sz="1800" b="1" dirty="0">
                <a:solidFill>
                  <a:schemeClr val="tx1"/>
                </a:solidFill>
                <a:latin typeface="Calibri"/>
                <a:ea typeface="Calibri"/>
                <a:cs typeface="Calibri"/>
                <a:sym typeface="Calibri"/>
              </a:rPr>
              <a:t>Restons en contact !</a:t>
            </a:r>
            <a:endParaRPr sz="1800" b="1" dirty="0">
              <a:solidFill>
                <a:schemeClr val="tx1"/>
              </a:solidFill>
              <a:latin typeface="Calibri"/>
              <a:ea typeface="Calibri"/>
              <a:cs typeface="Calibri"/>
              <a:sym typeface="Calibri"/>
            </a:endParaRPr>
          </a:p>
        </p:txBody>
      </p:sp>
      <p:pic>
        <p:nvPicPr>
          <p:cNvPr id="211" name="Google Shape;211;p5"/>
          <p:cNvPicPr preferRelativeResize="0"/>
          <p:nvPr/>
        </p:nvPicPr>
        <p:blipFill rotWithShape="1">
          <a:blip r:embed="rId7">
            <a:alphaModFix/>
          </a:blip>
          <a:srcRect/>
          <a:stretch/>
        </p:blipFill>
        <p:spPr>
          <a:xfrm>
            <a:off x="308791" y="0"/>
            <a:ext cx="1435564" cy="1552183"/>
          </a:xfrm>
          <a:prstGeom prst="rect">
            <a:avLst/>
          </a:prstGeom>
          <a:solidFill>
            <a:srgbClr val="00B84F"/>
          </a:solidFill>
          <a:ln>
            <a:noFill/>
          </a:ln>
        </p:spPr>
      </p:pic>
      <p:sp>
        <p:nvSpPr>
          <p:cNvPr id="212" name="Google Shape;212;p5"/>
          <p:cNvSpPr txBox="1"/>
          <p:nvPr/>
        </p:nvSpPr>
        <p:spPr>
          <a:xfrm>
            <a:off x="308791" y="6581001"/>
            <a:ext cx="471181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Project number 2020-1-FR01-KA204-079823</a:t>
            </a:r>
            <a:endParaRPr sz="1200">
              <a:solidFill>
                <a:schemeClr val="dk1"/>
              </a:solidFill>
              <a:latin typeface="Calibri"/>
              <a:ea typeface="Calibri"/>
              <a:cs typeface="Calibri"/>
              <a:sym typeface="Calibri"/>
            </a:endParaRPr>
          </a:p>
        </p:txBody>
      </p:sp>
      <p:sp>
        <p:nvSpPr>
          <p:cNvPr id="213" name="Google Shape;213;p5"/>
          <p:cNvSpPr txBox="1"/>
          <p:nvPr/>
        </p:nvSpPr>
        <p:spPr>
          <a:xfrm>
            <a:off x="1432883" y="2552021"/>
            <a:ext cx="5218404" cy="92328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800" dirty="0">
                <a:solidFill>
                  <a:schemeClr val="dk1"/>
                </a:solidFill>
                <a:latin typeface="Calibri"/>
                <a:ea typeface="Calibri"/>
                <a:cs typeface="Calibri"/>
                <a:sym typeface="Calibri"/>
              </a:rPr>
              <a:t>Écrivez-nous un courriel : </a:t>
            </a:r>
            <a:r>
              <a:rPr lang="fr-FR" sz="1800" u="sng" dirty="0">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disk-project@googlegroups.com</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fr-FR" sz="18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pic>
        <p:nvPicPr>
          <p:cNvPr id="214" name="Google Shape;214;p5"/>
          <p:cNvPicPr preferRelativeResize="0"/>
          <p:nvPr/>
        </p:nvPicPr>
        <p:blipFill rotWithShape="1">
          <a:blip r:embed="rId9">
            <a:alphaModFix/>
          </a:blip>
          <a:srcRect/>
          <a:stretch/>
        </p:blipFill>
        <p:spPr>
          <a:xfrm>
            <a:off x="6429737" y="2277299"/>
            <a:ext cx="5312779" cy="3541854"/>
          </a:xfrm>
          <a:prstGeom prst="teardrop">
            <a:avLst>
              <a:gd name="adj" fmla="val 89345"/>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p:cNvPicPr preferRelativeResize="0"/>
          <p:nvPr/>
        </p:nvPicPr>
        <p:blipFill rotWithShape="1">
          <a:blip r:embed="rId3">
            <a:alphaModFix/>
          </a:blip>
          <a:srcRect/>
          <a:stretch/>
        </p:blipFill>
        <p:spPr>
          <a:xfrm>
            <a:off x="331940" y="0"/>
            <a:ext cx="1435564" cy="1552183"/>
          </a:xfrm>
          <a:prstGeom prst="rect">
            <a:avLst/>
          </a:prstGeom>
          <a:solidFill>
            <a:srgbClr val="00B84F"/>
          </a:solidFill>
          <a:ln>
            <a:noFill/>
          </a:ln>
        </p:spPr>
      </p:pic>
      <p:pic>
        <p:nvPicPr>
          <p:cNvPr id="99" name="Google Shape;99;p2"/>
          <p:cNvPicPr preferRelativeResize="0"/>
          <p:nvPr/>
        </p:nvPicPr>
        <p:blipFill rotWithShape="1">
          <a:blip r:embed="rId4">
            <a:alphaModFix/>
          </a:blip>
          <a:srcRect l="26347" t="4802" r="-1"/>
          <a:stretch/>
        </p:blipFill>
        <p:spPr>
          <a:xfrm>
            <a:off x="8999220" y="5978128"/>
            <a:ext cx="3017520" cy="853440"/>
          </a:xfrm>
          <a:prstGeom prst="rect">
            <a:avLst/>
          </a:prstGeom>
          <a:noFill/>
          <a:ln>
            <a:noFill/>
          </a:ln>
        </p:spPr>
      </p:pic>
      <p:sp>
        <p:nvSpPr>
          <p:cNvPr id="100" name="Google Shape;100;p2"/>
          <p:cNvSpPr txBox="1"/>
          <p:nvPr/>
        </p:nvSpPr>
        <p:spPr>
          <a:xfrm>
            <a:off x="1897799" y="404800"/>
            <a:ext cx="943170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SzPts val="1100"/>
              <a:buNone/>
            </a:pPr>
            <a:r>
              <a:rPr lang="fr-FR" sz="2800" b="1" dirty="0">
                <a:effectLst/>
                <a:latin typeface="Trebuchet MS" panose="020B0603020202020204" pitchFamily="34" charset="0"/>
                <a:ea typeface="Trebuchet MS" panose="020B0603020202020204" pitchFamily="34" charset="0"/>
                <a:cs typeface="Trebuchet MS" panose="020B0603020202020204" pitchFamily="34" charset="0"/>
              </a:rPr>
              <a:t>Résumé des principaux éléments d'apprentissage et de l'enseignement</a:t>
            </a:r>
            <a:endParaRPr sz="2800" b="1" dirty="0">
              <a:solidFill>
                <a:schemeClr val="dk1"/>
              </a:solidFill>
              <a:latin typeface="Calibri"/>
              <a:ea typeface="Calibri"/>
              <a:cs typeface="Calibri"/>
              <a:sym typeface="Calibri"/>
            </a:endParaRPr>
          </a:p>
        </p:txBody>
      </p:sp>
      <p:sp>
        <p:nvSpPr>
          <p:cNvPr id="101" name="Google Shape;101;p2"/>
          <p:cNvSpPr txBox="1"/>
          <p:nvPr/>
        </p:nvSpPr>
        <p:spPr>
          <a:xfrm>
            <a:off x="2062298" y="1358950"/>
            <a:ext cx="9199200" cy="470894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chemeClr val="dk1"/>
              </a:buClr>
              <a:buSzPts val="1100"/>
              <a:buFont typeface="Arial"/>
              <a:buNone/>
            </a:pPr>
            <a:r>
              <a:rPr lang="fr-FR" sz="2000" b="1" dirty="0">
                <a:solidFill>
                  <a:schemeClr val="dk1"/>
                </a:solidFill>
                <a:latin typeface="Calibri"/>
                <a:ea typeface="Calibri"/>
                <a:cs typeface="Calibri"/>
                <a:sym typeface="Calibri"/>
              </a:rPr>
              <a:t>Les participants utilisent différents supports d'étude à différentes étapes du module :</a:t>
            </a:r>
          </a:p>
          <a:p>
            <a:pPr marL="0" marR="0" lvl="0" indent="0" algn="just" rtl="0">
              <a:lnSpc>
                <a:spcPct val="150000"/>
              </a:lnSpc>
              <a:spcBef>
                <a:spcPts val="0"/>
              </a:spcBef>
              <a:spcAft>
                <a:spcPts val="0"/>
              </a:spcAft>
              <a:buClr>
                <a:schemeClr val="dk1"/>
              </a:buClr>
              <a:buSzPts val="1100"/>
              <a:buFont typeface="Arial"/>
              <a:buNone/>
            </a:pPr>
            <a:endParaRPr lang="fr-FR" sz="2000" b="1" dirty="0">
              <a:solidFill>
                <a:schemeClr val="dk1"/>
              </a:solidFill>
              <a:latin typeface="Calibri"/>
              <a:ea typeface="Calibri"/>
              <a:cs typeface="Calibri"/>
              <a:sym typeface="Calibri"/>
            </a:endParaRPr>
          </a:p>
          <a:p>
            <a:pPr marL="342900" marR="0" lvl="0" indent="-342900" algn="just" rtl="0">
              <a:lnSpc>
                <a:spcPct val="150000"/>
              </a:lnSpc>
              <a:spcBef>
                <a:spcPts val="0"/>
              </a:spcBef>
              <a:spcAft>
                <a:spcPts val="0"/>
              </a:spcAft>
              <a:buClr>
                <a:schemeClr val="dk1"/>
              </a:buClr>
              <a:buSzPts val="1100"/>
              <a:buFont typeface="Arial" panose="020B0604020202020204" pitchFamily="34" charset="0"/>
              <a:buChar char="•"/>
            </a:pPr>
            <a:r>
              <a:rPr lang="fr-FR" sz="2000" b="1" dirty="0">
                <a:solidFill>
                  <a:schemeClr val="dk1"/>
                </a:solidFill>
                <a:latin typeface="Calibri"/>
                <a:ea typeface="Calibri"/>
                <a:cs typeface="Calibri"/>
                <a:sym typeface="Calibri"/>
              </a:rPr>
              <a:t>Avant le début du module, les participants remplissent un questionnaire pour évaluer leurs idées actuelles sur la santé mentale et l'attention à un âge avancé.</a:t>
            </a:r>
          </a:p>
          <a:p>
            <a:pPr marL="342900" marR="0" lvl="0" indent="-342900" algn="just" rtl="0">
              <a:lnSpc>
                <a:spcPct val="150000"/>
              </a:lnSpc>
              <a:spcBef>
                <a:spcPts val="0"/>
              </a:spcBef>
              <a:spcAft>
                <a:spcPts val="0"/>
              </a:spcAft>
              <a:buClr>
                <a:schemeClr val="dk1"/>
              </a:buClr>
              <a:buSzPts val="1100"/>
              <a:buFont typeface="Arial" panose="020B0604020202020204" pitchFamily="34" charset="0"/>
              <a:buChar char="•"/>
            </a:pPr>
            <a:r>
              <a:rPr lang="fr-FR" sz="2000" b="1" dirty="0">
                <a:solidFill>
                  <a:schemeClr val="dk1"/>
                </a:solidFill>
                <a:latin typeface="Calibri"/>
                <a:ea typeface="Calibri"/>
                <a:cs typeface="Calibri"/>
                <a:sym typeface="Calibri"/>
              </a:rPr>
              <a:t>Dans l'introduction du module, les participants lisent des textes explicatifs, étudient des images et regardent des vidéos. Dans la partie intermédiaire, les participants se penchent sur différentes études de cas où l'attention joue un rôle important. </a:t>
            </a:r>
          </a:p>
          <a:p>
            <a:pPr marL="342900" marR="0" lvl="0" indent="-342900" algn="just" rtl="0">
              <a:lnSpc>
                <a:spcPct val="150000"/>
              </a:lnSpc>
              <a:spcBef>
                <a:spcPts val="0"/>
              </a:spcBef>
              <a:spcAft>
                <a:spcPts val="0"/>
              </a:spcAft>
              <a:buClr>
                <a:schemeClr val="dk1"/>
              </a:buClr>
              <a:buSzPts val="1100"/>
              <a:buFont typeface="Arial" panose="020B0604020202020204" pitchFamily="34" charset="0"/>
              <a:buChar char="•"/>
            </a:pPr>
            <a:r>
              <a:rPr lang="fr-FR" sz="2000" b="1" dirty="0">
                <a:solidFill>
                  <a:schemeClr val="dk1"/>
                </a:solidFill>
                <a:latin typeface="Calibri"/>
                <a:ea typeface="Calibri"/>
                <a:cs typeface="Calibri"/>
                <a:sym typeface="Calibri"/>
              </a:rPr>
              <a:t>La fin du module se termine par un quiz visant à évaluer les connaissances actuelles des participants.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3" descr="Doctors doing medical research on human brain and testing blood samples. Free Vector"/>
          <p:cNvPicPr preferRelativeResize="0"/>
          <p:nvPr/>
        </p:nvPicPr>
        <p:blipFill rotWithShape="1">
          <a:blip r:embed="rId3">
            <a:alphaModFix/>
          </a:blip>
          <a:srcRect l="8001" t="6021" r="9336" b="5203"/>
          <a:stretch/>
        </p:blipFill>
        <p:spPr>
          <a:xfrm>
            <a:off x="-253159" y="3310446"/>
            <a:ext cx="5098092" cy="3647047"/>
          </a:xfrm>
          <a:prstGeom prst="rect">
            <a:avLst/>
          </a:prstGeom>
          <a:noFill/>
          <a:ln>
            <a:noFill/>
          </a:ln>
        </p:spPr>
      </p:pic>
      <p:pic>
        <p:nvPicPr>
          <p:cNvPr id="107" name="Google Shape;107;p3"/>
          <p:cNvPicPr preferRelativeResize="0"/>
          <p:nvPr/>
        </p:nvPicPr>
        <p:blipFill rotWithShape="1">
          <a:blip r:embed="rId4">
            <a:alphaModFix/>
          </a:blip>
          <a:srcRect/>
          <a:stretch/>
        </p:blipFill>
        <p:spPr>
          <a:xfrm>
            <a:off x="331940" y="0"/>
            <a:ext cx="1435564" cy="1552183"/>
          </a:xfrm>
          <a:prstGeom prst="rect">
            <a:avLst/>
          </a:prstGeom>
          <a:solidFill>
            <a:srgbClr val="00B84F"/>
          </a:solidFill>
          <a:ln>
            <a:noFill/>
          </a:ln>
        </p:spPr>
      </p:pic>
      <p:pic>
        <p:nvPicPr>
          <p:cNvPr id="108" name="Google Shape;108;p3"/>
          <p:cNvPicPr preferRelativeResize="0"/>
          <p:nvPr/>
        </p:nvPicPr>
        <p:blipFill rotWithShape="1">
          <a:blip r:embed="rId5">
            <a:alphaModFix/>
          </a:blip>
          <a:srcRect l="26347" t="4802" r="-1"/>
          <a:stretch/>
        </p:blipFill>
        <p:spPr>
          <a:xfrm>
            <a:off x="8999220" y="5978128"/>
            <a:ext cx="3017520" cy="853440"/>
          </a:xfrm>
          <a:prstGeom prst="rect">
            <a:avLst/>
          </a:prstGeom>
          <a:noFill/>
          <a:ln>
            <a:noFill/>
          </a:ln>
        </p:spPr>
      </p:pic>
      <p:sp>
        <p:nvSpPr>
          <p:cNvPr id="109" name="Google Shape;109;p3"/>
          <p:cNvSpPr txBox="1"/>
          <p:nvPr/>
        </p:nvSpPr>
        <p:spPr>
          <a:xfrm>
            <a:off x="3951962" y="312214"/>
            <a:ext cx="51984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b="1" dirty="0" err="1">
                <a:solidFill>
                  <a:schemeClr val="dk1"/>
                </a:solidFill>
                <a:latin typeface="Calibri"/>
                <a:ea typeface="Calibri"/>
                <a:cs typeface="Calibri"/>
                <a:sym typeface="Calibri"/>
              </a:rPr>
              <a:t>Déscription</a:t>
            </a:r>
            <a:endParaRPr sz="3200" b="1" dirty="0">
              <a:solidFill>
                <a:schemeClr val="dk1"/>
              </a:solidFill>
              <a:latin typeface="Calibri"/>
              <a:ea typeface="Calibri"/>
              <a:cs typeface="Calibri"/>
              <a:sym typeface="Calibri"/>
            </a:endParaRPr>
          </a:p>
        </p:txBody>
      </p:sp>
      <p:sp>
        <p:nvSpPr>
          <p:cNvPr id="110" name="Google Shape;110;p3"/>
          <p:cNvSpPr txBox="1"/>
          <p:nvPr/>
        </p:nvSpPr>
        <p:spPr>
          <a:xfrm>
            <a:off x="2229632" y="1287607"/>
            <a:ext cx="8643000" cy="2450374"/>
          </a:xfrm>
          <a:prstGeom prst="rect">
            <a:avLst/>
          </a:prstGeom>
          <a:noFill/>
          <a:ln>
            <a:noFill/>
          </a:ln>
        </p:spPr>
        <p:txBody>
          <a:bodyPr spcFirstLastPara="1" wrap="square" lIns="91425" tIns="45700" rIns="91425" bIns="45700" anchor="t" anchorCtr="0">
            <a:spAutoFit/>
          </a:bodyPr>
          <a:lstStyle/>
          <a:p>
            <a:pPr indent="-1270">
              <a:lnSpc>
                <a:spcPct val="115000"/>
              </a:lnSpc>
              <a:spcAft>
                <a:spcPts val="1000"/>
              </a:spcAft>
              <a:tabLst>
                <a:tab pos="139700" algn="l"/>
                <a:tab pos="457200" algn="l"/>
              </a:tabLst>
            </a:pPr>
            <a:r>
              <a:rPr lang="fr-FR" sz="1800" dirty="0">
                <a:effectLst/>
                <a:latin typeface="Trebuchet MS" panose="020B0603020202020204" pitchFamily="34" charset="0"/>
                <a:ea typeface="Trebuchet MS" panose="020B0603020202020204" pitchFamily="34" charset="0"/>
                <a:cs typeface="Trebuchet MS" panose="020B0603020202020204" pitchFamily="34" charset="0"/>
              </a:rPr>
              <a:t>L'objectif principal de ce module est de contribuer à l'objectif de l'Union européenne de développer le rôle des seniors dans la société d'aujourd'hui en améliorant leurs compétences numériques. Ce module vise à fournir aux participants une compréhension de base de la forme mentale et de l'attention en tant que processus cognitif, à montrer l'utilisation réelle des technologies numériques qui font appel à l'attention, et à introduire des exercices simples de forme mentale pour démontrer l'élasticité du cerveau humain.</a:t>
            </a:r>
            <a:endParaRPr lang="fr-FR" sz="1800" dirty="0">
              <a:effectLst/>
              <a:latin typeface="Calibri" panose="020F0502020204030204" pitchFamily="34" charset="0"/>
              <a:ea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g104c162c553_0_8" descr="Doctors doing medical research on human brain and testing blood samples. Free Vector"/>
          <p:cNvPicPr preferRelativeResize="0"/>
          <p:nvPr/>
        </p:nvPicPr>
        <p:blipFill rotWithShape="1">
          <a:blip r:embed="rId3">
            <a:alphaModFix/>
          </a:blip>
          <a:srcRect l="8001" t="6019" r="9332" b="5202"/>
          <a:stretch/>
        </p:blipFill>
        <p:spPr>
          <a:xfrm>
            <a:off x="-785809" y="3386896"/>
            <a:ext cx="5098092" cy="3647047"/>
          </a:xfrm>
          <a:prstGeom prst="rect">
            <a:avLst/>
          </a:prstGeom>
          <a:noFill/>
          <a:ln>
            <a:noFill/>
          </a:ln>
        </p:spPr>
      </p:pic>
      <p:pic>
        <p:nvPicPr>
          <p:cNvPr id="116" name="Google Shape;116;g104c162c553_0_8"/>
          <p:cNvPicPr preferRelativeResize="0"/>
          <p:nvPr/>
        </p:nvPicPr>
        <p:blipFill rotWithShape="1">
          <a:blip r:embed="rId4">
            <a:alphaModFix/>
          </a:blip>
          <a:srcRect/>
          <a:stretch/>
        </p:blipFill>
        <p:spPr>
          <a:xfrm>
            <a:off x="331940" y="0"/>
            <a:ext cx="1435564" cy="1552183"/>
          </a:xfrm>
          <a:prstGeom prst="rect">
            <a:avLst/>
          </a:prstGeom>
          <a:solidFill>
            <a:srgbClr val="00B84F"/>
          </a:solidFill>
          <a:ln>
            <a:noFill/>
          </a:ln>
        </p:spPr>
      </p:pic>
      <p:pic>
        <p:nvPicPr>
          <p:cNvPr id="117" name="Google Shape;117;g104c162c553_0_8"/>
          <p:cNvPicPr preferRelativeResize="0"/>
          <p:nvPr/>
        </p:nvPicPr>
        <p:blipFill rotWithShape="1">
          <a:blip r:embed="rId5">
            <a:alphaModFix/>
          </a:blip>
          <a:srcRect l="26346" t="4797" b="9"/>
          <a:stretch/>
        </p:blipFill>
        <p:spPr>
          <a:xfrm>
            <a:off x="8999220" y="5978128"/>
            <a:ext cx="3017520" cy="853440"/>
          </a:xfrm>
          <a:prstGeom prst="rect">
            <a:avLst/>
          </a:prstGeom>
          <a:noFill/>
          <a:ln>
            <a:noFill/>
          </a:ln>
        </p:spPr>
      </p:pic>
      <p:sp>
        <p:nvSpPr>
          <p:cNvPr id="118" name="Google Shape;118;g104c162c553_0_8"/>
          <p:cNvSpPr txBox="1"/>
          <p:nvPr/>
        </p:nvSpPr>
        <p:spPr>
          <a:xfrm>
            <a:off x="4637162" y="193164"/>
            <a:ext cx="5198400"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800" b="1" dirty="0">
                <a:effectLst/>
                <a:latin typeface="Trebuchet MS" panose="020B0603020202020204" pitchFamily="34" charset="0"/>
                <a:ea typeface="Trebuchet MS" panose="020B0603020202020204" pitchFamily="34" charset="0"/>
                <a:cs typeface="Trebuchet MS" panose="020B0603020202020204" pitchFamily="34" charset="0"/>
              </a:rPr>
              <a:t>OBJECTIFS D'APPRENTISSAGE DU MODULE</a:t>
            </a:r>
            <a:r>
              <a:rPr lang="fr-FR" sz="3200" b="1" dirty="0">
                <a:solidFill>
                  <a:schemeClr val="dk1"/>
                </a:solidFill>
                <a:latin typeface="Calibri"/>
                <a:ea typeface="Calibri"/>
                <a:cs typeface="Calibri"/>
                <a:sym typeface="Calibri"/>
              </a:rPr>
              <a:t>:</a:t>
            </a:r>
            <a:endParaRPr sz="3200" b="1" dirty="0">
              <a:solidFill>
                <a:schemeClr val="dk1"/>
              </a:solidFill>
              <a:latin typeface="Calibri"/>
              <a:ea typeface="Calibri"/>
              <a:cs typeface="Calibri"/>
              <a:sym typeface="Calibri"/>
            </a:endParaRPr>
          </a:p>
        </p:txBody>
      </p:sp>
      <p:sp>
        <p:nvSpPr>
          <p:cNvPr id="119" name="Google Shape;119;g104c162c553_0_8"/>
          <p:cNvSpPr txBox="1"/>
          <p:nvPr/>
        </p:nvSpPr>
        <p:spPr>
          <a:xfrm>
            <a:off x="1665514" y="910826"/>
            <a:ext cx="6520543" cy="3343952"/>
          </a:xfrm>
          <a:prstGeom prst="rect">
            <a:avLst/>
          </a:prstGeom>
          <a:noFill/>
          <a:ln>
            <a:noFill/>
          </a:ln>
        </p:spPr>
        <p:txBody>
          <a:bodyPr spcFirstLastPara="1" wrap="square" lIns="91425" tIns="45700" rIns="91425" bIns="45700" anchor="t" anchorCtr="0">
            <a:spAutoFit/>
          </a:bodyPr>
          <a:lstStyle/>
          <a:p>
            <a:pPr marR="1640205" indent="-1270">
              <a:lnSpc>
                <a:spcPct val="115000"/>
              </a:lnSpc>
              <a:spcAft>
                <a:spcPts val="1000"/>
              </a:spcAft>
            </a:pPr>
            <a:r>
              <a:rPr lang="fr-FR" sz="1800" dirty="0">
                <a:effectLst/>
                <a:latin typeface="Trebuchet MS" panose="020B0603020202020204" pitchFamily="34" charset="0"/>
                <a:ea typeface="Trebuchet MS" panose="020B0603020202020204" pitchFamily="34" charset="0"/>
                <a:cs typeface="Trebuchet MS" panose="020B0603020202020204" pitchFamily="34" charset="0"/>
              </a:rPr>
              <a:t>À la fin de ce module, vous serez en mesure de...</a:t>
            </a:r>
            <a:endParaRPr lang="fr-FR" sz="1800" dirty="0">
              <a:effectLst/>
              <a:latin typeface="Calibri" panose="020F0502020204030204" pitchFamily="34" charset="0"/>
              <a:ea typeface="Calibri" panose="020F0502020204030204" pitchFamily="34" charset="0"/>
            </a:endParaRPr>
          </a:p>
          <a:p>
            <a:pPr marR="1640205" indent="-1270">
              <a:lnSpc>
                <a:spcPct val="115000"/>
              </a:lnSpc>
              <a:spcAft>
                <a:spcPts val="1000"/>
              </a:spcAft>
            </a:pPr>
            <a:r>
              <a:rPr lang="fr-FR" sz="1800" dirty="0">
                <a:effectLst/>
                <a:latin typeface="Segoe UI Symbol" panose="020B0502040204020203" pitchFamily="34" charset="0"/>
                <a:ea typeface="Trebuchet MS" panose="020B0603020202020204" pitchFamily="34" charset="0"/>
                <a:cs typeface="Segoe UI Symbol" panose="020B0502040204020203" pitchFamily="34" charset="0"/>
              </a:rPr>
              <a:t>❖</a:t>
            </a:r>
            <a:r>
              <a:rPr lang="fr-FR" sz="1800" dirty="0">
                <a:effectLst/>
                <a:latin typeface="Trebuchet MS" panose="020B0603020202020204" pitchFamily="34" charset="0"/>
                <a:ea typeface="Trebuchet MS" panose="020B0603020202020204" pitchFamily="34" charset="0"/>
                <a:cs typeface="Trebuchet MS" panose="020B0603020202020204" pitchFamily="34" charset="0"/>
              </a:rPr>
              <a:t> ... comprendre l'aptitude mentale et définir comment les exercices d'aptitude mentale peuvent contribuer à accroître vos capacités d'attention.</a:t>
            </a:r>
            <a:endParaRPr lang="fr-FR" sz="1800" dirty="0">
              <a:effectLst/>
              <a:latin typeface="Calibri" panose="020F0502020204030204" pitchFamily="34" charset="0"/>
              <a:ea typeface="Calibri" panose="020F0502020204030204" pitchFamily="34" charset="0"/>
            </a:endParaRPr>
          </a:p>
          <a:p>
            <a:pPr marR="1640205" indent="-1270">
              <a:lnSpc>
                <a:spcPct val="115000"/>
              </a:lnSpc>
              <a:spcAft>
                <a:spcPts val="1000"/>
              </a:spcAft>
            </a:pPr>
            <a:r>
              <a:rPr lang="fr-FR" sz="1800" dirty="0">
                <a:effectLst/>
                <a:latin typeface="Segoe UI Symbol" panose="020B0502040204020203" pitchFamily="34" charset="0"/>
                <a:ea typeface="Trebuchet MS" panose="020B0603020202020204" pitchFamily="34" charset="0"/>
                <a:cs typeface="Segoe UI Symbol" panose="020B0502040204020203" pitchFamily="34" charset="0"/>
              </a:rPr>
              <a:t>❖</a:t>
            </a:r>
            <a:r>
              <a:rPr lang="fr-FR" sz="1800" dirty="0">
                <a:effectLst/>
                <a:latin typeface="Trebuchet MS" panose="020B0603020202020204" pitchFamily="34" charset="0"/>
                <a:ea typeface="Trebuchet MS" panose="020B0603020202020204" pitchFamily="34" charset="0"/>
                <a:cs typeface="Trebuchet MS" panose="020B0603020202020204" pitchFamily="34" charset="0"/>
              </a:rPr>
              <a:t> ... comparer vos façons conventionnelles de penser à l'attention avec les nouvelles informations fournies.</a:t>
            </a:r>
            <a:endParaRPr lang="fr-FR" sz="1800" dirty="0">
              <a:effectLst/>
              <a:latin typeface="Calibri" panose="020F0502020204030204" pitchFamily="34" charset="0"/>
              <a:ea typeface="Calibri" panose="020F0502020204030204" pitchFamily="34" charset="0"/>
            </a:endParaRPr>
          </a:p>
        </p:txBody>
      </p:sp>
      <p:sp>
        <p:nvSpPr>
          <p:cNvPr id="120" name="Google Shape;120;g104c162c553_0_8"/>
          <p:cNvSpPr txBox="1"/>
          <p:nvPr/>
        </p:nvSpPr>
        <p:spPr>
          <a:xfrm>
            <a:off x="6553200" y="1552175"/>
            <a:ext cx="5463575" cy="2660185"/>
          </a:xfrm>
          <a:prstGeom prst="rect">
            <a:avLst/>
          </a:prstGeom>
          <a:noFill/>
          <a:ln>
            <a:noFill/>
          </a:ln>
        </p:spPr>
        <p:txBody>
          <a:bodyPr spcFirstLastPara="1" wrap="square" lIns="91425" tIns="91425" rIns="91425" bIns="91425" anchor="t" anchorCtr="0">
            <a:spAutoFit/>
          </a:bodyPr>
          <a:lstStyle/>
          <a:p>
            <a:pPr marR="1640205" indent="-1270">
              <a:lnSpc>
                <a:spcPct val="115000"/>
              </a:lnSpc>
              <a:spcAft>
                <a:spcPts val="1000"/>
              </a:spcAft>
            </a:pPr>
            <a:r>
              <a:rPr lang="fr-FR" sz="1800" dirty="0">
                <a:effectLst/>
                <a:latin typeface="Segoe UI Symbol" panose="020B0502040204020203" pitchFamily="34" charset="0"/>
                <a:ea typeface="Trebuchet MS" panose="020B0603020202020204" pitchFamily="34" charset="0"/>
                <a:cs typeface="Segoe UI Symbol" panose="020B0502040204020203" pitchFamily="34" charset="0"/>
              </a:rPr>
              <a:t>❖</a:t>
            </a:r>
            <a:r>
              <a:rPr lang="fr-FR" sz="1800" dirty="0">
                <a:effectLst/>
                <a:latin typeface="Trebuchet MS" panose="020B0603020202020204" pitchFamily="34" charset="0"/>
                <a:ea typeface="Trebuchet MS" panose="020B0603020202020204" pitchFamily="34" charset="0"/>
                <a:cs typeface="Trebuchet MS" panose="020B0603020202020204" pitchFamily="34" charset="0"/>
              </a:rPr>
              <a:t> ... utiliser vos capacités d'attention pour augmenter vos compétences numériques dans deux exemples du monde réel.</a:t>
            </a:r>
            <a:endParaRPr lang="fr-FR" sz="1800" dirty="0">
              <a:effectLst/>
              <a:latin typeface="Calibri" panose="020F0502020204030204" pitchFamily="34" charset="0"/>
              <a:ea typeface="Calibri" panose="020F0502020204030204" pitchFamily="34" charset="0"/>
            </a:endParaRPr>
          </a:p>
          <a:p>
            <a:pPr marR="1640205" indent="-1270">
              <a:lnSpc>
                <a:spcPct val="115000"/>
              </a:lnSpc>
              <a:spcAft>
                <a:spcPts val="1000"/>
              </a:spcAft>
            </a:pPr>
            <a:r>
              <a:rPr lang="fr-FR" sz="1800" dirty="0">
                <a:effectLst/>
                <a:latin typeface="Segoe UI Symbol" panose="020B0502040204020203" pitchFamily="34" charset="0"/>
                <a:ea typeface="Trebuchet MS" panose="020B0603020202020204" pitchFamily="34" charset="0"/>
                <a:cs typeface="Segoe UI Symbol" panose="020B0502040204020203" pitchFamily="34" charset="0"/>
              </a:rPr>
              <a:t>❖</a:t>
            </a:r>
            <a:r>
              <a:rPr lang="fr-FR" sz="1800" dirty="0">
                <a:effectLst/>
                <a:latin typeface="Trebuchet MS" panose="020B0603020202020204" pitchFamily="34" charset="0"/>
                <a:ea typeface="Trebuchet MS" panose="020B0603020202020204" pitchFamily="34" charset="0"/>
                <a:cs typeface="Trebuchet MS" panose="020B0603020202020204" pitchFamily="34" charset="0"/>
              </a:rPr>
              <a:t> ... expérimenter un ensemble d'exercices mentaux.</a:t>
            </a:r>
            <a:endParaRPr lang="fr-FR" sz="1800" dirty="0">
              <a:effectLst/>
              <a:latin typeface="Calibri" panose="020F0502020204030204" pitchFamily="34" charset="0"/>
              <a:ea typeface="Calibri" panose="020F0502020204030204" pitchFamily="34" charset="0"/>
            </a:endParaRPr>
          </a:p>
          <a:p>
            <a:pPr marL="457200" marR="0" lvl="0" indent="0" algn="just" rtl="0">
              <a:lnSpc>
                <a:spcPct val="100000"/>
              </a:lnSpc>
              <a:spcBef>
                <a:spcPts val="0"/>
              </a:spcBef>
              <a:spcAft>
                <a:spcPts val="0"/>
              </a:spcAft>
              <a:buNone/>
            </a:pPr>
            <a:endParaRPr sz="2000" dirty="0">
              <a:solidFill>
                <a:schemeClr val="dk1"/>
              </a:solidFill>
              <a:latin typeface="Calibri"/>
              <a:ea typeface="Calibri"/>
              <a:cs typeface="Calibri"/>
              <a:sym typeface="Calibri"/>
            </a:endParaRPr>
          </a:p>
        </p:txBody>
      </p:sp>
      <p:sp>
        <p:nvSpPr>
          <p:cNvPr id="121" name="Google Shape;121;g104c162c553_0_8"/>
          <p:cNvSpPr txBox="1"/>
          <p:nvPr/>
        </p:nvSpPr>
        <p:spPr>
          <a:xfrm>
            <a:off x="5398550" y="3598575"/>
            <a:ext cx="4437000" cy="2418068"/>
          </a:xfrm>
          <a:prstGeom prst="rect">
            <a:avLst/>
          </a:prstGeom>
          <a:noFill/>
          <a:ln>
            <a:noFill/>
          </a:ln>
        </p:spPr>
        <p:txBody>
          <a:bodyPr spcFirstLastPara="1" wrap="square" lIns="91425" tIns="91425" rIns="91425" bIns="91425" anchor="t" anchorCtr="0">
            <a:spAutoFit/>
          </a:bodyPr>
          <a:lstStyle/>
          <a:p>
            <a:pPr marR="1640205" indent="-1270">
              <a:lnSpc>
                <a:spcPct val="115000"/>
              </a:lnSpc>
              <a:spcAft>
                <a:spcPts val="1000"/>
              </a:spcAft>
            </a:pPr>
            <a:r>
              <a:rPr lang="fr-FR" sz="1800" dirty="0">
                <a:effectLst/>
                <a:latin typeface="Segoe UI Symbol" panose="020B0502040204020203" pitchFamily="34" charset="0"/>
                <a:ea typeface="Trebuchet MS" panose="020B0603020202020204" pitchFamily="34" charset="0"/>
                <a:cs typeface="Segoe UI Symbol" panose="020B0502040204020203" pitchFamily="34" charset="0"/>
              </a:rPr>
              <a:t>❖</a:t>
            </a:r>
            <a:r>
              <a:rPr lang="fr-FR" sz="1800" dirty="0">
                <a:effectLst/>
                <a:latin typeface="Trebuchet MS" panose="020B0603020202020204" pitchFamily="34" charset="0"/>
                <a:ea typeface="Trebuchet MS" panose="020B0603020202020204" pitchFamily="34" charset="0"/>
                <a:cs typeface="Trebuchet MS" panose="020B0603020202020204" pitchFamily="34" charset="0"/>
              </a:rPr>
              <a:t> ... articulez vos propres idées sur l'attention à l'ère numérique.</a:t>
            </a:r>
            <a:endParaRPr lang="fr-FR" sz="1800" dirty="0">
              <a:effectLst/>
              <a:latin typeface="Calibri" panose="020F0502020204030204" pitchFamily="34" charset="0"/>
              <a:ea typeface="Calibri" panose="020F0502020204030204" pitchFamily="34" charset="0"/>
            </a:endParaRPr>
          </a:p>
          <a:p>
            <a:r>
              <a:rPr lang="fr-FR" sz="1800" dirty="0">
                <a:effectLst/>
                <a:latin typeface="Segoe UI Symbol" panose="020B0502040204020203" pitchFamily="34" charset="0"/>
                <a:ea typeface="Trebuchet MS" panose="020B0603020202020204" pitchFamily="34" charset="0"/>
                <a:cs typeface="Segoe UI Symbol" panose="020B0502040204020203" pitchFamily="34" charset="0"/>
              </a:rPr>
              <a:t>❖</a:t>
            </a:r>
            <a:r>
              <a:rPr lang="fr-FR" sz="1800" dirty="0">
                <a:effectLst/>
                <a:latin typeface="Trebuchet MS" panose="020B0603020202020204" pitchFamily="34" charset="0"/>
                <a:ea typeface="Trebuchet MS" panose="020B0603020202020204" pitchFamily="34" charset="0"/>
                <a:cs typeface="Trebuchet MS" panose="020B0603020202020204" pitchFamily="34" charset="0"/>
              </a:rPr>
              <a:t> ... source et réaffecter votre apprentissage afin de soutenir/guider d'autres personnes dans la société.</a:t>
            </a:r>
            <a:endParaRPr sz="2000" dirty="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4"/>
          <p:cNvPicPr preferRelativeResize="0"/>
          <p:nvPr/>
        </p:nvPicPr>
        <p:blipFill rotWithShape="1">
          <a:blip r:embed="rId3">
            <a:alphaModFix/>
          </a:blip>
          <a:srcRect/>
          <a:stretch/>
        </p:blipFill>
        <p:spPr>
          <a:xfrm>
            <a:off x="331940" y="0"/>
            <a:ext cx="1435564" cy="1552183"/>
          </a:xfrm>
          <a:prstGeom prst="rect">
            <a:avLst/>
          </a:prstGeom>
          <a:solidFill>
            <a:srgbClr val="00B84F"/>
          </a:solidFill>
          <a:ln>
            <a:noFill/>
          </a:ln>
        </p:spPr>
      </p:pic>
      <p:pic>
        <p:nvPicPr>
          <p:cNvPr id="127" name="Google Shape;127;p4"/>
          <p:cNvPicPr preferRelativeResize="0"/>
          <p:nvPr/>
        </p:nvPicPr>
        <p:blipFill rotWithShape="1">
          <a:blip r:embed="rId4">
            <a:alphaModFix/>
          </a:blip>
          <a:srcRect l="26347" t="4802" r="-1"/>
          <a:stretch/>
        </p:blipFill>
        <p:spPr>
          <a:xfrm>
            <a:off x="8999220" y="5978128"/>
            <a:ext cx="3017520" cy="853440"/>
          </a:xfrm>
          <a:prstGeom prst="rect">
            <a:avLst/>
          </a:prstGeom>
          <a:noFill/>
          <a:ln>
            <a:noFill/>
          </a:ln>
        </p:spPr>
      </p:pic>
      <p:sp>
        <p:nvSpPr>
          <p:cNvPr id="128" name="Google Shape;128;p4"/>
          <p:cNvSpPr txBox="1"/>
          <p:nvPr/>
        </p:nvSpPr>
        <p:spPr>
          <a:xfrm>
            <a:off x="1976449" y="312225"/>
            <a:ext cx="99297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200" b="1" i="0" u="none" strike="noStrike" cap="none" dirty="0">
                <a:solidFill>
                  <a:schemeClr val="tx1"/>
                </a:solidFill>
                <a:latin typeface="Calibri"/>
                <a:ea typeface="Calibri"/>
                <a:cs typeface="Calibri"/>
                <a:sym typeface="Calibri"/>
              </a:rPr>
              <a:t>Travailler sa forme mentale : concentration et attention pour les seniors</a:t>
            </a:r>
          </a:p>
        </p:txBody>
      </p:sp>
      <p:sp>
        <p:nvSpPr>
          <p:cNvPr id="129" name="Google Shape;129;p4"/>
          <p:cNvSpPr txBox="1"/>
          <p:nvPr/>
        </p:nvSpPr>
        <p:spPr>
          <a:xfrm>
            <a:off x="413359" y="6554569"/>
            <a:ext cx="471181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Project number 2020-1-FR01-KA204-079823</a:t>
            </a:r>
            <a:endParaRPr sz="1200">
              <a:solidFill>
                <a:schemeClr val="dk1"/>
              </a:solidFill>
              <a:latin typeface="Calibri"/>
              <a:ea typeface="Calibri"/>
              <a:cs typeface="Calibri"/>
              <a:sym typeface="Calibri"/>
            </a:endParaRPr>
          </a:p>
        </p:txBody>
      </p:sp>
      <p:sp>
        <p:nvSpPr>
          <p:cNvPr id="130" name="Google Shape;130;p4"/>
          <p:cNvSpPr txBox="1"/>
          <p:nvPr/>
        </p:nvSpPr>
        <p:spPr>
          <a:xfrm>
            <a:off x="1767505" y="1287607"/>
            <a:ext cx="9782238" cy="132339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r>
              <a:rPr lang="fr-FR" sz="2000" i="1" dirty="0">
                <a:solidFill>
                  <a:schemeClr val="dk1"/>
                </a:solidFill>
                <a:latin typeface="Calibri"/>
                <a:ea typeface="Calibri"/>
                <a:cs typeface="Calibri"/>
                <a:sym typeface="Calibri"/>
              </a:rPr>
              <a:t>Cette partie portera spécifiquement sur les exercices mentaux pour améliorer votre attention dans un monde numérique qui a de plus en plus tendance à capter notre attention.</a:t>
            </a:r>
          </a:p>
          <a:p>
            <a:pPr marL="0" marR="0" lvl="0" indent="0" algn="just" rtl="0">
              <a:spcBef>
                <a:spcPts val="0"/>
              </a:spcBef>
              <a:spcAft>
                <a:spcPts val="0"/>
              </a:spcAft>
              <a:buSzPts val="1100"/>
              <a:buNone/>
            </a:pPr>
            <a:endParaRPr lang="fr-FR" sz="2000" i="1"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r>
              <a:rPr lang="fr-FR" sz="2000" i="1" dirty="0">
                <a:solidFill>
                  <a:schemeClr val="dk1"/>
                </a:solidFill>
                <a:latin typeface="Calibri"/>
                <a:ea typeface="Calibri"/>
                <a:cs typeface="Calibri"/>
                <a:sym typeface="Calibri"/>
              </a:rPr>
              <a:t>Commençons par quelques définitions !</a:t>
            </a:r>
            <a:endParaRPr sz="2000" dirty="0">
              <a:solidFill>
                <a:schemeClr val="dk1"/>
              </a:solidFill>
              <a:latin typeface="Calibri"/>
              <a:ea typeface="Calibri"/>
              <a:cs typeface="Calibri"/>
              <a:sym typeface="Calibri"/>
            </a:endParaRPr>
          </a:p>
        </p:txBody>
      </p:sp>
      <p:sp>
        <p:nvSpPr>
          <p:cNvPr id="131" name="Google Shape;131;p4"/>
          <p:cNvSpPr txBox="1"/>
          <p:nvPr/>
        </p:nvSpPr>
        <p:spPr>
          <a:xfrm>
            <a:off x="1667675" y="2611202"/>
            <a:ext cx="8643000" cy="4524275"/>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None/>
            </a:pPr>
            <a:r>
              <a:rPr lang="fr-FR" sz="1800" dirty="0">
                <a:solidFill>
                  <a:schemeClr val="dk1"/>
                </a:solidFill>
                <a:latin typeface="Calibri"/>
                <a:ea typeface="Calibri"/>
                <a:cs typeface="Calibri"/>
                <a:sym typeface="Calibri"/>
              </a:rPr>
              <a:t>Dans le contexte de ce module : </a:t>
            </a:r>
          </a:p>
          <a:p>
            <a:pPr marL="0" lvl="0" indent="0" algn="just" rtl="0">
              <a:spcBef>
                <a:spcPts val="0"/>
              </a:spcBef>
              <a:spcAft>
                <a:spcPts val="0"/>
              </a:spcAft>
              <a:buNone/>
            </a:pPr>
            <a:endParaRPr lang="fr-FR" sz="1800" dirty="0">
              <a:solidFill>
                <a:schemeClr val="dk1"/>
              </a:solidFill>
              <a:latin typeface="Calibri"/>
              <a:ea typeface="Calibri"/>
              <a:cs typeface="Calibri"/>
              <a:sym typeface="Calibri"/>
            </a:endParaRPr>
          </a:p>
          <a:p>
            <a:pPr marL="0" lvl="0" indent="0" algn="just" rtl="0">
              <a:spcBef>
                <a:spcPts val="0"/>
              </a:spcBef>
              <a:spcAft>
                <a:spcPts val="0"/>
              </a:spcAft>
              <a:buNone/>
            </a:pPr>
            <a:r>
              <a:rPr lang="fr-FR" sz="1800" dirty="0">
                <a:solidFill>
                  <a:schemeClr val="dk1"/>
                </a:solidFill>
                <a:latin typeface="Calibri"/>
                <a:ea typeface="Calibri"/>
                <a:cs typeface="Calibri"/>
                <a:sym typeface="Calibri"/>
              </a:rPr>
              <a:t>L'attention est... un état de concentration sur une tâche ou un sujet qui est délivré par les sens.</a:t>
            </a:r>
          </a:p>
          <a:p>
            <a:pPr marL="0" lvl="0" indent="0" algn="just" rtl="0">
              <a:spcBef>
                <a:spcPts val="0"/>
              </a:spcBef>
              <a:spcAft>
                <a:spcPts val="0"/>
              </a:spcAft>
              <a:buNone/>
            </a:pPr>
            <a:endParaRPr lang="fr-FR" sz="1800" dirty="0">
              <a:solidFill>
                <a:schemeClr val="dk1"/>
              </a:solidFill>
              <a:latin typeface="Calibri"/>
              <a:ea typeface="Calibri"/>
              <a:cs typeface="Calibri"/>
              <a:sym typeface="Calibri"/>
            </a:endParaRPr>
          </a:p>
          <a:p>
            <a:pPr marL="0" lvl="0" indent="0" algn="just" rtl="0">
              <a:spcBef>
                <a:spcPts val="0"/>
              </a:spcBef>
              <a:spcAft>
                <a:spcPts val="0"/>
              </a:spcAft>
              <a:buNone/>
            </a:pPr>
            <a:r>
              <a:rPr lang="fr-FR" sz="1800" dirty="0">
                <a:solidFill>
                  <a:schemeClr val="dk1"/>
                </a:solidFill>
                <a:latin typeface="Calibri"/>
                <a:ea typeface="Calibri"/>
                <a:cs typeface="Calibri"/>
                <a:sym typeface="Calibri"/>
              </a:rPr>
              <a:t>La concentration est... la capacité à maintenir son attention pendant un certain temps.</a:t>
            </a:r>
          </a:p>
          <a:p>
            <a:pPr marL="0" lvl="0" indent="0" algn="just" rtl="0">
              <a:spcBef>
                <a:spcPts val="0"/>
              </a:spcBef>
              <a:spcAft>
                <a:spcPts val="0"/>
              </a:spcAft>
              <a:buNone/>
            </a:pPr>
            <a:endParaRPr lang="fr-FR" sz="1800" dirty="0">
              <a:solidFill>
                <a:schemeClr val="dk1"/>
              </a:solidFill>
              <a:latin typeface="Calibri"/>
              <a:ea typeface="Calibri"/>
              <a:cs typeface="Calibri"/>
              <a:sym typeface="Calibri"/>
            </a:endParaRPr>
          </a:p>
          <a:p>
            <a:pPr marL="0" lvl="0" indent="0" algn="just" rtl="0">
              <a:spcBef>
                <a:spcPts val="0"/>
              </a:spcBef>
              <a:spcAft>
                <a:spcPts val="0"/>
              </a:spcAft>
              <a:buNone/>
            </a:pPr>
            <a:r>
              <a:rPr lang="fr-FR" sz="1800" dirty="0">
                <a:solidFill>
                  <a:schemeClr val="dk1"/>
                </a:solidFill>
                <a:latin typeface="Calibri"/>
                <a:ea typeface="Calibri"/>
                <a:cs typeface="Calibri"/>
                <a:sym typeface="Calibri"/>
              </a:rPr>
              <a:t>La forme mentale est... la capacité de se concentrer, de penser clairement et de manière créative.</a:t>
            </a:r>
          </a:p>
          <a:p>
            <a:pPr marL="0" lvl="0" indent="0" algn="just" rtl="0">
              <a:spcBef>
                <a:spcPts val="0"/>
              </a:spcBef>
              <a:spcAft>
                <a:spcPts val="0"/>
              </a:spcAft>
              <a:buNone/>
            </a:pPr>
            <a:endParaRPr lang="fr-FR" sz="1800" dirty="0">
              <a:solidFill>
                <a:schemeClr val="dk1"/>
              </a:solidFill>
              <a:latin typeface="Calibri"/>
              <a:ea typeface="Calibri"/>
              <a:cs typeface="Calibri"/>
              <a:sym typeface="Calibri"/>
            </a:endParaRPr>
          </a:p>
          <a:p>
            <a:pPr marL="0" lvl="0" indent="0" algn="just" rtl="0">
              <a:spcBef>
                <a:spcPts val="0"/>
              </a:spcBef>
              <a:spcAft>
                <a:spcPts val="0"/>
              </a:spcAft>
              <a:buNone/>
            </a:pPr>
            <a:r>
              <a:rPr lang="fr-FR" sz="1800" dirty="0">
                <a:solidFill>
                  <a:schemeClr val="dk1"/>
                </a:solidFill>
                <a:latin typeface="Calibri"/>
                <a:ea typeface="Calibri"/>
                <a:cs typeface="Calibri"/>
                <a:sym typeface="Calibri"/>
              </a:rPr>
              <a:t>Les technologies numériques sont... un terme général qui englobe à la fois les appareils numériques tels que les PC, les ordinateurs portables et les contenus numériques tels que les plateformes de médias sociaux, le multimédia, les sites Web, etc.</a:t>
            </a:r>
          </a:p>
          <a:p>
            <a:pPr marL="0" lvl="0" indent="0" algn="just" rtl="0">
              <a:spcBef>
                <a:spcPts val="0"/>
              </a:spcBef>
              <a:spcAft>
                <a:spcPts val="0"/>
              </a:spcAft>
              <a:buNone/>
            </a:pPr>
            <a:endParaRPr lang="fr-FR" sz="1800" dirty="0">
              <a:solidFill>
                <a:schemeClr val="dk1"/>
              </a:solidFill>
              <a:latin typeface="Calibri"/>
              <a:ea typeface="Calibri"/>
              <a:cs typeface="Calibri"/>
              <a:sym typeface="Calibri"/>
            </a:endParaRPr>
          </a:p>
          <a:p>
            <a:pPr marL="0" lvl="0" indent="0" algn="just" rtl="0">
              <a:spcBef>
                <a:spcPts val="0"/>
              </a:spcBef>
              <a:spcAft>
                <a:spcPts val="0"/>
              </a:spcAft>
              <a:buNone/>
            </a:pPr>
            <a:r>
              <a:rPr lang="fr-FR" sz="1800" dirty="0">
                <a:solidFill>
                  <a:schemeClr val="dk1"/>
                </a:solidFill>
                <a:latin typeface="Calibri"/>
                <a:ea typeface="Calibri"/>
                <a:cs typeface="Calibri"/>
                <a:sym typeface="Calibri"/>
              </a:rPr>
              <a:t>La/les compétence(s) numérique(s) est/sont... les connaissances, les compétences et les attitudes nécessaires pour parcourir, évaluer et protéger les données en ligne.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g104c162c553_0_38"/>
          <p:cNvPicPr preferRelativeResize="0"/>
          <p:nvPr/>
        </p:nvPicPr>
        <p:blipFill rotWithShape="1">
          <a:blip r:embed="rId3">
            <a:alphaModFix/>
          </a:blip>
          <a:srcRect/>
          <a:stretch/>
        </p:blipFill>
        <p:spPr>
          <a:xfrm>
            <a:off x="331940" y="0"/>
            <a:ext cx="1435564" cy="1552183"/>
          </a:xfrm>
          <a:prstGeom prst="rect">
            <a:avLst/>
          </a:prstGeom>
          <a:solidFill>
            <a:srgbClr val="00B84F"/>
          </a:solidFill>
          <a:ln>
            <a:noFill/>
          </a:ln>
        </p:spPr>
      </p:pic>
      <p:pic>
        <p:nvPicPr>
          <p:cNvPr id="137" name="Google Shape;137;g104c162c553_0_38"/>
          <p:cNvPicPr preferRelativeResize="0"/>
          <p:nvPr/>
        </p:nvPicPr>
        <p:blipFill rotWithShape="1">
          <a:blip r:embed="rId4">
            <a:alphaModFix/>
          </a:blip>
          <a:srcRect l="26346" t="4797" b="9"/>
          <a:stretch/>
        </p:blipFill>
        <p:spPr>
          <a:xfrm>
            <a:off x="8999220" y="5978128"/>
            <a:ext cx="3017520" cy="853440"/>
          </a:xfrm>
          <a:prstGeom prst="rect">
            <a:avLst/>
          </a:prstGeom>
          <a:noFill/>
          <a:ln>
            <a:noFill/>
          </a:ln>
        </p:spPr>
      </p:pic>
      <p:sp>
        <p:nvSpPr>
          <p:cNvPr id="138" name="Google Shape;138;g104c162c553_0_38"/>
          <p:cNvSpPr txBox="1"/>
          <p:nvPr/>
        </p:nvSpPr>
        <p:spPr>
          <a:xfrm>
            <a:off x="1976449" y="312225"/>
            <a:ext cx="99297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SzPts val="1100"/>
              <a:buNone/>
            </a:pPr>
            <a:r>
              <a:rPr lang="fr-FR" sz="3200" b="1">
                <a:solidFill>
                  <a:schemeClr val="dk1"/>
                </a:solidFill>
                <a:latin typeface="Calibri"/>
                <a:ea typeface="Calibri"/>
                <a:cs typeface="Calibri"/>
                <a:sym typeface="Calibri"/>
              </a:rPr>
              <a:t>Attention:</a:t>
            </a:r>
            <a:endParaRPr sz="3200" b="1">
              <a:solidFill>
                <a:schemeClr val="dk1"/>
              </a:solidFill>
              <a:latin typeface="Calibri"/>
              <a:ea typeface="Calibri"/>
              <a:cs typeface="Calibri"/>
              <a:sym typeface="Calibri"/>
            </a:endParaRPr>
          </a:p>
          <a:p>
            <a:pPr marL="0" marR="0" lvl="0" indent="0" algn="ctr" rtl="0">
              <a:spcBef>
                <a:spcPts val="0"/>
              </a:spcBef>
              <a:spcAft>
                <a:spcPts val="0"/>
              </a:spcAft>
              <a:buSzPts val="1100"/>
              <a:buNone/>
            </a:pPr>
            <a:endParaRPr sz="3200" b="1">
              <a:solidFill>
                <a:schemeClr val="dk1"/>
              </a:solidFill>
              <a:latin typeface="Calibri"/>
              <a:ea typeface="Calibri"/>
              <a:cs typeface="Calibri"/>
              <a:sym typeface="Calibri"/>
            </a:endParaRPr>
          </a:p>
          <a:p>
            <a:pPr marL="0" marR="0" lvl="0" indent="0" algn="ctr" rtl="0">
              <a:spcBef>
                <a:spcPts val="0"/>
              </a:spcBef>
              <a:spcAft>
                <a:spcPts val="0"/>
              </a:spcAft>
              <a:buSzPts val="1100"/>
              <a:buNone/>
            </a:pPr>
            <a:endParaRPr sz="3200" b="1">
              <a:solidFill>
                <a:schemeClr val="dk1"/>
              </a:solidFill>
              <a:latin typeface="Calibri"/>
              <a:ea typeface="Calibri"/>
              <a:cs typeface="Calibri"/>
              <a:sym typeface="Calibri"/>
            </a:endParaRPr>
          </a:p>
        </p:txBody>
      </p:sp>
      <p:sp>
        <p:nvSpPr>
          <p:cNvPr id="139" name="Google Shape;139;g104c162c553_0_38"/>
          <p:cNvSpPr txBox="1"/>
          <p:nvPr/>
        </p:nvSpPr>
        <p:spPr>
          <a:xfrm>
            <a:off x="413359" y="6554569"/>
            <a:ext cx="4711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Project number 2020-1-FR01-KA204-079823</a:t>
            </a:r>
            <a:endParaRPr sz="1200">
              <a:solidFill>
                <a:schemeClr val="dk1"/>
              </a:solidFill>
              <a:latin typeface="Calibri"/>
              <a:ea typeface="Calibri"/>
              <a:cs typeface="Calibri"/>
              <a:sym typeface="Calibri"/>
            </a:endParaRPr>
          </a:p>
        </p:txBody>
      </p:sp>
      <p:sp>
        <p:nvSpPr>
          <p:cNvPr id="140" name="Google Shape;140;g104c162c553_0_38"/>
          <p:cNvSpPr txBox="1"/>
          <p:nvPr/>
        </p:nvSpPr>
        <p:spPr>
          <a:xfrm>
            <a:off x="2213532" y="981607"/>
            <a:ext cx="8643000" cy="4002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r>
              <a:rPr lang="fr-FR" sz="2000" dirty="0">
                <a:solidFill>
                  <a:schemeClr val="dk1"/>
                </a:solidFill>
                <a:latin typeface="Calibri"/>
                <a:ea typeface="Calibri"/>
                <a:cs typeface="Calibri"/>
                <a:sym typeface="Calibri"/>
              </a:rPr>
              <a:t>Il existe différentes méthodes pour théoriser l'attention*:</a:t>
            </a:r>
            <a:endParaRPr sz="2000" dirty="0">
              <a:solidFill>
                <a:schemeClr val="dk1"/>
              </a:solidFill>
              <a:latin typeface="Calibri"/>
              <a:ea typeface="Calibri"/>
              <a:cs typeface="Calibri"/>
              <a:sym typeface="Calibri"/>
            </a:endParaRPr>
          </a:p>
        </p:txBody>
      </p:sp>
      <p:sp>
        <p:nvSpPr>
          <p:cNvPr id="141" name="Google Shape;141;g104c162c553_0_38"/>
          <p:cNvSpPr txBox="1"/>
          <p:nvPr/>
        </p:nvSpPr>
        <p:spPr>
          <a:xfrm>
            <a:off x="4402500" y="1889838"/>
            <a:ext cx="6829200" cy="14775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None/>
            </a:pPr>
            <a:r>
              <a:rPr lang="fr-FR" sz="1800" dirty="0">
                <a:solidFill>
                  <a:schemeClr val="dk1"/>
                </a:solidFill>
                <a:latin typeface="Calibri"/>
                <a:ea typeface="Calibri"/>
                <a:cs typeface="Calibri"/>
                <a:sym typeface="Calibri"/>
              </a:rPr>
              <a:t>L'attention comme filtre :</a:t>
            </a:r>
          </a:p>
          <a:p>
            <a:pPr marL="0" lvl="0" indent="0" algn="just" rtl="0">
              <a:spcBef>
                <a:spcPts val="0"/>
              </a:spcBef>
              <a:spcAft>
                <a:spcPts val="0"/>
              </a:spcAft>
              <a:buNone/>
            </a:pPr>
            <a:endParaRPr lang="fr-FR" sz="1800" dirty="0">
              <a:solidFill>
                <a:schemeClr val="dk1"/>
              </a:solidFill>
              <a:latin typeface="Calibri"/>
              <a:ea typeface="Calibri"/>
              <a:cs typeface="Calibri"/>
              <a:sym typeface="Calibri"/>
            </a:endParaRPr>
          </a:p>
          <a:p>
            <a:pPr marL="0" lvl="0" indent="0" algn="just" rtl="0">
              <a:spcBef>
                <a:spcPts val="0"/>
              </a:spcBef>
              <a:spcAft>
                <a:spcPts val="0"/>
              </a:spcAft>
              <a:buNone/>
            </a:pPr>
            <a:r>
              <a:rPr lang="fr-FR" sz="1800" dirty="0">
                <a:solidFill>
                  <a:schemeClr val="dk1"/>
                </a:solidFill>
                <a:latin typeface="Calibri"/>
                <a:ea typeface="Calibri"/>
                <a:cs typeface="Calibri"/>
                <a:sym typeface="Calibri"/>
              </a:rPr>
              <a:t>.... dans lequel vous recevez beaucoup d'informations mais seules une ou très peu sont sélectionnées pour être traitées.</a:t>
            </a:r>
          </a:p>
          <a:p>
            <a:pPr marL="0" marR="0" lvl="0" indent="0" algn="just" rtl="0">
              <a:spcBef>
                <a:spcPts val="0"/>
              </a:spcBef>
              <a:spcAft>
                <a:spcPts val="0"/>
              </a:spcAft>
              <a:buSzPts val="1100"/>
              <a:buNone/>
            </a:pPr>
            <a:endParaRPr sz="1800" b="1" dirty="0">
              <a:solidFill>
                <a:schemeClr val="dk1"/>
              </a:solidFill>
              <a:latin typeface="Calibri"/>
              <a:ea typeface="Calibri"/>
              <a:cs typeface="Calibri"/>
              <a:sym typeface="Calibri"/>
            </a:endParaRPr>
          </a:p>
        </p:txBody>
      </p:sp>
      <p:sp>
        <p:nvSpPr>
          <p:cNvPr id="142" name="Google Shape;142;g104c162c553_0_38"/>
          <p:cNvSpPr txBox="1"/>
          <p:nvPr/>
        </p:nvSpPr>
        <p:spPr>
          <a:xfrm>
            <a:off x="4585409" y="6613194"/>
            <a:ext cx="4711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*Source: (Castle &amp; Buckler, 2009)</a:t>
            </a:r>
            <a:endParaRPr sz="1200">
              <a:solidFill>
                <a:schemeClr val="dk1"/>
              </a:solidFill>
              <a:latin typeface="Calibri"/>
              <a:ea typeface="Calibri"/>
              <a:cs typeface="Calibri"/>
              <a:sym typeface="Calibri"/>
            </a:endParaRPr>
          </a:p>
        </p:txBody>
      </p:sp>
      <p:pic>
        <p:nvPicPr>
          <p:cNvPr id="143" name="Google Shape;143;g104c162c553_0_38"/>
          <p:cNvPicPr preferRelativeResize="0"/>
          <p:nvPr/>
        </p:nvPicPr>
        <p:blipFill>
          <a:blip r:embed="rId5">
            <a:alphaModFix/>
          </a:blip>
          <a:stretch>
            <a:fillRect/>
          </a:stretch>
        </p:blipFill>
        <p:spPr>
          <a:xfrm>
            <a:off x="598700" y="1699900"/>
            <a:ext cx="3571875" cy="1857375"/>
          </a:xfrm>
          <a:prstGeom prst="rect">
            <a:avLst/>
          </a:prstGeom>
          <a:noFill/>
          <a:ln>
            <a:noFill/>
          </a:ln>
        </p:spPr>
      </p:pic>
      <p:pic>
        <p:nvPicPr>
          <p:cNvPr id="144" name="Google Shape;144;g104c162c553_0_38"/>
          <p:cNvPicPr preferRelativeResize="0"/>
          <p:nvPr/>
        </p:nvPicPr>
        <p:blipFill rotWithShape="1">
          <a:blip r:embed="rId6">
            <a:alphaModFix/>
          </a:blip>
          <a:srcRect l="4841" r="4841"/>
          <a:stretch/>
        </p:blipFill>
        <p:spPr>
          <a:xfrm>
            <a:off x="598700" y="3613750"/>
            <a:ext cx="3571875" cy="1943100"/>
          </a:xfrm>
          <a:prstGeom prst="rect">
            <a:avLst/>
          </a:prstGeom>
          <a:noFill/>
          <a:ln>
            <a:noFill/>
          </a:ln>
        </p:spPr>
      </p:pic>
      <p:sp>
        <p:nvSpPr>
          <p:cNvPr id="145" name="Google Shape;145;g104c162c553_0_38"/>
          <p:cNvSpPr txBox="1"/>
          <p:nvPr/>
        </p:nvSpPr>
        <p:spPr>
          <a:xfrm>
            <a:off x="4478175" y="3933975"/>
            <a:ext cx="6829200" cy="1200288"/>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None/>
            </a:pPr>
            <a:r>
              <a:rPr lang="fr-FR" sz="1800" dirty="0">
                <a:solidFill>
                  <a:schemeClr val="dk1"/>
                </a:solidFill>
                <a:latin typeface="Calibri"/>
                <a:ea typeface="Calibri"/>
                <a:cs typeface="Calibri"/>
                <a:sym typeface="Calibri"/>
              </a:rPr>
              <a:t>L'attention comme un projecteur :</a:t>
            </a:r>
          </a:p>
          <a:p>
            <a:pPr marL="0" lvl="0" indent="0" algn="just" rtl="0">
              <a:spcBef>
                <a:spcPts val="0"/>
              </a:spcBef>
              <a:spcAft>
                <a:spcPts val="0"/>
              </a:spcAft>
              <a:buNone/>
            </a:pPr>
            <a:endParaRPr lang="fr-FR" sz="1800" dirty="0">
              <a:solidFill>
                <a:schemeClr val="dk1"/>
              </a:solidFill>
              <a:latin typeface="Calibri"/>
              <a:ea typeface="Calibri"/>
              <a:cs typeface="Calibri"/>
              <a:sym typeface="Calibri"/>
            </a:endParaRPr>
          </a:p>
          <a:p>
            <a:pPr marL="0" lvl="0" indent="0" algn="just" rtl="0">
              <a:spcBef>
                <a:spcPts val="0"/>
              </a:spcBef>
              <a:spcAft>
                <a:spcPts val="0"/>
              </a:spcAft>
              <a:buNone/>
            </a:pPr>
            <a:r>
              <a:rPr lang="fr-FR" sz="1800" dirty="0">
                <a:solidFill>
                  <a:schemeClr val="dk1"/>
                </a:solidFill>
                <a:latin typeface="Calibri"/>
                <a:ea typeface="Calibri"/>
                <a:cs typeface="Calibri"/>
                <a:sym typeface="Calibri"/>
              </a:rPr>
              <a:t>....dans lequel vous avez la possibilité de diriger votre attention vers des informations pertinentes.</a:t>
            </a:r>
            <a:endParaRPr sz="1800" b="1" dirty="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g104c162c553_0_65"/>
          <p:cNvPicPr preferRelativeResize="0"/>
          <p:nvPr/>
        </p:nvPicPr>
        <p:blipFill rotWithShape="1">
          <a:blip r:embed="rId3">
            <a:alphaModFix/>
          </a:blip>
          <a:srcRect/>
          <a:stretch/>
        </p:blipFill>
        <p:spPr>
          <a:xfrm>
            <a:off x="331940" y="0"/>
            <a:ext cx="1435564" cy="1552183"/>
          </a:xfrm>
          <a:prstGeom prst="rect">
            <a:avLst/>
          </a:prstGeom>
          <a:solidFill>
            <a:srgbClr val="00B84F"/>
          </a:solidFill>
          <a:ln>
            <a:noFill/>
          </a:ln>
        </p:spPr>
      </p:pic>
      <p:pic>
        <p:nvPicPr>
          <p:cNvPr id="151" name="Google Shape;151;g104c162c553_0_65"/>
          <p:cNvPicPr preferRelativeResize="0"/>
          <p:nvPr/>
        </p:nvPicPr>
        <p:blipFill rotWithShape="1">
          <a:blip r:embed="rId4">
            <a:alphaModFix/>
          </a:blip>
          <a:srcRect l="26346" t="4797" b="9"/>
          <a:stretch/>
        </p:blipFill>
        <p:spPr>
          <a:xfrm>
            <a:off x="8999220" y="5978128"/>
            <a:ext cx="3017520" cy="853440"/>
          </a:xfrm>
          <a:prstGeom prst="rect">
            <a:avLst/>
          </a:prstGeom>
          <a:noFill/>
          <a:ln>
            <a:noFill/>
          </a:ln>
        </p:spPr>
      </p:pic>
      <p:sp>
        <p:nvSpPr>
          <p:cNvPr id="152" name="Google Shape;152;g104c162c553_0_65"/>
          <p:cNvSpPr txBox="1"/>
          <p:nvPr/>
        </p:nvSpPr>
        <p:spPr>
          <a:xfrm>
            <a:off x="1976449" y="312225"/>
            <a:ext cx="99297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SzPts val="1100"/>
              <a:buNone/>
            </a:pPr>
            <a:endParaRPr sz="3200" b="1">
              <a:solidFill>
                <a:schemeClr val="dk1"/>
              </a:solidFill>
              <a:latin typeface="Calibri"/>
              <a:ea typeface="Calibri"/>
              <a:cs typeface="Calibri"/>
              <a:sym typeface="Calibri"/>
            </a:endParaRPr>
          </a:p>
          <a:p>
            <a:pPr marL="0" marR="0" lvl="0" indent="0" algn="ctr" rtl="0">
              <a:spcBef>
                <a:spcPts val="0"/>
              </a:spcBef>
              <a:spcAft>
                <a:spcPts val="0"/>
              </a:spcAft>
              <a:buSzPts val="1100"/>
              <a:buNone/>
            </a:pPr>
            <a:endParaRPr sz="3200" b="1">
              <a:solidFill>
                <a:schemeClr val="dk1"/>
              </a:solidFill>
              <a:latin typeface="Calibri"/>
              <a:ea typeface="Calibri"/>
              <a:cs typeface="Calibri"/>
              <a:sym typeface="Calibri"/>
            </a:endParaRPr>
          </a:p>
        </p:txBody>
      </p:sp>
      <p:sp>
        <p:nvSpPr>
          <p:cNvPr id="153" name="Google Shape;153;g104c162c553_0_65"/>
          <p:cNvSpPr txBox="1"/>
          <p:nvPr/>
        </p:nvSpPr>
        <p:spPr>
          <a:xfrm>
            <a:off x="413359" y="6554569"/>
            <a:ext cx="4711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Project number 2020-1-FR01-KA204-079823</a:t>
            </a:r>
            <a:endParaRPr sz="1200">
              <a:solidFill>
                <a:schemeClr val="dk1"/>
              </a:solidFill>
              <a:latin typeface="Calibri"/>
              <a:ea typeface="Calibri"/>
              <a:cs typeface="Calibri"/>
              <a:sym typeface="Calibri"/>
            </a:endParaRPr>
          </a:p>
        </p:txBody>
      </p:sp>
      <p:sp>
        <p:nvSpPr>
          <p:cNvPr id="154" name="Google Shape;154;g104c162c553_0_65"/>
          <p:cNvSpPr txBox="1"/>
          <p:nvPr/>
        </p:nvSpPr>
        <p:spPr>
          <a:xfrm>
            <a:off x="2021682" y="463657"/>
            <a:ext cx="8643000" cy="4002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r>
              <a:rPr lang="fr-FR" sz="2000">
                <a:solidFill>
                  <a:schemeClr val="dk1"/>
                </a:solidFill>
                <a:latin typeface="Calibri"/>
                <a:ea typeface="Calibri"/>
                <a:cs typeface="Calibri"/>
                <a:sym typeface="Calibri"/>
              </a:rPr>
              <a:t>There are different methods to theorize attention*(cont.):</a:t>
            </a:r>
            <a:endParaRPr sz="2000">
              <a:solidFill>
                <a:schemeClr val="dk1"/>
              </a:solidFill>
              <a:latin typeface="Calibri"/>
              <a:ea typeface="Calibri"/>
              <a:cs typeface="Calibri"/>
              <a:sym typeface="Calibri"/>
            </a:endParaRPr>
          </a:p>
        </p:txBody>
      </p:sp>
      <p:sp>
        <p:nvSpPr>
          <p:cNvPr id="155" name="Google Shape;155;g104c162c553_0_65"/>
          <p:cNvSpPr txBox="1"/>
          <p:nvPr/>
        </p:nvSpPr>
        <p:spPr>
          <a:xfrm>
            <a:off x="5419300" y="1725500"/>
            <a:ext cx="6205800" cy="1200600"/>
          </a:xfrm>
          <a:prstGeom prst="rect">
            <a:avLst/>
          </a:prstGeom>
          <a:noFill/>
          <a:ln>
            <a:noFill/>
          </a:ln>
        </p:spPr>
        <p:txBody>
          <a:bodyPr spcFirstLastPara="1" wrap="square" lIns="91425" tIns="45700" rIns="91425" bIns="45700" anchor="t" anchorCtr="0">
            <a:spAutoFit/>
          </a:bodyPr>
          <a:lstStyle/>
          <a:p>
            <a:pPr marL="0" lvl="0" indent="0" algn="just" rtl="0">
              <a:spcBef>
                <a:spcPts val="0"/>
              </a:spcBef>
              <a:spcAft>
                <a:spcPts val="0"/>
              </a:spcAft>
              <a:buNone/>
            </a:pPr>
            <a:r>
              <a:rPr lang="fr-FR" sz="1800" dirty="0">
                <a:solidFill>
                  <a:schemeClr val="dk1"/>
                </a:solidFill>
                <a:latin typeface="Calibri"/>
                <a:ea typeface="Calibri"/>
                <a:cs typeface="Calibri"/>
                <a:sym typeface="Calibri"/>
              </a:rPr>
              <a:t>L'attention comme ressource :</a:t>
            </a:r>
          </a:p>
          <a:p>
            <a:pPr marL="0" lvl="0" indent="0" algn="just" rtl="0">
              <a:spcBef>
                <a:spcPts val="0"/>
              </a:spcBef>
              <a:spcAft>
                <a:spcPts val="0"/>
              </a:spcAft>
              <a:buNone/>
            </a:pPr>
            <a:endParaRPr lang="fr-FR" sz="1800" dirty="0">
              <a:solidFill>
                <a:schemeClr val="dk1"/>
              </a:solidFill>
              <a:latin typeface="Calibri"/>
              <a:ea typeface="Calibri"/>
              <a:cs typeface="Calibri"/>
              <a:sym typeface="Calibri"/>
            </a:endParaRPr>
          </a:p>
          <a:p>
            <a:pPr marL="0" lvl="0" indent="0" algn="just" rtl="0">
              <a:spcBef>
                <a:spcPts val="0"/>
              </a:spcBef>
              <a:spcAft>
                <a:spcPts val="0"/>
              </a:spcAft>
              <a:buNone/>
            </a:pPr>
            <a:r>
              <a:rPr lang="fr-FR" sz="1800" dirty="0">
                <a:solidFill>
                  <a:schemeClr val="dk1"/>
                </a:solidFill>
                <a:latin typeface="Calibri"/>
                <a:ea typeface="Calibri"/>
                <a:cs typeface="Calibri"/>
                <a:sym typeface="Calibri"/>
              </a:rPr>
              <a:t>.... dans lequel vous recevez beaucoup d'informations mais seules une ou très peu sont sélectionnées pour être traitées.</a:t>
            </a:r>
          </a:p>
        </p:txBody>
      </p:sp>
      <p:sp>
        <p:nvSpPr>
          <p:cNvPr id="156" name="Google Shape;156;g104c162c553_0_65"/>
          <p:cNvSpPr txBox="1"/>
          <p:nvPr/>
        </p:nvSpPr>
        <p:spPr>
          <a:xfrm>
            <a:off x="4585409" y="6613194"/>
            <a:ext cx="4711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*Source: (Castle &amp; Buckler, 2009)</a:t>
            </a:r>
            <a:endParaRPr sz="1200">
              <a:solidFill>
                <a:schemeClr val="dk1"/>
              </a:solidFill>
              <a:latin typeface="Calibri"/>
              <a:ea typeface="Calibri"/>
              <a:cs typeface="Calibri"/>
              <a:sym typeface="Calibri"/>
            </a:endParaRPr>
          </a:p>
        </p:txBody>
      </p:sp>
      <p:sp>
        <p:nvSpPr>
          <p:cNvPr id="157" name="Google Shape;157;g104c162c553_0_65"/>
          <p:cNvSpPr txBox="1"/>
          <p:nvPr/>
        </p:nvSpPr>
        <p:spPr>
          <a:xfrm>
            <a:off x="4240075" y="3579100"/>
            <a:ext cx="4325100" cy="4002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fr-FR" sz="2000" dirty="0">
                <a:solidFill>
                  <a:schemeClr val="dk1"/>
                </a:solidFill>
                <a:latin typeface="Calibri"/>
                <a:ea typeface="Calibri"/>
                <a:cs typeface="Calibri"/>
                <a:sym typeface="Calibri"/>
              </a:rPr>
              <a:t>Et qu'en est-il de la concentration ?</a:t>
            </a:r>
            <a:endParaRPr sz="2000" b="1" dirty="0">
              <a:solidFill>
                <a:schemeClr val="dk1"/>
              </a:solidFill>
              <a:latin typeface="Calibri"/>
              <a:ea typeface="Calibri"/>
              <a:cs typeface="Calibri"/>
              <a:sym typeface="Calibri"/>
            </a:endParaRPr>
          </a:p>
        </p:txBody>
      </p:sp>
      <p:pic>
        <p:nvPicPr>
          <p:cNvPr id="158" name="Google Shape;158;g104c162c553_0_65"/>
          <p:cNvPicPr preferRelativeResize="0"/>
          <p:nvPr/>
        </p:nvPicPr>
        <p:blipFill rotWithShape="1">
          <a:blip r:embed="rId5">
            <a:alphaModFix/>
          </a:blip>
          <a:srcRect t="5623" b="4545"/>
          <a:stretch/>
        </p:blipFill>
        <p:spPr>
          <a:xfrm>
            <a:off x="2021675" y="1066850"/>
            <a:ext cx="3114675" cy="2095500"/>
          </a:xfrm>
          <a:prstGeom prst="rect">
            <a:avLst/>
          </a:prstGeom>
          <a:noFill/>
          <a:ln>
            <a:noFill/>
          </a:ln>
        </p:spPr>
      </p:pic>
      <p:sp>
        <p:nvSpPr>
          <p:cNvPr id="159" name="Google Shape;159;g104c162c553_0_65"/>
          <p:cNvSpPr txBox="1"/>
          <p:nvPr/>
        </p:nvSpPr>
        <p:spPr>
          <a:xfrm>
            <a:off x="719375" y="4301675"/>
            <a:ext cx="11097600" cy="203128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r>
              <a:rPr lang="fr-FR" sz="1800" dirty="0">
                <a:solidFill>
                  <a:schemeClr val="dk1"/>
                </a:solidFill>
                <a:latin typeface="Calibri"/>
                <a:ea typeface="Calibri"/>
                <a:cs typeface="Calibri"/>
                <a:sym typeface="Calibri"/>
              </a:rPr>
              <a:t>La concentration est la capacité de maintenir son attention pendant un certain temps. En augmentant votre attention sur les informations pertinentes et en diminuant votre attention sur les distractions, vous pouvez maintenir votre concentration plus longtemps.</a:t>
            </a:r>
          </a:p>
          <a:p>
            <a:pPr marL="0" marR="0" lvl="0" indent="0" algn="just" rtl="0">
              <a:spcBef>
                <a:spcPts val="0"/>
              </a:spcBef>
              <a:spcAft>
                <a:spcPts val="0"/>
              </a:spcAft>
              <a:buSzPts val="1100"/>
              <a:buNone/>
            </a:pPr>
            <a:r>
              <a:rPr lang="fr-FR" sz="1800" dirty="0">
                <a:solidFill>
                  <a:schemeClr val="dk1"/>
                </a:solidFill>
                <a:latin typeface="Calibri"/>
                <a:ea typeface="Calibri"/>
                <a:cs typeface="Calibri"/>
                <a:sym typeface="Calibri"/>
              </a:rPr>
              <a:t>Les distractions peuvent être internes ou externes. Les distractions internes peuvent être un manque de motivation, le fait de penser au passé, de s'inquiéter de l'avenir ou des distractions physiques comme la fatigue ou la faim, tandis que les distractions externes peuvent être le bruit ou d'autres distractions sensorielles comme un flash lumineux provenant de votre téléphone*.</a:t>
            </a:r>
            <a:endParaRPr sz="1800" b="1" dirty="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g104c162c553_0_87"/>
          <p:cNvPicPr preferRelativeResize="0"/>
          <p:nvPr/>
        </p:nvPicPr>
        <p:blipFill rotWithShape="1">
          <a:blip r:embed="rId3">
            <a:alphaModFix/>
          </a:blip>
          <a:srcRect/>
          <a:stretch/>
        </p:blipFill>
        <p:spPr>
          <a:xfrm>
            <a:off x="331940" y="0"/>
            <a:ext cx="1435564" cy="1552183"/>
          </a:xfrm>
          <a:prstGeom prst="rect">
            <a:avLst/>
          </a:prstGeom>
          <a:solidFill>
            <a:srgbClr val="00B84F"/>
          </a:solidFill>
          <a:ln>
            <a:noFill/>
          </a:ln>
        </p:spPr>
      </p:pic>
      <p:pic>
        <p:nvPicPr>
          <p:cNvPr id="165" name="Google Shape;165;g104c162c553_0_87"/>
          <p:cNvPicPr preferRelativeResize="0"/>
          <p:nvPr/>
        </p:nvPicPr>
        <p:blipFill rotWithShape="1">
          <a:blip r:embed="rId4">
            <a:alphaModFix/>
          </a:blip>
          <a:srcRect l="26346" t="4797" b="9"/>
          <a:stretch/>
        </p:blipFill>
        <p:spPr>
          <a:xfrm>
            <a:off x="8999220" y="5978128"/>
            <a:ext cx="3017520" cy="853440"/>
          </a:xfrm>
          <a:prstGeom prst="rect">
            <a:avLst/>
          </a:prstGeom>
          <a:noFill/>
          <a:ln>
            <a:noFill/>
          </a:ln>
        </p:spPr>
      </p:pic>
      <p:sp>
        <p:nvSpPr>
          <p:cNvPr id="166" name="Google Shape;166;g104c162c553_0_87"/>
          <p:cNvSpPr txBox="1"/>
          <p:nvPr/>
        </p:nvSpPr>
        <p:spPr>
          <a:xfrm>
            <a:off x="1976449" y="312225"/>
            <a:ext cx="99297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SzPts val="1100"/>
              <a:buNone/>
            </a:pPr>
            <a:endParaRPr sz="3200" b="1">
              <a:solidFill>
                <a:schemeClr val="dk1"/>
              </a:solidFill>
              <a:latin typeface="Calibri"/>
              <a:ea typeface="Calibri"/>
              <a:cs typeface="Calibri"/>
              <a:sym typeface="Calibri"/>
            </a:endParaRPr>
          </a:p>
          <a:p>
            <a:pPr marL="0" marR="0" lvl="0" indent="0" algn="ctr" rtl="0">
              <a:spcBef>
                <a:spcPts val="0"/>
              </a:spcBef>
              <a:spcAft>
                <a:spcPts val="0"/>
              </a:spcAft>
              <a:buSzPts val="1100"/>
              <a:buNone/>
            </a:pPr>
            <a:endParaRPr sz="3200" b="1">
              <a:solidFill>
                <a:schemeClr val="dk1"/>
              </a:solidFill>
              <a:latin typeface="Calibri"/>
              <a:ea typeface="Calibri"/>
              <a:cs typeface="Calibri"/>
              <a:sym typeface="Calibri"/>
            </a:endParaRPr>
          </a:p>
        </p:txBody>
      </p:sp>
      <p:sp>
        <p:nvSpPr>
          <p:cNvPr id="167" name="Google Shape;167;g104c162c553_0_87"/>
          <p:cNvSpPr txBox="1"/>
          <p:nvPr/>
        </p:nvSpPr>
        <p:spPr>
          <a:xfrm>
            <a:off x="413359" y="6554569"/>
            <a:ext cx="4711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Project number 2020-1-FR01-KA204-079823</a:t>
            </a:r>
            <a:endParaRPr sz="1200">
              <a:solidFill>
                <a:schemeClr val="dk1"/>
              </a:solidFill>
              <a:latin typeface="Calibri"/>
              <a:ea typeface="Calibri"/>
              <a:cs typeface="Calibri"/>
              <a:sym typeface="Calibri"/>
            </a:endParaRPr>
          </a:p>
        </p:txBody>
      </p:sp>
      <p:sp>
        <p:nvSpPr>
          <p:cNvPr id="168" name="Google Shape;168;g104c162c553_0_87"/>
          <p:cNvSpPr txBox="1"/>
          <p:nvPr/>
        </p:nvSpPr>
        <p:spPr>
          <a:xfrm>
            <a:off x="2550275" y="843075"/>
            <a:ext cx="8603700" cy="9234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r>
              <a:rPr lang="fr-FR" sz="1800" i="1" dirty="0">
                <a:solidFill>
                  <a:schemeClr val="dk1"/>
                </a:solidFill>
                <a:latin typeface="Calibri"/>
                <a:ea typeface="Calibri"/>
                <a:cs typeface="Calibri"/>
                <a:sym typeface="Calibri"/>
              </a:rPr>
              <a:t>Les technologies numériques devenant chaque jour plus complexes, pour une personne qui n'est pas née dans cette ère numérique, naviguer dans les technologies numériques sans compromettre son attention devient un défi.</a:t>
            </a:r>
            <a:endParaRPr sz="1800" i="1" dirty="0">
              <a:solidFill>
                <a:schemeClr val="dk1"/>
              </a:solidFill>
              <a:latin typeface="Calibri"/>
              <a:ea typeface="Calibri"/>
              <a:cs typeface="Calibri"/>
              <a:sym typeface="Calibri"/>
            </a:endParaRPr>
          </a:p>
        </p:txBody>
      </p:sp>
      <p:sp>
        <p:nvSpPr>
          <p:cNvPr id="169" name="Google Shape;169;g104c162c553_0_87"/>
          <p:cNvSpPr txBox="1"/>
          <p:nvPr/>
        </p:nvSpPr>
        <p:spPr>
          <a:xfrm>
            <a:off x="719375" y="2316200"/>
            <a:ext cx="11097600" cy="28622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r>
              <a:rPr lang="fr-FR" sz="1800" dirty="0">
                <a:solidFill>
                  <a:schemeClr val="dk1"/>
                </a:solidFill>
                <a:latin typeface="Calibri"/>
                <a:ea typeface="Calibri"/>
                <a:cs typeface="Calibri"/>
                <a:sym typeface="Calibri"/>
              </a:rPr>
              <a:t>Afin de créer un programme de remise en forme mentale visant à accroître l'agilité mentale des seniors dans les environnements numériques, nous devons comprendre à quoi nous avons affaire et quelles méthodes les technologies numériques développent pour attirer notre attention. </a:t>
            </a:r>
          </a:p>
          <a:p>
            <a:pPr marL="0" marR="0" lvl="0" indent="0" algn="just" rtl="0">
              <a:spcBef>
                <a:spcPts val="0"/>
              </a:spcBef>
              <a:spcAft>
                <a:spcPts val="0"/>
              </a:spcAft>
              <a:buSzPts val="1100"/>
              <a:buNone/>
            </a:pPr>
            <a:endParaRPr lang="fr-FR" sz="1800"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endParaRPr lang="fr-FR" sz="1800"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r>
              <a:rPr lang="fr-FR" sz="1800" dirty="0">
                <a:solidFill>
                  <a:schemeClr val="dk1"/>
                </a:solidFill>
                <a:latin typeface="Calibri"/>
                <a:ea typeface="Calibri"/>
                <a:cs typeface="Calibri"/>
                <a:sym typeface="Calibri"/>
              </a:rPr>
              <a:t>Nous explorons ces phénomènes à l'aide de deux études de cas : le contenu promotionnel et les courriers de phishing.</a:t>
            </a:r>
          </a:p>
          <a:p>
            <a:pPr marL="0" marR="0" lvl="0" indent="0" algn="just" rtl="0">
              <a:spcBef>
                <a:spcPts val="0"/>
              </a:spcBef>
              <a:spcAft>
                <a:spcPts val="0"/>
              </a:spcAft>
              <a:buSzPts val="1100"/>
              <a:buNone/>
            </a:pPr>
            <a:endParaRPr lang="fr-FR" sz="1800"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endParaRPr lang="fr-FR" sz="1800"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r>
              <a:rPr lang="fr-FR" sz="1800" dirty="0">
                <a:solidFill>
                  <a:schemeClr val="dk1"/>
                </a:solidFill>
                <a:latin typeface="Calibri"/>
                <a:ea typeface="Calibri"/>
                <a:cs typeface="Calibri"/>
                <a:sym typeface="Calibri"/>
              </a:rPr>
              <a:t>Vous pouvez trouver les deux études de cas en détail sur le site Web du module. Examinons-les brièvement : </a:t>
            </a:r>
            <a:endParaRPr sz="1800" dirty="0">
              <a:solidFill>
                <a:schemeClr val="dk1"/>
              </a:solidFill>
              <a:latin typeface="Calibri"/>
              <a:ea typeface="Calibri"/>
              <a:cs typeface="Calibri"/>
              <a:sym typeface="Calibri"/>
            </a:endParaRPr>
          </a:p>
        </p:txBody>
      </p:sp>
      <p:sp>
        <p:nvSpPr>
          <p:cNvPr id="170" name="Google Shape;170;g104c162c553_0_87"/>
          <p:cNvSpPr txBox="1"/>
          <p:nvPr/>
        </p:nvSpPr>
        <p:spPr>
          <a:xfrm>
            <a:off x="1887274" y="197125"/>
            <a:ext cx="99297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SzPts val="1100"/>
              <a:buNone/>
            </a:pPr>
            <a:r>
              <a:rPr lang="fr-FR" sz="3200" b="1" dirty="0">
                <a:solidFill>
                  <a:schemeClr val="dk1"/>
                </a:solidFill>
                <a:latin typeface="Calibri"/>
                <a:ea typeface="Calibri"/>
                <a:cs typeface="Calibri"/>
                <a:sym typeface="Calibri"/>
              </a:rPr>
              <a:t>L'attention à l'ère numérique:</a:t>
            </a:r>
            <a:endParaRPr sz="3200" b="1"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104c162c553_0_104"/>
          <p:cNvPicPr preferRelativeResize="0"/>
          <p:nvPr/>
        </p:nvPicPr>
        <p:blipFill rotWithShape="1">
          <a:blip r:embed="rId3">
            <a:alphaModFix/>
          </a:blip>
          <a:srcRect/>
          <a:stretch/>
        </p:blipFill>
        <p:spPr>
          <a:xfrm>
            <a:off x="331940" y="0"/>
            <a:ext cx="1435564" cy="1552183"/>
          </a:xfrm>
          <a:prstGeom prst="rect">
            <a:avLst/>
          </a:prstGeom>
          <a:solidFill>
            <a:srgbClr val="00B84F"/>
          </a:solidFill>
          <a:ln>
            <a:noFill/>
          </a:ln>
        </p:spPr>
      </p:pic>
      <p:pic>
        <p:nvPicPr>
          <p:cNvPr id="176" name="Google Shape;176;g104c162c553_0_104"/>
          <p:cNvPicPr preferRelativeResize="0"/>
          <p:nvPr/>
        </p:nvPicPr>
        <p:blipFill rotWithShape="1">
          <a:blip r:embed="rId4">
            <a:alphaModFix/>
          </a:blip>
          <a:srcRect l="26346" t="4797" b="9"/>
          <a:stretch/>
        </p:blipFill>
        <p:spPr>
          <a:xfrm>
            <a:off x="8999220" y="5978128"/>
            <a:ext cx="3017520" cy="853440"/>
          </a:xfrm>
          <a:prstGeom prst="rect">
            <a:avLst/>
          </a:prstGeom>
          <a:noFill/>
          <a:ln>
            <a:noFill/>
          </a:ln>
        </p:spPr>
      </p:pic>
      <p:sp>
        <p:nvSpPr>
          <p:cNvPr id="177" name="Google Shape;177;g104c162c553_0_104"/>
          <p:cNvSpPr txBox="1"/>
          <p:nvPr/>
        </p:nvSpPr>
        <p:spPr>
          <a:xfrm>
            <a:off x="1976449" y="312225"/>
            <a:ext cx="9929700" cy="1077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SzPts val="1100"/>
              <a:buNone/>
            </a:pPr>
            <a:endParaRPr sz="3200" b="1">
              <a:solidFill>
                <a:schemeClr val="dk1"/>
              </a:solidFill>
              <a:latin typeface="Calibri"/>
              <a:ea typeface="Calibri"/>
              <a:cs typeface="Calibri"/>
              <a:sym typeface="Calibri"/>
            </a:endParaRPr>
          </a:p>
          <a:p>
            <a:pPr marL="0" marR="0" lvl="0" indent="0" algn="ctr" rtl="0">
              <a:spcBef>
                <a:spcPts val="0"/>
              </a:spcBef>
              <a:spcAft>
                <a:spcPts val="0"/>
              </a:spcAft>
              <a:buSzPts val="1100"/>
              <a:buNone/>
            </a:pPr>
            <a:endParaRPr sz="3200" b="1">
              <a:solidFill>
                <a:schemeClr val="dk1"/>
              </a:solidFill>
              <a:latin typeface="Calibri"/>
              <a:ea typeface="Calibri"/>
              <a:cs typeface="Calibri"/>
              <a:sym typeface="Calibri"/>
            </a:endParaRPr>
          </a:p>
        </p:txBody>
      </p:sp>
      <p:sp>
        <p:nvSpPr>
          <p:cNvPr id="178" name="Google Shape;178;g104c162c553_0_104"/>
          <p:cNvSpPr txBox="1"/>
          <p:nvPr/>
        </p:nvSpPr>
        <p:spPr>
          <a:xfrm>
            <a:off x="413359" y="6554569"/>
            <a:ext cx="4711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Project number 2020-1-FR01-KA204-079823</a:t>
            </a:r>
            <a:endParaRPr sz="1200">
              <a:solidFill>
                <a:schemeClr val="dk1"/>
              </a:solidFill>
              <a:latin typeface="Calibri"/>
              <a:ea typeface="Calibri"/>
              <a:cs typeface="Calibri"/>
              <a:sym typeface="Calibri"/>
            </a:endParaRPr>
          </a:p>
        </p:txBody>
      </p:sp>
      <p:sp>
        <p:nvSpPr>
          <p:cNvPr id="179" name="Google Shape;179;g104c162c553_0_104"/>
          <p:cNvSpPr txBox="1"/>
          <p:nvPr/>
        </p:nvSpPr>
        <p:spPr>
          <a:xfrm>
            <a:off x="331950" y="3429875"/>
            <a:ext cx="2347200" cy="203128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endParaRPr sz="1800" i="1" dirty="0">
              <a:solidFill>
                <a:schemeClr val="dk1"/>
              </a:solidFill>
              <a:latin typeface="Calibri"/>
              <a:ea typeface="Calibri"/>
              <a:cs typeface="Calibri"/>
              <a:sym typeface="Calibri"/>
            </a:endParaRPr>
          </a:p>
          <a:p>
            <a:pPr marL="0" marR="0" lvl="0" indent="0" algn="l" rtl="0">
              <a:spcBef>
                <a:spcPts val="0"/>
              </a:spcBef>
              <a:spcAft>
                <a:spcPts val="0"/>
              </a:spcAft>
              <a:buSzPts val="1100"/>
              <a:buNone/>
            </a:pPr>
            <a:r>
              <a:rPr lang="fr-FR" sz="1800" i="1" dirty="0">
                <a:solidFill>
                  <a:schemeClr val="dk1"/>
                </a:solidFill>
                <a:latin typeface="Calibri"/>
                <a:ea typeface="Calibri"/>
                <a:cs typeface="Calibri"/>
                <a:sym typeface="Calibri"/>
              </a:rPr>
              <a:t>Les publicités que vous voyez tous les jours sur les sites web ont des caractéristiques différentes*. </a:t>
            </a:r>
            <a:endParaRPr sz="1800" i="1" dirty="0">
              <a:solidFill>
                <a:schemeClr val="dk1"/>
              </a:solidFill>
              <a:latin typeface="Calibri"/>
              <a:ea typeface="Calibri"/>
              <a:cs typeface="Calibri"/>
              <a:sym typeface="Calibri"/>
            </a:endParaRPr>
          </a:p>
          <a:p>
            <a:pPr marL="0" marR="0" lvl="0" indent="0" algn="just" rtl="0">
              <a:spcBef>
                <a:spcPts val="0"/>
              </a:spcBef>
              <a:spcAft>
                <a:spcPts val="0"/>
              </a:spcAft>
              <a:buSzPts val="1100"/>
              <a:buNone/>
            </a:pPr>
            <a:endParaRPr sz="1800" i="1" dirty="0">
              <a:solidFill>
                <a:schemeClr val="dk1"/>
              </a:solidFill>
              <a:latin typeface="Calibri"/>
              <a:ea typeface="Calibri"/>
              <a:cs typeface="Calibri"/>
              <a:sym typeface="Calibri"/>
            </a:endParaRPr>
          </a:p>
        </p:txBody>
      </p:sp>
      <p:sp>
        <p:nvSpPr>
          <p:cNvPr id="180" name="Google Shape;180;g104c162c553_0_104"/>
          <p:cNvSpPr txBox="1"/>
          <p:nvPr/>
        </p:nvSpPr>
        <p:spPr>
          <a:xfrm>
            <a:off x="4585409" y="6613194"/>
            <a:ext cx="4711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Calibri"/>
                <a:ea typeface="Calibri"/>
                <a:cs typeface="Calibri"/>
                <a:sym typeface="Calibri"/>
              </a:rPr>
              <a:t>*Source: (Bui,n.d)</a:t>
            </a:r>
            <a:endParaRPr sz="1200">
              <a:solidFill>
                <a:schemeClr val="dk1"/>
              </a:solidFill>
              <a:latin typeface="Calibri"/>
              <a:ea typeface="Calibri"/>
              <a:cs typeface="Calibri"/>
              <a:sym typeface="Calibri"/>
            </a:endParaRPr>
          </a:p>
        </p:txBody>
      </p:sp>
      <p:sp>
        <p:nvSpPr>
          <p:cNvPr id="181" name="Google Shape;181;g104c162c553_0_104"/>
          <p:cNvSpPr txBox="1"/>
          <p:nvPr/>
        </p:nvSpPr>
        <p:spPr>
          <a:xfrm>
            <a:off x="290575" y="1952375"/>
            <a:ext cx="2347200" cy="15696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SzPts val="1100"/>
              <a:buNone/>
            </a:pPr>
            <a:r>
              <a:rPr lang="fr-FR" sz="3200" b="1" dirty="0">
                <a:solidFill>
                  <a:schemeClr val="dk1"/>
                </a:solidFill>
                <a:latin typeface="Calibri"/>
                <a:ea typeface="Calibri"/>
                <a:cs typeface="Calibri"/>
                <a:sym typeface="Calibri"/>
              </a:rPr>
              <a:t>Contenu promotionnel</a:t>
            </a:r>
          </a:p>
        </p:txBody>
      </p:sp>
      <p:pic>
        <p:nvPicPr>
          <p:cNvPr id="182" name="Google Shape;182;g104c162c553_0_104"/>
          <p:cNvPicPr preferRelativeResize="0"/>
          <p:nvPr/>
        </p:nvPicPr>
        <p:blipFill rotWithShape="1">
          <a:blip r:embed="rId5">
            <a:alphaModFix/>
          </a:blip>
          <a:srcRect b="7570"/>
          <a:stretch/>
        </p:blipFill>
        <p:spPr>
          <a:xfrm>
            <a:off x="3189475" y="312218"/>
            <a:ext cx="4139700" cy="2868733"/>
          </a:xfrm>
          <a:prstGeom prst="rect">
            <a:avLst/>
          </a:prstGeom>
          <a:noFill/>
          <a:ln>
            <a:noFill/>
          </a:ln>
        </p:spPr>
      </p:pic>
      <p:pic>
        <p:nvPicPr>
          <p:cNvPr id="183" name="Google Shape;183;g104c162c553_0_104"/>
          <p:cNvPicPr preferRelativeResize="0"/>
          <p:nvPr/>
        </p:nvPicPr>
        <p:blipFill rotWithShape="1">
          <a:blip r:embed="rId6">
            <a:alphaModFix/>
          </a:blip>
          <a:srcRect b="9665"/>
          <a:stretch/>
        </p:blipFill>
        <p:spPr>
          <a:xfrm>
            <a:off x="3236275" y="3180938"/>
            <a:ext cx="4139700" cy="2847975"/>
          </a:xfrm>
          <a:prstGeom prst="rect">
            <a:avLst/>
          </a:prstGeom>
          <a:noFill/>
          <a:ln>
            <a:noFill/>
          </a:ln>
        </p:spPr>
      </p:pic>
      <p:pic>
        <p:nvPicPr>
          <p:cNvPr id="184" name="Google Shape;184;g104c162c553_0_104"/>
          <p:cNvPicPr preferRelativeResize="0"/>
          <p:nvPr/>
        </p:nvPicPr>
        <p:blipFill rotWithShape="1">
          <a:blip r:embed="rId7">
            <a:alphaModFix/>
          </a:blip>
          <a:srcRect t="4149" b="9413"/>
          <a:stretch/>
        </p:blipFill>
        <p:spPr>
          <a:xfrm>
            <a:off x="7766450" y="2180100"/>
            <a:ext cx="4139700" cy="2689861"/>
          </a:xfrm>
          <a:prstGeom prst="rect">
            <a:avLst/>
          </a:prstGeom>
          <a:noFill/>
          <a:ln>
            <a:noFill/>
          </a:ln>
        </p:spPr>
      </p:pic>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1075</Words>
  <Application>Microsoft Office PowerPoint</Application>
  <PresentationFormat>Grand écran</PresentationFormat>
  <Paragraphs>100</Paragraphs>
  <Slides>11</Slides>
  <Notes>11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11</vt:i4>
      </vt:variant>
    </vt:vector>
  </HeadingPairs>
  <TitlesOfParts>
    <vt:vector size="17" baseType="lpstr">
      <vt:lpstr>Arial</vt:lpstr>
      <vt:lpstr>Calibri</vt:lpstr>
      <vt:lpstr>Merriweather Sans</vt:lpstr>
      <vt:lpstr>Segoe UI Symbol</vt:lpstr>
      <vt:lpstr>Trebuchet MS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Noémie Govindin</dc:creator>
  <cp:lastModifiedBy>Jutta Faller</cp:lastModifiedBy>
  <cp:revision>6</cp:revision>
  <dcterms:created xsi:type="dcterms:W3CDTF">2021-04-29T13:43:45Z</dcterms:created>
  <dcterms:modified xsi:type="dcterms:W3CDTF">2022-03-16T10:18:27Z</dcterms:modified>
</cp:coreProperties>
</file>