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2" r:id="rId7"/>
    <p:sldId id="263" r:id="rId8"/>
    <p:sldId id="264" r:id="rId9"/>
    <p:sldId id="265" r:id="rId10"/>
    <p:sldId id="261"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BW6aMNmdXjNQscMxd2GSQDoGh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7F3B0-D828-473F-A7AA-0DDA3139FFC6}">
  <a:tblStyle styleId="{D8A7F3B0-D828-473F-A7AA-0DDA3139FF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91" autoAdjust="0"/>
  </p:normalViewPr>
  <p:slideViewPr>
    <p:cSldViewPr snapToGrid="0">
      <p:cViewPr varScale="1">
        <p:scale>
          <a:sx n="65" d="100"/>
          <a:sy n="65"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4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29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51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33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iskproject.eu/"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youtube.com/watch?v=Ahg6qcgoay4&amp;t=12s"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youtube.com/watch?v=LrgbDXtt4UQ&amp;t=2s"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50224" y="3662630"/>
            <a:ext cx="6138000"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dirty="0">
                <a:solidFill>
                  <a:srgbClr val="00B84F"/>
                </a:solidFill>
                <a:latin typeface="Calibri"/>
                <a:ea typeface="Calibri"/>
                <a:cs typeface="Calibri"/>
                <a:sym typeface="Calibri"/>
              </a:rPr>
              <a:t>Digital </a:t>
            </a:r>
            <a:r>
              <a:rPr lang="fr-FR" sz="3200" b="1" i="0" u="none" strike="noStrike" cap="none" dirty="0" err="1">
                <a:solidFill>
                  <a:srgbClr val="00B84F"/>
                </a:solidFill>
                <a:latin typeface="Calibri"/>
                <a:ea typeface="Calibri"/>
                <a:cs typeface="Calibri"/>
                <a:sym typeface="Calibri"/>
              </a:rPr>
              <a:t>Skills</a:t>
            </a:r>
            <a:r>
              <a:rPr lang="fr-FR" sz="3200" b="1" i="0" u="none" strike="noStrike" cap="none" dirty="0">
                <a:solidFill>
                  <a:srgbClr val="00B84F"/>
                </a:solidFill>
                <a:latin typeface="Calibri"/>
                <a:ea typeface="Calibri"/>
                <a:cs typeface="Calibri"/>
                <a:sym typeface="Calibri"/>
              </a:rPr>
              <a:t> for an </a:t>
            </a:r>
            <a:r>
              <a:rPr lang="fr-FR" sz="3200" b="1" i="0" u="none" strike="noStrike" cap="none" dirty="0" err="1">
                <a:solidFill>
                  <a:srgbClr val="00B84F"/>
                </a:solidFill>
                <a:latin typeface="Calibri"/>
                <a:ea typeface="Calibri"/>
                <a:cs typeface="Calibri"/>
                <a:sym typeface="Calibri"/>
              </a:rPr>
              <a:t>Ageing</a:t>
            </a:r>
            <a:r>
              <a:rPr lang="fr-FR" sz="3200" b="1" i="0" u="none" strike="noStrike" cap="none" dirty="0">
                <a:solidFill>
                  <a:srgbClr val="00B84F"/>
                </a:solidFill>
                <a:latin typeface="Calibri"/>
                <a:ea typeface="Calibri"/>
                <a:cs typeface="Calibri"/>
                <a:sym typeface="Calibri"/>
              </a:rPr>
              <a:t> Europe</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marL="0" marR="0" lvl="0" indent="0" algn="ctr" rtl="0">
              <a:spcBef>
                <a:spcPts val="0"/>
              </a:spcBef>
              <a:spcAft>
                <a:spcPts val="0"/>
              </a:spcAft>
              <a:buNone/>
            </a:pPr>
            <a:r>
              <a:rPr lang="el-GR" sz="2800" b="1" dirty="0">
                <a:solidFill>
                  <a:srgbClr val="000000"/>
                </a:solidFill>
                <a:effectLst/>
                <a:latin typeface="Calibri" panose="020F0502020204030204" pitchFamily="34" charset="0"/>
                <a:ea typeface="Calibri" panose="020F0502020204030204" pitchFamily="34" charset="0"/>
              </a:rPr>
              <a:t>Πού είναι ο </a:t>
            </a:r>
            <a:r>
              <a:rPr lang="el-GR" sz="2800" b="1" dirty="0" err="1">
                <a:solidFill>
                  <a:srgbClr val="000000"/>
                </a:solidFill>
                <a:effectLst/>
                <a:latin typeface="Calibri" panose="020F0502020204030204" pitchFamily="34" charset="0"/>
                <a:ea typeface="Calibri" panose="020F0502020204030204" pitchFamily="34" charset="0"/>
              </a:rPr>
              <a:t>Γουόλι</a:t>
            </a:r>
            <a:r>
              <a:rPr lang="el-GR" sz="2800" b="1" dirty="0">
                <a:solidFill>
                  <a:srgbClr val="000000"/>
                </a:solidFill>
                <a:effectLst/>
                <a:latin typeface="Calibri" panose="020F0502020204030204" pitchFamily="34" charset="0"/>
                <a:ea typeface="Calibri" panose="020F0502020204030204" pitchFamily="34" charset="0"/>
              </a:rPr>
              <a:t>: Διατηρώντας την οξυδέρκειά σας στην τρίτη ηλικία</a:t>
            </a:r>
            <a:endParaRPr sz="2800" b="1" i="0" u="none" strike="noStrike" cap="none"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chemeClr val="dk1"/>
                </a:solidFill>
                <a:latin typeface="Calibri"/>
                <a:ea typeface="Calibri"/>
                <a:cs typeface="Calibri"/>
                <a:sym typeface="Calibri"/>
              </a:rPr>
              <a:t>Project number 2020-1-FR01-KA204-079823</a:t>
            </a:r>
            <a:endParaRPr sz="1800">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2079417"/>
            <a:chOff x="2700401" y="2189779"/>
            <a:chExt cx="4839449" cy="2079417"/>
          </a:xfrm>
        </p:grpSpPr>
        <p:sp>
          <p:nvSpPr>
            <p:cNvPr id="135" name="Google Shape;135;p5"/>
            <p:cNvSpPr txBox="1"/>
            <p:nvPr/>
          </p:nvSpPr>
          <p:spPr>
            <a:xfrm>
              <a:off x="3377078" y="3258407"/>
              <a:ext cx="4162772" cy="10107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Επισκεφθείτε την ιστοσελίδας μας και παίξτε μίνι παιχνίδια </a:t>
              </a: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280"/>
                </a:spcBef>
                <a:spcAft>
                  <a:spcPts val="0"/>
                </a:spcAft>
                <a:buClr>
                  <a:srgbClr val="000000"/>
                </a:buClr>
                <a:buSzPts val="1400"/>
                <a:buFont typeface="Merriweather Sans"/>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441991" y="329506"/>
            <a:ext cx="7975492"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rPr>
              <a:t>Φτάσατε στο τέλος αυτού του μαθήματος, συγχαρητήρια!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Ας μείνουμε σε  επαφή!</a:t>
            </a:r>
            <a:endParaRPr kumimoji="0" sz="3200" b="1" i="0" u="none" strike="noStrike" kern="0" cap="none" spc="0" normalizeH="0" baseline="0" noProof="0" dirty="0">
              <a:ln>
                <a:noFill/>
              </a:ln>
              <a:solidFill>
                <a:srgbClr val="00B84F"/>
              </a:solidFill>
              <a:effectLst/>
              <a:uLnTx/>
              <a:uFillTx/>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t>Project number 2020-1-FR01-KA204-079823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Στείλτε μας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email</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7" name="Titre 6">
            <a:extLst>
              <a:ext uri="{FF2B5EF4-FFF2-40B4-BE49-F238E27FC236}">
                <a16:creationId xmlns:a16="http://schemas.microsoft.com/office/drawing/2014/main" id="{2E2C7006-2545-4FFE-A72C-F1A3E58BF83A}"/>
              </a:ext>
            </a:extLst>
          </p:cNvPr>
          <p:cNvSpPr>
            <a:spLocks noGrp="1"/>
          </p:cNvSpPr>
          <p:nvPr>
            <p:ph type="title"/>
          </p:nvPr>
        </p:nvSpPr>
        <p:spPr>
          <a:xfrm>
            <a:off x="839788" y="1339967"/>
            <a:ext cx="3932237" cy="565952"/>
          </a:xfrm>
        </p:spPr>
        <p:txBody>
          <a:bodyPr/>
          <a:lstStyle/>
          <a:p>
            <a:r>
              <a:rPr lang="fr-FR" dirty="0"/>
              <a:t>           </a:t>
            </a:r>
            <a:r>
              <a:rPr lang="el-GR" b="1" dirty="0"/>
              <a:t>Περίληψη</a:t>
            </a:r>
            <a:endParaRPr lang="fr-FR" b="1" dirty="0"/>
          </a:p>
        </p:txBody>
      </p:sp>
      <p:pic>
        <p:nvPicPr>
          <p:cNvPr id="11" name="Espace réservé pour une image  10">
            <a:extLst>
              <a:ext uri="{FF2B5EF4-FFF2-40B4-BE49-F238E27FC236}">
                <a16:creationId xmlns:a16="http://schemas.microsoft.com/office/drawing/2014/main" id="{55F992AA-8DE0-422B-9151-17D55A0334D9}"/>
              </a:ext>
            </a:extLst>
          </p:cNvPr>
          <p:cNvPicPr>
            <a:picLocks noGrp="1" noChangeAspect="1"/>
          </p:cNvPicPr>
          <p:nvPr>
            <p:ph type="pic" idx="2"/>
          </p:nvPr>
        </p:nvPicPr>
        <p:blipFill>
          <a:blip r:embed="rId5"/>
          <a:srcRect l="7785" r="7785"/>
          <a:stretch>
            <a:fillRect/>
          </a:stretch>
        </p:blipFill>
        <p:spPr>
          <a:xfrm>
            <a:off x="5541484" y="1532903"/>
            <a:ext cx="5106326" cy="4032000"/>
          </a:xfrm>
        </p:spPr>
      </p:pic>
      <p:sp>
        <p:nvSpPr>
          <p:cNvPr id="8" name="Espace réservé du texte 7">
            <a:extLst>
              <a:ext uri="{FF2B5EF4-FFF2-40B4-BE49-F238E27FC236}">
                <a16:creationId xmlns:a16="http://schemas.microsoft.com/office/drawing/2014/main" id="{0D06BDD2-6B1A-4059-8843-1F384512B773}"/>
              </a:ext>
            </a:extLst>
          </p:cNvPr>
          <p:cNvSpPr>
            <a:spLocks noGrp="1"/>
          </p:cNvSpPr>
          <p:nvPr>
            <p:ph type="body" idx="1"/>
          </p:nvPr>
        </p:nvSpPr>
        <p:spPr>
          <a:xfrm>
            <a:off x="839788" y="2057400"/>
            <a:ext cx="3932237" cy="4166419"/>
          </a:xfrm>
        </p:spPr>
        <p:txBody>
          <a:bodyPr>
            <a:normAutofit fontScale="92500" lnSpcReduction="20000"/>
          </a:bodyPr>
          <a:lstStyle/>
          <a:p>
            <a:pPr marL="342265" indent="-342900">
              <a:lnSpc>
                <a:spcPct val="110000"/>
              </a:lnSpc>
              <a:spcAft>
                <a:spcPts val="1000"/>
              </a:spcAft>
              <a:buAutoNum type="arabicPeriod"/>
            </a:pPr>
            <a:r>
              <a:rPr lang="el-GR"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Οπτική προσοχή</a:t>
            </a:r>
            <a:endPar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endParaRPr>
          </a:p>
          <a:p>
            <a:pPr marL="342265" indent="-342900">
              <a:lnSpc>
                <a:spcPct val="110000"/>
              </a:lnSpc>
              <a:spcAft>
                <a:spcPts val="1000"/>
              </a:spcAft>
              <a:buAutoNum type="arabicPeriod"/>
            </a:pPr>
            <a:r>
              <a:rPr lang="el-GR" sz="2200" b="1" dirty="0">
                <a:solidFill>
                  <a:srgbClr val="000000"/>
                </a:solidFill>
                <a:latin typeface="Calibri" panose="020F0502020204030204" pitchFamily="34" charset="0"/>
                <a:ea typeface="Trebuchet MS" panose="020B0603020202020204" pitchFamily="34" charset="0"/>
                <a:cs typeface="Calibri" panose="020F0502020204030204" pitchFamily="34" charset="0"/>
              </a:rPr>
              <a:t>Γιατί είναι η οπτική προσοχή τόσο σημαντική</a:t>
            </a:r>
            <a:r>
              <a:rPr lang="en-US" sz="2200" b="1" dirty="0">
                <a:solidFill>
                  <a:srgbClr val="000000"/>
                </a:solidFill>
                <a:latin typeface="Calibri" panose="020F0502020204030204" pitchFamily="34" charset="0"/>
                <a:ea typeface="Trebuchet MS" panose="020B0603020202020204" pitchFamily="34" charset="0"/>
                <a:cs typeface="Calibri" panose="020F0502020204030204" pitchFamily="34" charset="0"/>
              </a:rPr>
              <a:t>;</a:t>
            </a:r>
            <a:endParaRPr lang="fr-FR" sz="2200" b="1" dirty="0">
              <a:latin typeface="Calibri" panose="020F0502020204030204" pitchFamily="34" charset="0"/>
              <a:ea typeface="Trebuchet MS" panose="020B0603020202020204" pitchFamily="34" charset="0"/>
            </a:endParaRPr>
          </a:p>
          <a:p>
            <a:pPr marL="342265" indent="-342900">
              <a:lnSpc>
                <a:spcPct val="110000"/>
              </a:lnSpc>
              <a:spcAft>
                <a:spcPts val="1000"/>
              </a:spcAft>
              <a:buAutoNum type="arabicPeriod"/>
            </a:pPr>
            <a:r>
              <a:rPr lang="el-GR" sz="2200" b="1" dirty="0">
                <a:solidFill>
                  <a:srgbClr val="000000"/>
                </a:solidFill>
                <a:latin typeface="Calibri" panose="020F0502020204030204" pitchFamily="34" charset="0"/>
                <a:ea typeface="Trebuchet MS" panose="020B0603020202020204" pitchFamily="34" charset="0"/>
                <a:cs typeface="Calibri" panose="020F0502020204030204" pitchFamily="34" charset="0"/>
              </a:rPr>
              <a:t>Εύρεση</a:t>
            </a:r>
            <a:r>
              <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 Waldo – </a:t>
            </a:r>
            <a:r>
              <a:rPr lang="el-GR" sz="2200" b="1" dirty="0">
                <a:solidFill>
                  <a:srgbClr val="000000"/>
                </a:solidFill>
                <a:latin typeface="Calibri" panose="020F0502020204030204" pitchFamily="34" charset="0"/>
                <a:ea typeface="Trebuchet MS" panose="020B0603020202020204" pitchFamily="34" charset="0"/>
                <a:cs typeface="Calibri" panose="020F0502020204030204" pitchFamily="34" charset="0"/>
              </a:rPr>
              <a:t>οπτική αναζήτηση</a:t>
            </a:r>
            <a:endParaRPr lang="fr-FR" sz="2200" b="1" dirty="0">
              <a:latin typeface="Calibri" panose="020F0502020204030204" pitchFamily="34" charset="0"/>
              <a:ea typeface="Trebuchet MS" panose="020B0603020202020204" pitchFamily="34" charset="0"/>
            </a:endParaRPr>
          </a:p>
          <a:p>
            <a:pPr marL="342265" indent="-342900">
              <a:lnSpc>
                <a:spcPct val="110000"/>
              </a:lnSpc>
              <a:spcAft>
                <a:spcPts val="1000"/>
              </a:spcAft>
              <a:buAutoNum type="arabicPeriod"/>
            </a:pPr>
            <a:r>
              <a:rPr lang="el-GR" sz="2200" b="1" dirty="0">
                <a:solidFill>
                  <a:srgbClr val="000000"/>
                </a:solidFill>
                <a:latin typeface="Calibri" panose="020F0502020204030204" pitchFamily="34" charset="0"/>
                <a:ea typeface="Trebuchet MS" panose="020B0603020202020204" pitchFamily="34" charset="0"/>
                <a:cs typeface="Calibri" panose="020F0502020204030204" pitchFamily="34" charset="0"/>
              </a:rPr>
              <a:t>Γιατί οι άνθρωποι με αυτισμό είναι καλύτεροι στην </a:t>
            </a:r>
            <a:r>
              <a:rPr lang="el-GR" sz="2200" b="1" dirty="0" err="1">
                <a:solidFill>
                  <a:srgbClr val="000000"/>
                </a:solidFill>
                <a:latin typeface="Calibri" panose="020F0502020204030204" pitchFamily="34" charset="0"/>
                <a:ea typeface="Trebuchet MS" panose="020B0603020202020204" pitchFamily="34" charset="0"/>
                <a:cs typeface="Calibri" panose="020F0502020204030204" pitchFamily="34" charset="0"/>
              </a:rPr>
              <a:t>εύρεσυη</a:t>
            </a:r>
            <a:r>
              <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 Waldo? </a:t>
            </a:r>
          </a:p>
          <a:p>
            <a:pPr marL="342265" indent="-342900">
              <a:lnSpc>
                <a:spcPct val="110000"/>
              </a:lnSpc>
              <a:spcAft>
                <a:spcPts val="1000"/>
              </a:spcAft>
              <a:buAutoNum type="arabicPeriod"/>
            </a:pPr>
            <a:r>
              <a:rPr lang="el-GR" sz="2200" b="1" dirty="0">
                <a:solidFill>
                  <a:srgbClr val="000000"/>
                </a:solidFill>
                <a:latin typeface="Calibri" panose="020F0502020204030204" pitchFamily="34" charset="0"/>
                <a:ea typeface="Trebuchet MS" panose="020B0603020202020204" pitchFamily="34" charset="0"/>
                <a:cs typeface="Calibri" panose="020F0502020204030204" pitchFamily="34" charset="0"/>
              </a:rPr>
              <a:t>Πως μπορούμε να βελτιώσουμε</a:t>
            </a:r>
            <a:r>
              <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 </a:t>
            </a:r>
            <a:r>
              <a:rPr lang="el-GR"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τις οπτικές μας </a:t>
            </a:r>
            <a:r>
              <a:rPr lang="el-GR" sz="2200" b="1" dirty="0" err="1">
                <a:solidFill>
                  <a:srgbClr val="000000"/>
                </a:solidFill>
                <a:effectLst/>
                <a:latin typeface="Calibri" panose="020F0502020204030204" pitchFamily="34" charset="0"/>
                <a:ea typeface="Trebuchet MS" panose="020B0603020202020204" pitchFamily="34" charset="0"/>
                <a:cs typeface="Calibri" panose="020F0502020204030204" pitchFamily="34" charset="0"/>
              </a:rPr>
              <a:t>δεξιότητητες</a:t>
            </a:r>
            <a:r>
              <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 </a:t>
            </a:r>
            <a:endParaRPr lang="fr-FR" sz="2200" b="1" dirty="0">
              <a:effectLst/>
              <a:latin typeface="Calibri" panose="020F0502020204030204" pitchFamily="34" charset="0"/>
              <a:ea typeface="Calibri" panose="020F0502020204030204" pitchFamily="34" charset="0"/>
            </a:endParaRP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08" name="Google Shape;108;p3"/>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09" name="Google Shape;109;p3"/>
          <p:cNvSpPr txBox="1"/>
          <p:nvPr/>
        </p:nvSpPr>
        <p:spPr>
          <a:xfrm>
            <a:off x="3951962" y="312214"/>
            <a:ext cx="519830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Περιγραφή και στόχοι</a:t>
            </a:r>
            <a:endParaRPr sz="3200" b="1" dirty="0">
              <a:solidFill>
                <a:schemeClr val="dk1"/>
              </a:solidFill>
              <a:latin typeface="Calibri"/>
              <a:ea typeface="Calibri"/>
              <a:cs typeface="Calibri"/>
              <a:sym typeface="Calibri"/>
            </a:endParaRPr>
          </a:p>
        </p:txBody>
      </p:sp>
      <p:sp>
        <p:nvSpPr>
          <p:cNvPr id="110" name="Google Shape;110;p3"/>
          <p:cNvSpPr txBox="1"/>
          <p:nvPr/>
        </p:nvSpPr>
        <p:spPr>
          <a:xfrm>
            <a:off x="1767504" y="1052779"/>
            <a:ext cx="9105087" cy="1759416"/>
          </a:xfrm>
          <a:prstGeom prst="rect">
            <a:avLst/>
          </a:prstGeom>
          <a:noFill/>
          <a:ln>
            <a:noFill/>
          </a:ln>
        </p:spPr>
        <p:txBody>
          <a:bodyPr spcFirstLastPara="1" wrap="square" lIns="91425" tIns="45700" rIns="91425" bIns="45700" anchor="t" anchorCtr="0">
            <a:spAutoFit/>
          </a:bodyPr>
          <a:lstStyle/>
          <a:p>
            <a:pPr indent="-1270" algn="just">
              <a:spcAft>
                <a:spcPts val="1000"/>
              </a:spcAft>
            </a:pPr>
            <a:r>
              <a:rPr lang="el-GR" sz="2000" dirty="0">
                <a:solidFill>
                  <a:srgbClr val="000000"/>
                </a:solidFill>
                <a:effectLst/>
                <a:latin typeface="Calibri" panose="020F0502020204030204" pitchFamily="34" charset="0"/>
                <a:ea typeface="Calibri" panose="020F0502020204030204" pitchFamily="34" charset="0"/>
              </a:rPr>
              <a:t>Σε αυτή την ενότητα θα μάθετε για την οπτική προσοχή και τις δεξιότητες οπτικής αναζήτησης, και πιο συγκεκριμένα για το παιχνίδι οπτικής αναζήτησης «Πού είναι ο </a:t>
            </a:r>
            <a:r>
              <a:rPr lang="el-GR" sz="2000" dirty="0" err="1">
                <a:solidFill>
                  <a:srgbClr val="000000"/>
                </a:solidFill>
                <a:effectLst/>
                <a:latin typeface="Calibri" panose="020F0502020204030204" pitchFamily="34" charset="0"/>
                <a:ea typeface="Calibri" panose="020F0502020204030204" pitchFamily="34" charset="0"/>
              </a:rPr>
              <a:t>Γουόλι</a:t>
            </a:r>
            <a:r>
              <a:rPr lang="el-GR" sz="2000" dirty="0">
                <a:solidFill>
                  <a:srgbClr val="000000"/>
                </a:solidFill>
                <a:effectLst/>
                <a:latin typeface="Calibri" panose="020F0502020204030204" pitchFamily="34" charset="0"/>
                <a:ea typeface="Calibri" panose="020F0502020204030204" pitchFamily="34" charset="0"/>
              </a:rPr>
              <a:t>;». Η οπτική προσοχή είναι μια γνωστική δεξιότητα που μειώνεται με τη γήρανση, αλλά επιδέχεται εκπαίδευσης και βελτίωσης όπως όλες οι άλλες γνωστικές δεξιότητες.</a:t>
            </a:r>
            <a:endParaRPr lang="fr-FR" sz="2000" dirty="0">
              <a:effectLst/>
              <a:latin typeface="Calibri" panose="020F0502020204030204" pitchFamily="34" charset="0"/>
              <a:ea typeface="Calibri" panose="020F0502020204030204" pitchFamily="34" charset="0"/>
            </a:endParaRPr>
          </a:p>
        </p:txBody>
      </p:sp>
      <p:sp>
        <p:nvSpPr>
          <p:cNvPr id="111" name="Google Shape;111;p3"/>
          <p:cNvSpPr txBox="1"/>
          <p:nvPr/>
        </p:nvSpPr>
        <p:spPr>
          <a:xfrm>
            <a:off x="5599134" y="2565909"/>
            <a:ext cx="5098093" cy="38933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000" dirty="0">
                <a:solidFill>
                  <a:schemeClr val="dk1"/>
                </a:solidFill>
                <a:latin typeface="Calibri" panose="020F0502020204030204" pitchFamily="34" charset="0"/>
                <a:ea typeface="Calibri"/>
                <a:cs typeface="Calibri" panose="020F0502020204030204" pitchFamily="34" charset="0"/>
                <a:sym typeface="Calibri"/>
              </a:rPr>
              <a:t>Στο τέλος αυτής της ενότητας, θα είστε σε θέση</a:t>
            </a:r>
          </a:p>
          <a:p>
            <a:pPr marL="0" marR="0" lvl="0" indent="0" algn="just" rtl="0">
              <a:spcBef>
                <a:spcPts val="0"/>
              </a:spcBef>
              <a:spcAft>
                <a:spcPts val="0"/>
              </a:spcAft>
              <a:buNone/>
            </a:pPr>
            <a:r>
              <a:rPr lang="el-GR" sz="2000" dirty="0">
                <a:solidFill>
                  <a:schemeClr val="dk1"/>
                </a:solidFill>
                <a:latin typeface="Calibri" panose="020F0502020204030204" pitchFamily="34" charset="0"/>
                <a:ea typeface="Calibri"/>
                <a:cs typeface="Calibri" panose="020F0502020204030204" pitchFamily="34" charset="0"/>
                <a:sym typeface="Calibri"/>
              </a:rPr>
              <a:t>-	να κατανοήσετε τους διαφορετικούς τύπους οπτικής προσοχής</a:t>
            </a:r>
          </a:p>
          <a:p>
            <a:pPr marL="0" marR="0" lvl="0" indent="0" algn="just" rtl="0">
              <a:spcBef>
                <a:spcPts val="0"/>
              </a:spcBef>
              <a:spcAft>
                <a:spcPts val="0"/>
              </a:spcAft>
              <a:buNone/>
            </a:pPr>
            <a:r>
              <a:rPr lang="el-GR" sz="2000" dirty="0">
                <a:solidFill>
                  <a:schemeClr val="dk1"/>
                </a:solidFill>
                <a:latin typeface="Calibri" panose="020F0502020204030204" pitchFamily="34" charset="0"/>
                <a:ea typeface="Calibri"/>
                <a:cs typeface="Calibri" panose="020F0502020204030204" pitchFamily="34" charset="0"/>
                <a:sym typeface="Calibri"/>
              </a:rPr>
              <a:t>-	να γνωρίζετε πώς η επιστήμη εξηγεί τις εξαιρετικές δεξιότητες οπτικής αναζήτησης</a:t>
            </a:r>
          </a:p>
          <a:p>
            <a:pPr marL="0" marR="0" lvl="0" indent="0" algn="just" rtl="0">
              <a:spcBef>
                <a:spcPts val="0"/>
              </a:spcBef>
              <a:spcAft>
                <a:spcPts val="0"/>
              </a:spcAft>
              <a:buNone/>
            </a:pPr>
            <a:r>
              <a:rPr lang="el-GR" sz="2000" dirty="0">
                <a:solidFill>
                  <a:schemeClr val="dk1"/>
                </a:solidFill>
                <a:latin typeface="Calibri" panose="020F0502020204030204" pitchFamily="34" charset="0"/>
                <a:ea typeface="Calibri"/>
                <a:cs typeface="Calibri" panose="020F0502020204030204" pitchFamily="34" charset="0"/>
                <a:sym typeface="Calibri"/>
              </a:rPr>
              <a:t>-	να γνωρίζετε πώς να γίνετε προσεκτικοί και να βελτιώσετε την οπτική σας προσοχή</a:t>
            </a:r>
          </a:p>
          <a:p>
            <a:pPr marL="0" marR="0" lvl="0" indent="0" algn="just" rtl="0">
              <a:spcBef>
                <a:spcPts val="0"/>
              </a:spcBef>
              <a:spcAft>
                <a:spcPts val="0"/>
              </a:spcAft>
              <a:buNone/>
            </a:pPr>
            <a:r>
              <a:rPr lang="el-GR" sz="2000" dirty="0">
                <a:solidFill>
                  <a:schemeClr val="dk1"/>
                </a:solidFill>
                <a:latin typeface="Calibri" panose="020F0502020204030204" pitchFamily="34" charset="0"/>
                <a:ea typeface="Calibri"/>
                <a:cs typeface="Calibri" panose="020F0502020204030204" pitchFamily="34" charset="0"/>
                <a:sym typeface="Calibri"/>
              </a:rPr>
              <a:t>-	θα μάθετε για τα οφέλη των παιχνιδιών «Πού είναι ο </a:t>
            </a:r>
            <a:r>
              <a:rPr lang="el-GR" sz="2000" dirty="0" err="1">
                <a:solidFill>
                  <a:schemeClr val="dk1"/>
                </a:solidFill>
                <a:latin typeface="Calibri" panose="020F0502020204030204" pitchFamily="34" charset="0"/>
                <a:ea typeface="Calibri"/>
                <a:cs typeface="Calibri" panose="020F0502020204030204" pitchFamily="34" charset="0"/>
                <a:sym typeface="Calibri"/>
              </a:rPr>
              <a:t>Γουόλι</a:t>
            </a:r>
            <a:r>
              <a:rPr lang="el-GR" sz="2000" dirty="0">
                <a:solidFill>
                  <a:schemeClr val="dk1"/>
                </a:solidFill>
                <a:latin typeface="Calibri" panose="020F0502020204030204" pitchFamily="34" charset="0"/>
                <a:ea typeface="Calibri"/>
                <a:cs typeface="Calibri" panose="020F0502020204030204" pitchFamily="34" charset="0"/>
                <a:sym typeface="Calibri"/>
              </a:rPr>
              <a:t>;» για την οπτική προσοχή</a:t>
            </a:r>
            <a:endParaRPr lang="fr-FR" sz="20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17" name="Google Shape;117;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8" name="Google Shape;118;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Λήμματα γλωσσαρίου</a:t>
            </a:r>
            <a:endParaRPr sz="3200" b="1" dirty="0">
              <a:solidFill>
                <a:schemeClr val="dk1"/>
              </a:solidFill>
              <a:latin typeface="Calibri"/>
              <a:ea typeface="Calibri"/>
              <a:cs typeface="Calibri"/>
              <a:sym typeface="Calibri"/>
            </a:endParaRPr>
          </a:p>
        </p:txBody>
      </p:sp>
      <p:sp>
        <p:nvSpPr>
          <p:cNvPr id="119" name="Google Shape;119;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graphicFrame>
        <p:nvGraphicFramePr>
          <p:cNvPr id="120" name="Google Shape;120;p4"/>
          <p:cNvGraphicFramePr/>
          <p:nvPr>
            <p:extLst>
              <p:ext uri="{D42A27DB-BD31-4B8C-83A1-F6EECF244321}">
                <p14:modId xmlns:p14="http://schemas.microsoft.com/office/powerpoint/2010/main" val="2588489612"/>
              </p:ext>
            </p:extLst>
          </p:nvPr>
        </p:nvGraphicFramePr>
        <p:xfrm>
          <a:off x="1872511" y="1130119"/>
          <a:ext cx="8064347" cy="4952880"/>
        </p:xfrm>
        <a:graphic>
          <a:graphicData uri="http://schemas.openxmlformats.org/drawingml/2006/table">
            <a:tbl>
              <a:tblPr>
                <a:noFill/>
                <a:tableStyleId>{D8A7F3B0-D828-473F-A7AA-0DDA3139FFC6}</a:tableStyleId>
              </a:tblPr>
              <a:tblGrid>
                <a:gridCol w="1903075">
                  <a:extLst>
                    <a:ext uri="{9D8B030D-6E8A-4147-A177-3AD203B41FA5}">
                      <a16:colId xmlns:a16="http://schemas.microsoft.com/office/drawing/2014/main" val="20000"/>
                    </a:ext>
                  </a:extLst>
                </a:gridCol>
                <a:gridCol w="6161272">
                  <a:extLst>
                    <a:ext uri="{9D8B030D-6E8A-4147-A177-3AD203B41FA5}">
                      <a16:colId xmlns:a16="http://schemas.microsoft.com/office/drawing/2014/main" val="20001"/>
                    </a:ext>
                  </a:extLst>
                </a:gridCol>
              </a:tblGrid>
              <a:tr h="440788">
                <a:tc>
                  <a:txBody>
                    <a:bodyPr/>
                    <a:lstStyle/>
                    <a:p>
                      <a:pPr marL="0" lvl="0" indent="0" algn="ctr" rtl="0">
                        <a:spcBef>
                          <a:spcPts val="0"/>
                        </a:spcBef>
                        <a:spcAft>
                          <a:spcPts val="0"/>
                        </a:spcAft>
                        <a:buNone/>
                      </a:pPr>
                      <a:endParaRPr lang="fr-FR" sz="1700" b="1" dirty="0">
                        <a:solidFill>
                          <a:schemeClr val="lt1"/>
                        </a:solidFill>
                      </a:endParaRPr>
                    </a:p>
                  </a:txBody>
                  <a:tcPr marL="91425" marR="91425" marT="91425" marB="91425" anchor="ctr">
                    <a:solidFill>
                      <a:srgbClr val="00B84F"/>
                    </a:solidFill>
                  </a:tcPr>
                </a:tc>
                <a:tc>
                  <a:txBody>
                    <a:bodyPr/>
                    <a:lstStyle/>
                    <a:p>
                      <a:pPr marL="0" lvl="0" indent="0" algn="ctr" rtl="0">
                        <a:spcBef>
                          <a:spcPts val="0"/>
                        </a:spcBef>
                        <a:spcAft>
                          <a:spcPts val="0"/>
                        </a:spcAft>
                        <a:buNone/>
                      </a:pPr>
                      <a:endParaRPr lang="fr-FR" sz="1700" b="1" dirty="0">
                        <a:solidFill>
                          <a:schemeClr val="lt1"/>
                        </a:solidFill>
                      </a:endParaRPr>
                    </a:p>
                  </a:txBody>
                  <a:tcPr marL="91425" marR="91425" marT="91425" marB="91425" anchor="ctr">
                    <a:solidFill>
                      <a:srgbClr val="00B84F"/>
                    </a:solidFill>
                  </a:tcPr>
                </a:tc>
                <a:extLst>
                  <a:ext uri="{0D108BD9-81ED-4DB2-BD59-A6C34878D82A}">
                    <a16:rowId xmlns:a16="http://schemas.microsoft.com/office/drawing/2014/main" val="10000"/>
                  </a:ext>
                </a:extLst>
              </a:tr>
              <a:tr h="1717375">
                <a:tc>
                  <a:txBody>
                    <a:bodyPr/>
                    <a:lstStyle/>
                    <a:p>
                      <a:pPr marL="0" lvl="0" indent="0" algn="l" rtl="0">
                        <a:spcBef>
                          <a:spcPts val="0"/>
                        </a:spcBef>
                        <a:spcAft>
                          <a:spcPts val="0"/>
                        </a:spcAft>
                        <a:buNone/>
                      </a:pPr>
                      <a:r>
                        <a:rPr lang="el-GR" sz="2000" b="1" dirty="0">
                          <a:latin typeface="Calibri" panose="020F0502020204030204" pitchFamily="34" charset="0"/>
                          <a:cs typeface="Calibri" panose="020F0502020204030204" pitchFamily="34" charset="0"/>
                        </a:rPr>
                        <a:t>Οπτική προσοχή</a:t>
                      </a:r>
                      <a:endParaRPr lang="it-IT" sz="2000" b="1"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l-GR"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Η δεξιότητα εστίασης σε σημαντικές οπτικές πληροφορίες και φιλτραρίσματος των ασήμαντων πληροφοριών του παρασκηνίου. Είναι επίσης η δεξιότητα διατήρησης ή εστίασης σε οπτικές πληροφορίες για ορισμένα χρονικά διαστήματα και αλλαγής της εστίασης όταν είναι απαραίτητο. </a:t>
                      </a:r>
                      <a:endParaRPr lang="en-US" sz="20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1094415">
                <a:tc>
                  <a:txBody>
                    <a:bodyPr/>
                    <a:lstStyle/>
                    <a:p>
                      <a:pPr marL="0" lvl="0" indent="0" algn="l" rtl="0">
                        <a:spcBef>
                          <a:spcPts val="0"/>
                        </a:spcBef>
                        <a:spcAft>
                          <a:spcPts val="0"/>
                        </a:spcAft>
                        <a:buNone/>
                      </a:pPr>
                      <a:r>
                        <a:rPr lang="el-GR" sz="2000" b="1" i="0" u="none" strike="noStrike" cap="none" dirty="0">
                          <a:solidFill>
                            <a:srgbClr val="000000"/>
                          </a:solidFill>
                          <a:effectLst/>
                          <a:latin typeface="Calibri" panose="020F0502020204030204" pitchFamily="34" charset="0"/>
                          <a:cs typeface="Calibri" panose="020F0502020204030204" pitchFamily="34" charset="0"/>
                          <a:sym typeface="Arial"/>
                        </a:rPr>
                        <a:t>Οπτική διάκριση</a:t>
                      </a:r>
                      <a:endParaRPr lang="it-IT" sz="2000"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Η ικανότητα προσδιορισμού διαφορών ή ομοιοτήτων σε αντικείμενα με βάση το μέγεθος, το χρώμα, το σχήμα </a:t>
                      </a:r>
                      <a:r>
                        <a:rPr lang="el-GR" sz="2000" b="0" i="0" u="none" strike="noStrike" cap="none" dirty="0" err="1">
                          <a:solidFill>
                            <a:srgbClr val="000000"/>
                          </a:solidFill>
                          <a:effectLst/>
                          <a:latin typeface="Calibri" panose="020F0502020204030204" pitchFamily="34" charset="0"/>
                          <a:ea typeface="Arial"/>
                          <a:cs typeface="Calibri" panose="020F0502020204030204" pitchFamily="34" charset="0"/>
                          <a:sym typeface="Arial"/>
                        </a:rPr>
                        <a:t>κ.λπ</a:t>
                      </a:r>
                      <a:r>
                        <a:rPr lang="it-IT"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 </a:t>
                      </a:r>
                      <a:endParaRPr lang="fr-FR"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txBody>
                  <a:tcPr marL="91425" marR="91425" marT="91425" marB="91425"/>
                </a:tc>
                <a:extLst>
                  <a:ext uri="{0D108BD9-81ED-4DB2-BD59-A6C34878D82A}">
                    <a16:rowId xmlns:a16="http://schemas.microsoft.com/office/drawing/2014/main" val="10002"/>
                  </a:ext>
                </a:extLst>
              </a:tr>
              <a:tr h="1173562">
                <a:tc>
                  <a:txBody>
                    <a:bodyPr/>
                    <a:lstStyle/>
                    <a:p>
                      <a:pPr marL="0" lvl="0" indent="0" algn="l" rtl="0">
                        <a:spcBef>
                          <a:spcPts val="0"/>
                        </a:spcBef>
                        <a:spcAft>
                          <a:spcPts val="0"/>
                        </a:spcAft>
                        <a:buNone/>
                      </a:pPr>
                      <a:r>
                        <a:rPr lang="el-GR" sz="2000" b="1" i="0" u="none" strike="noStrike" cap="none" dirty="0">
                          <a:solidFill>
                            <a:srgbClr val="000000"/>
                          </a:solidFill>
                          <a:effectLst/>
                          <a:latin typeface="Calibri" panose="020F0502020204030204" pitchFamily="34" charset="0"/>
                          <a:ea typeface="Arial"/>
                          <a:cs typeface="Calibri" panose="020F0502020204030204" pitchFamily="34" charset="0"/>
                          <a:sym typeface="Arial"/>
                        </a:rPr>
                        <a:t>Οπτική επεξεργασία</a:t>
                      </a:r>
                      <a:endParaRPr lang="it-IT" sz="2000" b="1"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txBody>
                  <a:tcPr marL="91425" marR="91425" marT="91425" marB="91425"/>
                </a:tc>
                <a:tc>
                  <a:txBody>
                    <a:bodyPr/>
                    <a:lstStyle/>
                    <a:p>
                      <a:pPr marL="0" lvl="0" indent="0" algn="l" rtl="0">
                        <a:spcBef>
                          <a:spcPts val="0"/>
                        </a:spcBef>
                        <a:spcAft>
                          <a:spcPts val="0"/>
                        </a:spcAft>
                        <a:buNone/>
                      </a:pPr>
                      <a:r>
                        <a:rPr lang="el-GR"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Η δεξιότητα πρόσληψης και κατανόησης των πληροφοριών που βλέπετε. Περιλαμβάνει επίσης την ταχύτητα με την οποία είστε σε θέση να προσλαμβάνετε και να κατανοείτε τις πληροφορίες.</a:t>
                      </a:r>
                      <a:endParaRPr lang="en-US" sz="20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3" y="312214"/>
            <a:ext cx="671213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dirty="0">
                <a:latin typeface="Calibri" panose="020F0502020204030204" pitchFamily="34" charset="0"/>
                <a:ea typeface="Calibri" panose="020F0502020204030204" pitchFamily="34" charset="0"/>
              </a:rPr>
              <a:t>Πού είναι ο </a:t>
            </a:r>
            <a:r>
              <a:rPr lang="el-GR" sz="2800" b="1" dirty="0" err="1">
                <a:latin typeface="Calibri" panose="020F0502020204030204" pitchFamily="34" charset="0"/>
                <a:ea typeface="Calibri" panose="020F0502020204030204" pitchFamily="34" charset="0"/>
              </a:rPr>
              <a:t>Γουόλι</a:t>
            </a:r>
            <a:r>
              <a:rPr lang="el-GR" sz="2800" b="1" dirty="0">
                <a:latin typeface="Calibri" panose="020F0502020204030204" pitchFamily="34" charset="0"/>
                <a:ea typeface="Calibri" panose="020F0502020204030204" pitchFamily="34" charset="0"/>
              </a:rPr>
              <a:t>: Διατηρώντας την οξυδέρκειά σας κατά την τρίτη ηλικία</a:t>
            </a:r>
            <a:endParaRPr sz="28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642A17F6-B8A9-47E7-9A94-288AF43B9E40}"/>
              </a:ext>
            </a:extLst>
          </p:cNvPr>
          <p:cNvSpPr>
            <a:spLocks noGrp="1"/>
          </p:cNvSpPr>
          <p:nvPr>
            <p:ph type="title"/>
          </p:nvPr>
        </p:nvSpPr>
        <p:spPr>
          <a:xfrm>
            <a:off x="839788" y="1266280"/>
            <a:ext cx="3932237" cy="1243003"/>
          </a:xfrm>
        </p:spPr>
        <p:txBody>
          <a:bodyPr>
            <a:norm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1. </a:t>
            </a:r>
            <a:r>
              <a:rPr lang="el-GR" sz="2400" b="1" dirty="0">
                <a:solidFill>
                  <a:srgbClr val="000000"/>
                </a:solidFill>
                <a:latin typeface="Calibri" panose="020F0502020204030204" pitchFamily="34" charset="0"/>
                <a:ea typeface="Trebuchet MS" panose="020B0603020202020204" pitchFamily="34" charset="0"/>
                <a:cs typeface="Calibri" panose="020F0502020204030204" pitchFamily="34" charset="0"/>
              </a:rPr>
              <a:t>Οπτική προσοχή </a:t>
            </a:r>
            <a:br>
              <a:rPr lang="en-GB" sz="3200"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3370653C-E8F7-4847-899A-39F0ADEF29CB}"/>
              </a:ext>
            </a:extLst>
          </p:cNvPr>
          <p:cNvSpPr>
            <a:spLocks noGrp="1"/>
          </p:cNvSpPr>
          <p:nvPr>
            <p:ph type="body" idx="1"/>
          </p:nvPr>
        </p:nvSpPr>
        <p:spPr>
          <a:xfrm>
            <a:off x="5183188" y="1552183"/>
            <a:ext cx="6172200" cy="4308867"/>
          </a:xfrm>
        </p:spPr>
        <p:txBody>
          <a:bodyPr>
            <a:normAutofit lnSpcReduction="10000"/>
          </a:bodyPr>
          <a:lstStyle/>
          <a:p>
            <a:pPr marL="25400" indent="0" algn="just">
              <a:buNone/>
            </a:pPr>
            <a:r>
              <a:rPr lang="el-GR" sz="2000" dirty="0">
                <a:solidFill>
                  <a:srgbClr val="000000"/>
                </a:solidFill>
                <a:effectLst/>
                <a:latin typeface="Calibri" panose="020F0502020204030204" pitchFamily="34" charset="0"/>
                <a:ea typeface="Calibri" panose="020F0502020204030204" pitchFamily="34" charset="0"/>
              </a:rPr>
              <a:t>Η προσοχή είναι μια συμπεριφορική και γνωστική διαδικασία, που σημαίνει ότι οι συναισθηματικοί παράγοντες και η ατομική μαθησιακή εμπειρία επηρεάζουν αυτό που αντιλαμβανόμαστε και επεξεργαζόμαστε. Τα μάτια είναι το πιο σημαντικό αισθητήριο όργανό μας, που μας επιτρέπει να διακρίνουμε χρώματα, σχήματα, κινήσεις, ταχύτητες και αποστάσεις, να αναγνωρίζουμε ανθρώπους και να προσανατολιζόμαστε σε χώρους.</a:t>
            </a:r>
          </a:p>
          <a:p>
            <a:pPr marL="25400" marR="0" lvl="0" indent="0" algn="just"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l-GR"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Η οπτική προσοχή αποτελείται από 3 τύπους προσοχής που χρησιμοποιούμε συνεχώς:</a:t>
            </a:r>
          </a:p>
          <a:p>
            <a:pPr marL="25400" marR="0" lvl="0" indent="0" algn="just" defTabSz="914400" rtl="0" eaLnBrk="1" fontAlgn="auto" latinLnBrk="0" hangingPunct="1">
              <a:lnSpc>
                <a:spcPct val="90000"/>
              </a:lnSpc>
              <a:spcBef>
                <a:spcPts val="1000"/>
              </a:spcBef>
              <a:spcAft>
                <a:spcPts val="0"/>
              </a:spcAft>
              <a:buClr>
                <a:srgbClr val="000000"/>
              </a:buClr>
              <a:buSzPts val="3200"/>
              <a:buFont typeface="Arial"/>
              <a:buNone/>
              <a:tabLst/>
              <a:defRPr/>
            </a:pPr>
            <a:r>
              <a:rPr lang="el-GR" sz="2000" b="1" dirty="0">
                <a:solidFill>
                  <a:srgbClr val="000000"/>
                </a:solidFill>
                <a:effectLst/>
                <a:latin typeface="Calibri" panose="020F0502020204030204" pitchFamily="34" charset="0"/>
                <a:ea typeface="Calibri" panose="020F0502020204030204" pitchFamily="34" charset="0"/>
              </a:rPr>
              <a:t>Επιλεκτική ή εστιασμένη προσοχή</a:t>
            </a:r>
          </a:p>
          <a:p>
            <a:pPr marR="0" lvl="0" algn="just" defTabSz="914400" rtl="0" eaLnBrk="1" fontAlgn="auto" latinLnBrk="0" hangingPunct="1">
              <a:lnSpc>
                <a:spcPct val="90000"/>
              </a:lnSpc>
              <a:spcBef>
                <a:spcPts val="1000"/>
              </a:spcBef>
              <a:spcAft>
                <a:spcPts val="0"/>
              </a:spcAft>
              <a:buClr>
                <a:srgbClr val="000000"/>
              </a:buClr>
              <a:buSzPts val="3200"/>
              <a:buFont typeface="Arial" panose="020B0604020202020204" pitchFamily="34" charset="0"/>
              <a:buChar char="•"/>
              <a:tabLst/>
              <a:defRPr/>
            </a:pPr>
            <a:r>
              <a:rPr lang="el-GR" sz="2000" b="1" dirty="0">
                <a:solidFill>
                  <a:srgbClr val="000000"/>
                </a:solidFill>
                <a:effectLst/>
                <a:latin typeface="Calibri" panose="020F0502020204030204" pitchFamily="34" charset="0"/>
                <a:ea typeface="Calibri" panose="020F0502020204030204" pitchFamily="34" charset="0"/>
              </a:rPr>
              <a:t>Διαρκής προσοχή</a:t>
            </a:r>
          </a:p>
          <a:p>
            <a:pPr marR="0" lvl="0" algn="just" defTabSz="914400" rtl="0" eaLnBrk="1" fontAlgn="auto" latinLnBrk="0" hangingPunct="1">
              <a:lnSpc>
                <a:spcPct val="90000"/>
              </a:lnSpc>
              <a:spcBef>
                <a:spcPts val="1000"/>
              </a:spcBef>
              <a:spcAft>
                <a:spcPts val="0"/>
              </a:spcAft>
              <a:buClr>
                <a:srgbClr val="000000"/>
              </a:buClr>
              <a:buSzPts val="3200"/>
              <a:buFont typeface="Arial" panose="020B0604020202020204" pitchFamily="34" charset="0"/>
              <a:buChar char="•"/>
              <a:tabLst/>
              <a:defRPr/>
            </a:pPr>
            <a:r>
              <a:rPr lang="el-GR" sz="2000" b="1" dirty="0">
                <a:solidFill>
                  <a:srgbClr val="000000"/>
                </a:solidFill>
                <a:effectLst/>
                <a:latin typeface="Calibri" panose="020F0502020204030204" pitchFamily="34" charset="0"/>
                <a:ea typeface="Calibri" panose="020F0502020204030204" pitchFamily="34" charset="0"/>
              </a:rPr>
              <a:t>Διαιρεμένη προσοχή</a:t>
            </a:r>
            <a:endParaRPr lang="fr-FR" sz="2000" dirty="0"/>
          </a:p>
        </p:txBody>
      </p:sp>
      <p:sp>
        <p:nvSpPr>
          <p:cNvPr id="4" name="Espace réservé du texte 3">
            <a:extLst>
              <a:ext uri="{FF2B5EF4-FFF2-40B4-BE49-F238E27FC236}">
                <a16:creationId xmlns:a16="http://schemas.microsoft.com/office/drawing/2014/main" id="{471B6A40-1A79-4678-8ECD-9ED69177D769}"/>
              </a:ext>
            </a:extLst>
          </p:cNvPr>
          <p:cNvSpPr>
            <a:spLocks noGrp="1"/>
          </p:cNvSpPr>
          <p:nvPr>
            <p:ph type="body" idx="2"/>
          </p:nvPr>
        </p:nvSpPr>
        <p:spPr/>
        <p:txBody>
          <a:bodyPr/>
          <a:lstStyle/>
          <a:p>
            <a:r>
              <a:rPr lang="it-IT"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https://www.youtube.com/watch?v=Ahg6qcgoay4&amp;t=12s</a:t>
            </a:r>
            <a:endParaRPr lang="fr-FR" dirty="0"/>
          </a:p>
        </p:txBody>
      </p:sp>
      <p:pic>
        <p:nvPicPr>
          <p:cNvPr id="9" name="Image 8" descr="Une image contenant texte, personne&#10;&#10;Description générée automatiquement">
            <a:extLst>
              <a:ext uri="{FF2B5EF4-FFF2-40B4-BE49-F238E27FC236}">
                <a16:creationId xmlns:a16="http://schemas.microsoft.com/office/drawing/2014/main" id="{8E1C862A-8910-48EE-B60C-30B789A5A0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9722" y="2960925"/>
            <a:ext cx="3272155" cy="27755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208800" y="195136"/>
            <a:ext cx="671455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dirty="0">
                <a:latin typeface="Calibri" panose="020F0502020204030204" pitchFamily="34" charset="0"/>
                <a:ea typeface="Calibri" panose="020F0502020204030204" pitchFamily="34" charset="0"/>
              </a:rPr>
              <a:t>Πού είναι ο </a:t>
            </a:r>
            <a:r>
              <a:rPr lang="el-GR" sz="2800" b="1" dirty="0" err="1">
                <a:latin typeface="Calibri" panose="020F0502020204030204" pitchFamily="34" charset="0"/>
                <a:ea typeface="Calibri" panose="020F0502020204030204" pitchFamily="34" charset="0"/>
              </a:rPr>
              <a:t>Γουόλι</a:t>
            </a:r>
            <a:r>
              <a:rPr lang="el-GR" sz="2800" b="1" dirty="0">
                <a:latin typeface="Calibri" panose="020F0502020204030204" pitchFamily="34" charset="0"/>
                <a:ea typeface="Calibri" panose="020F0502020204030204" pitchFamily="34" charset="0"/>
              </a:rPr>
              <a:t>: Διατηρώντας την οξυδέρκειά σας κατά την τρίτη ηλικία</a:t>
            </a: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2AE82402-E89E-480C-95FE-566436571D59}"/>
              </a:ext>
            </a:extLst>
          </p:cNvPr>
          <p:cNvSpPr>
            <a:spLocks noGrp="1"/>
          </p:cNvSpPr>
          <p:nvPr>
            <p:ph type="title"/>
          </p:nvPr>
        </p:nvSpPr>
        <p:spPr>
          <a:xfrm>
            <a:off x="839788" y="1771497"/>
            <a:ext cx="3932237" cy="1067396"/>
          </a:xfrm>
        </p:spPr>
        <p:txBody>
          <a:bodyPr>
            <a:no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2. </a:t>
            </a:r>
            <a:r>
              <a:rPr lang="el-GR"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Γιατί είναι τόσο σημαντική η οπτική προσοχή;</a:t>
            </a:r>
            <a:br>
              <a:rPr lang="fr-FR" sz="2400" b="1" dirty="0">
                <a:effectLst/>
                <a:latin typeface="Calibri" panose="020F0502020204030204" pitchFamily="34" charset="0"/>
                <a:ea typeface="Calibri" panose="020F0502020204030204" pitchFamily="34" charset="0"/>
              </a:rPr>
            </a:br>
            <a:endParaRPr lang="fr-FR" sz="2400" b="1" dirty="0"/>
          </a:p>
        </p:txBody>
      </p:sp>
      <p:sp>
        <p:nvSpPr>
          <p:cNvPr id="3" name="Espace réservé du texte 2">
            <a:extLst>
              <a:ext uri="{FF2B5EF4-FFF2-40B4-BE49-F238E27FC236}">
                <a16:creationId xmlns:a16="http://schemas.microsoft.com/office/drawing/2014/main" id="{D586B1CC-F829-4BDC-A566-B3246CAA50BB}"/>
              </a:ext>
            </a:extLst>
          </p:cNvPr>
          <p:cNvSpPr>
            <a:spLocks noGrp="1"/>
          </p:cNvSpPr>
          <p:nvPr>
            <p:ph type="body" idx="1"/>
          </p:nvPr>
        </p:nvSpPr>
        <p:spPr>
          <a:xfrm>
            <a:off x="4803938" y="1090741"/>
            <a:ext cx="6714551" cy="4594769"/>
          </a:xfrm>
        </p:spPr>
        <p:txBody>
          <a:bodyPr>
            <a:noAutofit/>
          </a:bodyPr>
          <a:lstStyle/>
          <a:p>
            <a:pPr marL="455930" indent="0" algn="just">
              <a:lnSpc>
                <a:spcPct val="100000"/>
              </a:lnSpc>
              <a:spcAft>
                <a:spcPts val="1000"/>
              </a:spcAft>
              <a:buNone/>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επεξεργασία των οπτικών πληροφοριών είναι η προϋπόθεση κάθε μαθησιακής διαδικασίας, καθώς οι πληροφορίες αποθηκεύονται στη μνήμη μας. Αλλά πάνω από όλα μας δίνει τη δυνατότητα να προσανατολιστούμε χωρικά, να αναγνωρίσουμε σημαντικές λεπτομέρειες και να συνειδητοποιήσουμε πιθανούς κινδύνους. Η οπτική προσοχή, μας επιτρέπει να εκτελούμε καθημερινές εργασίες χωρίς να τραυματίζουμε τον εαυτό μας. Παράγοντες που μειώνουν σημαντικά την οπτική μας προσοχή είναι το άγχος, η κούραση ή το αλκοόλ. Όσο μεγαλώνουμε, τόσο μειώνεται η όραση και η οπτική μας προσοχή και ο χρόνος αντίδρασής μας επιβραδύνεται. Ωστόσο, πολλές βραχυπρόθεσμες μελέτες έχουν δείξει ότι τα παιχνίδια, τόσο διαδικτυακά όσο και παραδοσιακά επιτραπέζια παιχνίδια, βελτιώνουν τις γνωστικές λειτουργίες.</a:t>
            </a:r>
            <a:endParaRPr lang="fr-FR" sz="2000" dirty="0"/>
          </a:p>
        </p:txBody>
      </p:sp>
      <p:pic>
        <p:nvPicPr>
          <p:cNvPr id="5" name="Image 4" descr="Une image contenant intérieur&#10;&#10;Description générée automatiquement">
            <a:extLst>
              <a:ext uri="{FF2B5EF4-FFF2-40B4-BE49-F238E27FC236}">
                <a16:creationId xmlns:a16="http://schemas.microsoft.com/office/drawing/2014/main" id="{5BF5B59A-B2A2-4362-9110-E3536010F4FC}"/>
              </a:ext>
            </a:extLst>
          </p:cNvPr>
          <p:cNvPicPr>
            <a:picLocks noChangeAspect="1"/>
          </p:cNvPicPr>
          <p:nvPr/>
        </p:nvPicPr>
        <p:blipFill>
          <a:blip r:embed="rId5"/>
          <a:stretch>
            <a:fillRect/>
          </a:stretch>
        </p:blipFill>
        <p:spPr>
          <a:xfrm>
            <a:off x="871702" y="2838893"/>
            <a:ext cx="3833539" cy="2556000"/>
          </a:xfrm>
          <a:prstGeom prst="rect">
            <a:avLst/>
          </a:prstGeom>
        </p:spPr>
      </p:pic>
    </p:spTree>
    <p:extLst>
      <p:ext uri="{BB962C8B-B14F-4D97-AF65-F5344CB8AC3E}">
        <p14:creationId xmlns:p14="http://schemas.microsoft.com/office/powerpoint/2010/main" val="420801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3" y="312214"/>
            <a:ext cx="688911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dirty="0">
                <a:solidFill>
                  <a:srgbClr val="000000"/>
                </a:solidFill>
                <a:effectLst/>
                <a:latin typeface="Calibri" panose="020F0502020204030204" pitchFamily="34" charset="0"/>
                <a:ea typeface="Calibri" panose="020F0502020204030204" pitchFamily="34" charset="0"/>
              </a:rPr>
              <a:t>Πού είναι ο </a:t>
            </a:r>
            <a:r>
              <a:rPr lang="el-GR" sz="2800" b="1" dirty="0" err="1">
                <a:solidFill>
                  <a:srgbClr val="000000"/>
                </a:solidFill>
                <a:effectLst/>
                <a:latin typeface="Calibri" panose="020F0502020204030204" pitchFamily="34" charset="0"/>
                <a:ea typeface="Calibri" panose="020F0502020204030204" pitchFamily="34" charset="0"/>
              </a:rPr>
              <a:t>Γουόλι</a:t>
            </a:r>
            <a:r>
              <a:rPr lang="el-GR" sz="2800" b="1" dirty="0">
                <a:solidFill>
                  <a:srgbClr val="000000"/>
                </a:solidFill>
                <a:effectLst/>
                <a:latin typeface="Calibri" panose="020F0502020204030204" pitchFamily="34" charset="0"/>
                <a:ea typeface="Calibri" panose="020F0502020204030204" pitchFamily="34" charset="0"/>
              </a:rPr>
              <a:t>: Διατηρώντας την οξυδέρκειά σας κατά την τρίτη ηλικία</a:t>
            </a: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410161F5-E3CB-4E83-9482-82DCB939E24E}"/>
              </a:ext>
            </a:extLst>
          </p:cNvPr>
          <p:cNvSpPr>
            <a:spLocks noGrp="1"/>
          </p:cNvSpPr>
          <p:nvPr>
            <p:ph type="title"/>
          </p:nvPr>
        </p:nvSpPr>
        <p:spPr>
          <a:xfrm>
            <a:off x="839788" y="1775636"/>
            <a:ext cx="3932237" cy="584791"/>
          </a:xfrm>
        </p:spPr>
        <p:txBody>
          <a:bodyPr>
            <a:no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3. </a:t>
            </a:r>
            <a:r>
              <a:rPr lang="el-GR" sz="2400" b="1" dirty="0">
                <a:solidFill>
                  <a:srgbClr val="000000"/>
                </a:solidFill>
                <a:latin typeface="Calibri" panose="020F0502020204030204" pitchFamily="34" charset="0"/>
                <a:ea typeface="Trebuchet MS" panose="020B0603020202020204" pitchFamily="34" charset="0"/>
                <a:cs typeface="Calibri" panose="020F0502020204030204" pitchFamily="34" charset="0"/>
              </a:rPr>
              <a:t>Πού είναι ο </a:t>
            </a:r>
            <a:r>
              <a:rPr lang="el-GR" sz="2400" b="1" dirty="0" err="1">
                <a:solidFill>
                  <a:srgbClr val="000000"/>
                </a:solidFill>
                <a:latin typeface="Calibri" panose="020F0502020204030204" pitchFamily="34" charset="0"/>
                <a:ea typeface="Trebuchet MS" panose="020B0603020202020204" pitchFamily="34" charset="0"/>
                <a:cs typeface="Calibri" panose="020F0502020204030204" pitchFamily="34" charset="0"/>
              </a:rPr>
              <a:t>Γουόλι</a:t>
            </a:r>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 </a:t>
            </a:r>
            <a:r>
              <a:rPr lang="el-GR" sz="2400" b="1" dirty="0">
                <a:solidFill>
                  <a:srgbClr val="000000"/>
                </a:solidFill>
                <a:latin typeface="Calibri" panose="020F0502020204030204" pitchFamily="34" charset="0"/>
                <a:ea typeface="Trebuchet MS" panose="020B0603020202020204" pitchFamily="34" charset="0"/>
                <a:cs typeface="Calibri" panose="020F0502020204030204" pitchFamily="34" charset="0"/>
              </a:rPr>
              <a:t>Οπτική αναζήτηση </a:t>
            </a:r>
            <a:endParaRPr lang="fr-FR" sz="2400" b="1" dirty="0"/>
          </a:p>
        </p:txBody>
      </p:sp>
      <p:sp>
        <p:nvSpPr>
          <p:cNvPr id="3" name="Espace réservé du texte 2">
            <a:extLst>
              <a:ext uri="{FF2B5EF4-FFF2-40B4-BE49-F238E27FC236}">
                <a16:creationId xmlns:a16="http://schemas.microsoft.com/office/drawing/2014/main" id="{46804077-89D1-4717-95CF-9BCA8A2B444A}"/>
              </a:ext>
            </a:extLst>
          </p:cNvPr>
          <p:cNvSpPr>
            <a:spLocks noGrp="1"/>
          </p:cNvSpPr>
          <p:nvPr>
            <p:ph type="body" idx="1"/>
          </p:nvPr>
        </p:nvSpPr>
        <p:spPr>
          <a:xfrm>
            <a:off x="5183188" y="1552183"/>
            <a:ext cx="6172200" cy="4308867"/>
          </a:xfrm>
        </p:spPr>
        <p:txBody>
          <a:bodyPr>
            <a:normAutofit lnSpcReduction="10000"/>
          </a:bodyPr>
          <a:lstStyle/>
          <a:p>
            <a:pPr marL="25400" indent="0" algn="just">
              <a:buNone/>
            </a:pPr>
            <a:r>
              <a:rPr lang="el-GR" sz="2000" dirty="0">
                <a:solidFill>
                  <a:srgbClr val="000000"/>
                </a:solidFill>
                <a:effectLst/>
                <a:latin typeface="Calibri" panose="020F0502020204030204" pitchFamily="34" charset="0"/>
                <a:ea typeface="Calibri" panose="020F0502020204030204" pitchFamily="34" charset="0"/>
              </a:rPr>
              <a:t>Όλοι γνωρίζουμε την κατάσταση όταν έχουμε ένα ραντεβού με έναν φίλο και προσπαθούμε να τον εντοπίσουμε μέσα σε ένα πλήθος ανθρώπων. Γνωρίζοντας το άτομο, θα εστιάσουμε την προσοχή μας σε τουλάχιστον ένα διακριτικό χαρακτηριστικό αυτού του φίλου. Η οπτική αναζήτηση είναι η ικανότητά μας να ανιχνεύουμε, να διακρίνουμε και να εντοπίζουμε έναν στόχο με γνωστά χαρακτηριστικά του οποίου η τοποθεσία είναι άγνωστη μεταξύ </a:t>
            </a:r>
            <a:r>
              <a:rPr lang="el-GR" sz="2000" dirty="0" err="1">
                <a:solidFill>
                  <a:srgbClr val="000000"/>
                </a:solidFill>
                <a:effectLst/>
                <a:latin typeface="Calibri" panose="020F0502020204030204" pitchFamily="34" charset="0"/>
                <a:ea typeface="Calibri" panose="020F0502020204030204" pitchFamily="34" charset="0"/>
              </a:rPr>
              <a:t>αποσπαστών</a:t>
            </a:r>
            <a:r>
              <a:rPr lang="el-GR" sz="2000" dirty="0">
                <a:solidFill>
                  <a:srgbClr val="000000"/>
                </a:solidFill>
                <a:effectLst/>
                <a:latin typeface="Calibri" panose="020F0502020204030204" pitchFamily="34" charset="0"/>
                <a:ea typeface="Calibri" panose="020F0502020204030204" pitchFamily="34" charset="0"/>
              </a:rPr>
              <a:t> με διαφορετικά χαρακτηριστικά. Και αυτό είναι το παιχνίδι της οπτικής αναζήτησης «</a:t>
            </a:r>
            <a:r>
              <a:rPr lang="el-GR" sz="2000" dirty="0" err="1">
                <a:solidFill>
                  <a:srgbClr val="000000"/>
                </a:solidFill>
                <a:effectLst/>
                <a:latin typeface="Calibri" panose="020F0502020204030204" pitchFamily="34" charset="0"/>
                <a:ea typeface="Calibri" panose="020F0502020204030204" pitchFamily="34" charset="0"/>
              </a:rPr>
              <a:t>Where’s</a:t>
            </a:r>
            <a:r>
              <a:rPr lang="el-GR" sz="2000" dirty="0">
                <a:solidFill>
                  <a:srgbClr val="000000"/>
                </a:solidFill>
                <a:effectLst/>
                <a:latin typeface="Calibri" panose="020F0502020204030204" pitchFamily="34" charset="0"/>
                <a:ea typeface="Calibri" panose="020F0502020204030204" pitchFamily="34" charset="0"/>
              </a:rPr>
              <a:t> </a:t>
            </a:r>
            <a:r>
              <a:rPr lang="el-GR" sz="2000" dirty="0" err="1">
                <a:solidFill>
                  <a:srgbClr val="000000"/>
                </a:solidFill>
                <a:effectLst/>
                <a:latin typeface="Calibri" panose="020F0502020204030204" pitchFamily="34" charset="0"/>
                <a:ea typeface="Calibri" panose="020F0502020204030204" pitchFamily="34" charset="0"/>
              </a:rPr>
              <a:t>Waldo</a:t>
            </a:r>
            <a:r>
              <a:rPr lang="el-GR" sz="2000" dirty="0">
                <a:solidFill>
                  <a:srgbClr val="000000"/>
                </a:solidFill>
                <a:effectLst/>
                <a:latin typeface="Calibri" panose="020F0502020204030204" pitchFamily="34" charset="0"/>
                <a:ea typeface="Calibri" panose="020F0502020204030204" pitchFamily="34" charset="0"/>
              </a:rPr>
              <a:t>;». Η επιστήμη έδειξε ότι η οπτική μας αντίληψη βελτιώνεται προσπαθώντας να βρούμε τον </a:t>
            </a:r>
            <a:r>
              <a:rPr lang="el-GR" sz="2000" dirty="0" err="1">
                <a:solidFill>
                  <a:srgbClr val="000000"/>
                </a:solidFill>
                <a:effectLst/>
                <a:latin typeface="Calibri" panose="020F0502020204030204" pitchFamily="34" charset="0"/>
                <a:ea typeface="Calibri" panose="020F0502020204030204" pitchFamily="34" charset="0"/>
              </a:rPr>
              <a:t>Waldo</a:t>
            </a:r>
            <a:r>
              <a:rPr lang="el-GR" sz="2000" dirty="0">
                <a:solidFill>
                  <a:srgbClr val="000000"/>
                </a:solidFill>
                <a:effectLst/>
                <a:latin typeface="Calibri" panose="020F0502020204030204" pitchFamily="34" charset="0"/>
                <a:ea typeface="Calibri" panose="020F0502020204030204" pitchFamily="34" charset="0"/>
              </a:rPr>
              <a:t> ως αποτέλεσμα της υψηλής προσοχής-γνωστικής απαίτησης της εργασίας.</a:t>
            </a:r>
            <a:endParaRPr lang="fr-FR" dirty="0"/>
          </a:p>
        </p:txBody>
      </p:sp>
      <p:sp>
        <p:nvSpPr>
          <p:cNvPr id="4" name="Espace réservé du texte 3">
            <a:extLst>
              <a:ext uri="{FF2B5EF4-FFF2-40B4-BE49-F238E27FC236}">
                <a16:creationId xmlns:a16="http://schemas.microsoft.com/office/drawing/2014/main" id="{A0E19DCF-C732-4E59-B4E4-60D5555449E9}"/>
              </a:ext>
            </a:extLst>
          </p:cNvPr>
          <p:cNvSpPr>
            <a:spLocks noGrp="1"/>
          </p:cNvSpPr>
          <p:nvPr>
            <p:ph type="body" idx="2"/>
          </p:nvPr>
        </p:nvSpPr>
        <p:spPr>
          <a:xfrm>
            <a:off x="839788" y="2869782"/>
            <a:ext cx="3932237" cy="2999207"/>
          </a:xfrm>
        </p:spPr>
        <p:txBody>
          <a:bodyPr/>
          <a:lstStyle/>
          <a:p>
            <a:endParaRPr lang="fr-FR" dirty="0"/>
          </a:p>
          <a:p>
            <a:endParaRPr lang="fr-FR" dirty="0"/>
          </a:p>
          <a:p>
            <a:endParaRPr lang="fr-FR" dirty="0"/>
          </a:p>
        </p:txBody>
      </p:sp>
      <p:pic>
        <p:nvPicPr>
          <p:cNvPr id="9" name="Image 8" descr="Une image contenant clipart&#10;&#10;Description générée automatiquement">
            <a:extLst>
              <a:ext uri="{FF2B5EF4-FFF2-40B4-BE49-F238E27FC236}">
                <a16:creationId xmlns:a16="http://schemas.microsoft.com/office/drawing/2014/main" id="{D4190E78-4F6A-49DD-A165-F9777E2BA5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0203" y="2583880"/>
            <a:ext cx="1532943" cy="3456000"/>
          </a:xfrm>
          <a:prstGeom prst="rect">
            <a:avLst/>
          </a:prstGeom>
          <a:noFill/>
          <a:ln>
            <a:noFill/>
          </a:ln>
        </p:spPr>
      </p:pic>
    </p:spTree>
    <p:extLst>
      <p:ext uri="{BB962C8B-B14F-4D97-AF65-F5344CB8AC3E}">
        <p14:creationId xmlns:p14="http://schemas.microsoft.com/office/powerpoint/2010/main" val="69457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6077952"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dirty="0">
                <a:solidFill>
                  <a:srgbClr val="000000"/>
                </a:solidFill>
                <a:effectLst/>
                <a:latin typeface="Calibri" panose="020F0502020204030204" pitchFamily="34" charset="0"/>
                <a:ea typeface="Calibri" panose="020F0502020204030204" pitchFamily="34" charset="0"/>
              </a:rPr>
              <a:t>Πού είναι ο </a:t>
            </a:r>
            <a:r>
              <a:rPr lang="el-GR" sz="2800" b="1" dirty="0" err="1">
                <a:solidFill>
                  <a:srgbClr val="000000"/>
                </a:solidFill>
                <a:effectLst/>
                <a:latin typeface="Calibri" panose="020F0502020204030204" pitchFamily="34" charset="0"/>
                <a:ea typeface="Calibri" panose="020F0502020204030204" pitchFamily="34" charset="0"/>
              </a:rPr>
              <a:t>Γουόλι</a:t>
            </a:r>
            <a:r>
              <a:rPr lang="el-GR" sz="2800" b="1" dirty="0">
                <a:solidFill>
                  <a:srgbClr val="000000"/>
                </a:solidFill>
                <a:effectLst/>
                <a:latin typeface="Calibri" panose="020F0502020204030204" pitchFamily="34" charset="0"/>
                <a:ea typeface="Calibri" panose="020F0502020204030204" pitchFamily="34" charset="0"/>
              </a:rPr>
              <a:t>: Διατηρώντας την οξυδέρκειά σας κατά την τρίτη ηλικία</a:t>
            </a: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8AF7CCC7-58F2-465E-9179-C5AA155E5C35}"/>
              </a:ext>
            </a:extLst>
          </p:cNvPr>
          <p:cNvSpPr>
            <a:spLocks noGrp="1"/>
          </p:cNvSpPr>
          <p:nvPr>
            <p:ph type="title"/>
          </p:nvPr>
        </p:nvSpPr>
        <p:spPr>
          <a:xfrm>
            <a:off x="882418" y="1527452"/>
            <a:ext cx="3932237" cy="1094148"/>
          </a:xfrm>
        </p:spPr>
        <p:txBody>
          <a:bodyPr>
            <a:norm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4. </a:t>
            </a:r>
            <a:r>
              <a:rPr lang="el-GR"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Γιατί τα αυτιστικά άτομα είναι καλύτερα </a:t>
            </a:r>
            <a:r>
              <a:rPr lang="el-GR" sz="2400" b="1" dirty="0" err="1">
                <a:solidFill>
                  <a:srgbClr val="000000"/>
                </a:solidFill>
                <a:effectLst/>
                <a:latin typeface="Calibri" panose="020F0502020204030204" pitchFamily="34" charset="0"/>
                <a:ea typeface="Trebuchet MS" panose="020B0603020202020204" pitchFamily="34" charset="0"/>
                <a:cs typeface="Calibri" panose="020F0502020204030204" pitchFamily="34" charset="0"/>
              </a:rPr>
              <a:t>στ</a:t>
            </a:r>
            <a:r>
              <a:rPr lang="en-US" sz="2400" b="1" dirty="0">
                <a:solidFill>
                  <a:srgbClr val="000000"/>
                </a:solidFill>
                <a:latin typeface="Calibri" panose="020F0502020204030204" pitchFamily="34" charset="0"/>
                <a:ea typeface="Trebuchet MS" panose="020B0603020202020204" pitchFamily="34" charset="0"/>
                <a:cs typeface="Calibri" panose="020F0502020204030204" pitchFamily="34" charset="0"/>
              </a:rPr>
              <a:t>o </a:t>
            </a:r>
            <a:r>
              <a:rPr lang="el-GR" sz="2400" b="1" dirty="0">
                <a:solidFill>
                  <a:srgbClr val="000000"/>
                </a:solidFill>
                <a:latin typeface="Calibri" panose="020F0502020204030204" pitchFamily="34" charset="0"/>
                <a:ea typeface="Trebuchet MS" panose="020B0603020202020204" pitchFamily="34" charset="0"/>
                <a:cs typeface="Calibri" panose="020F0502020204030204" pitchFamily="34" charset="0"/>
              </a:rPr>
              <a:t>Πού είναι ο </a:t>
            </a:r>
            <a:r>
              <a:rPr lang="el-GR" sz="2400" b="1" dirty="0" err="1">
                <a:solidFill>
                  <a:srgbClr val="000000"/>
                </a:solidFill>
                <a:latin typeface="Calibri" panose="020F0502020204030204" pitchFamily="34" charset="0"/>
                <a:ea typeface="Trebuchet MS" panose="020B0603020202020204" pitchFamily="34" charset="0"/>
                <a:cs typeface="Calibri" panose="020F0502020204030204" pitchFamily="34" charset="0"/>
              </a:rPr>
              <a:t>Γουόλι</a:t>
            </a:r>
            <a:r>
              <a:rPr lang="en-US" sz="2400" b="1" dirty="0">
                <a:solidFill>
                  <a:srgbClr val="000000"/>
                </a:solidFill>
                <a:latin typeface="Calibri" panose="020F0502020204030204" pitchFamily="34" charset="0"/>
                <a:ea typeface="Trebuchet MS" panose="020B0603020202020204" pitchFamily="34" charset="0"/>
                <a:cs typeface="Calibri" panose="020F0502020204030204" pitchFamily="34" charset="0"/>
              </a:rPr>
              <a:t>;</a:t>
            </a:r>
            <a:endParaRPr lang="fr-FR" sz="2400" b="1" dirty="0"/>
          </a:p>
        </p:txBody>
      </p:sp>
      <p:sp>
        <p:nvSpPr>
          <p:cNvPr id="3" name="Espace réservé du texte 2">
            <a:extLst>
              <a:ext uri="{FF2B5EF4-FFF2-40B4-BE49-F238E27FC236}">
                <a16:creationId xmlns:a16="http://schemas.microsoft.com/office/drawing/2014/main" id="{23B9EA0C-A072-4675-A400-AF649F660892}"/>
              </a:ext>
            </a:extLst>
          </p:cNvPr>
          <p:cNvSpPr>
            <a:spLocks noGrp="1"/>
          </p:cNvSpPr>
          <p:nvPr>
            <p:ph type="body" idx="1"/>
          </p:nvPr>
        </p:nvSpPr>
        <p:spPr>
          <a:xfrm>
            <a:off x="4649119" y="1266282"/>
            <a:ext cx="6821106" cy="4434948"/>
          </a:xfrm>
        </p:spPr>
        <p:txBody>
          <a:bodyPr>
            <a:noAutofit/>
          </a:bodyPr>
          <a:lstStyle/>
          <a:p>
            <a:pPr marL="25400" indent="0" algn="just">
              <a:lnSpc>
                <a:spcPct val="120000"/>
              </a:lnSpc>
              <a:buNone/>
            </a:pPr>
            <a:r>
              <a:rPr lang="el-GR" sz="1800" dirty="0">
                <a:solidFill>
                  <a:srgbClr val="000000"/>
                </a:solidFill>
                <a:latin typeface="Calibri" panose="020F0502020204030204" pitchFamily="34" charset="0"/>
                <a:ea typeface="Calibri" panose="020F0502020204030204" pitchFamily="34" charset="0"/>
              </a:rPr>
              <a:t>Έχει επιβεβαιωθεί από διάφορες ερευνητικές μελέτες ότι τα άτομα με διαταραχές του φάσματος του αυτισμού (ΔΑΦ) γενικά παρουσιάζουν καλύτερες επιδόσεις σε εργασίες οπτικής προσοχής από άλλες. Όποιος έχει παίξει ποτέ το παιχνίδι "Μνήμη" ή έχει φτιάξει ένα παζλ με ένα αυτιστικό άτομο μπορεί πιθανώς να επιβεβαιώσει αυτή τη βελτιωμένη απόδοση. Γιατί; Ο λόγος είναι ότι η επικοινωνία μεταξύ των περιοχών του εγκεφάλου -ιδιαίτερα μεταξύ των αισθητηριακών περιοχών και των περιοχών όπου δημιουργούνται εσωτερικές αναφορές, είναι διαφορετική στα άτομα με αυτισμό. Μία από τις υποθέσεις για την υπεροχή τους στην οπτική αναζήτηση προϋποθέτει ότι οι αισθητηριακές πληροφορίες κωδικοποιούνται με μεγάλη ακρίβεια. Αυτό το εστιασμένο και προσανατολισμένο στη λεπτομέρεια όραμα τους επιτρέπει να διακρίνουν τους </a:t>
            </a:r>
            <a:r>
              <a:rPr lang="el-GR" sz="1800" dirty="0" err="1">
                <a:solidFill>
                  <a:srgbClr val="000000"/>
                </a:solidFill>
                <a:latin typeface="Calibri" panose="020F0502020204030204" pitchFamily="34" charset="0"/>
                <a:ea typeface="Calibri" panose="020F0502020204030204" pitchFamily="34" charset="0"/>
              </a:rPr>
              <a:t>αποσπούντες</a:t>
            </a:r>
            <a:r>
              <a:rPr lang="el-GR" sz="1800" dirty="0">
                <a:solidFill>
                  <a:srgbClr val="000000"/>
                </a:solidFill>
                <a:latin typeface="Calibri" panose="020F0502020204030204" pitchFamily="34" charset="0"/>
                <a:ea typeface="Calibri" panose="020F0502020204030204" pitchFamily="34" charset="0"/>
              </a:rPr>
              <a:t> σχεδόν αμέσως όταν αναζητούν έναν στόχο.</a:t>
            </a:r>
            <a:endParaRPr lang="fr-FR" sz="1800" dirty="0"/>
          </a:p>
        </p:txBody>
      </p:sp>
      <p:sp>
        <p:nvSpPr>
          <p:cNvPr id="4" name="Espace réservé du texte 3">
            <a:extLst>
              <a:ext uri="{FF2B5EF4-FFF2-40B4-BE49-F238E27FC236}">
                <a16:creationId xmlns:a16="http://schemas.microsoft.com/office/drawing/2014/main" id="{99BB810E-8779-4596-8236-C8DF0B8A6956}"/>
              </a:ext>
            </a:extLst>
          </p:cNvPr>
          <p:cNvSpPr>
            <a:spLocks noGrp="1"/>
          </p:cNvSpPr>
          <p:nvPr>
            <p:ph type="body" idx="2"/>
          </p:nvPr>
        </p:nvSpPr>
        <p:spPr>
          <a:xfrm>
            <a:off x="839789" y="2434856"/>
            <a:ext cx="3710178" cy="3434132"/>
          </a:xfrm>
        </p:spPr>
        <p:txBody>
          <a:bodyPr/>
          <a:lstStyle/>
          <a:p>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https://www.youtube.com/watch?v=LrgbDXtt4UQ&amp;t=2s</a:t>
            </a:r>
            <a:endParaRPr lang="fr-FR" sz="1800" dirty="0">
              <a:effectLst/>
              <a:latin typeface="Calibri" panose="020F0502020204030204" pitchFamily="34" charset="0"/>
              <a:ea typeface="Calibri" panose="020F0502020204030204" pitchFamily="34" charset="0"/>
            </a:endParaRPr>
          </a:p>
          <a:p>
            <a:endParaRPr lang="fr-FR" dirty="0"/>
          </a:p>
        </p:txBody>
      </p:sp>
      <p:pic>
        <p:nvPicPr>
          <p:cNvPr id="10" name="Image 9" descr="Une image contenant texte&#10;&#10;Description générée automatiquement">
            <a:extLst>
              <a:ext uri="{FF2B5EF4-FFF2-40B4-BE49-F238E27FC236}">
                <a16:creationId xmlns:a16="http://schemas.microsoft.com/office/drawing/2014/main" id="{14F628B9-AC9E-4AE4-89E8-5D7D4E6DC0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2500" y="3374746"/>
            <a:ext cx="3607467" cy="2371578"/>
          </a:xfrm>
          <a:prstGeom prst="rect">
            <a:avLst/>
          </a:prstGeom>
          <a:noFill/>
          <a:ln>
            <a:noFill/>
          </a:ln>
        </p:spPr>
      </p:pic>
    </p:spTree>
    <p:extLst>
      <p:ext uri="{BB962C8B-B14F-4D97-AF65-F5344CB8AC3E}">
        <p14:creationId xmlns:p14="http://schemas.microsoft.com/office/powerpoint/2010/main" val="164203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652040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b="1" dirty="0">
                <a:solidFill>
                  <a:srgbClr val="000000"/>
                </a:solidFill>
                <a:effectLst/>
                <a:latin typeface="Calibri" panose="020F0502020204030204" pitchFamily="34" charset="0"/>
                <a:ea typeface="Calibri" panose="020F0502020204030204" pitchFamily="34" charset="0"/>
              </a:rPr>
              <a:t>Πού είναι ο </a:t>
            </a:r>
            <a:r>
              <a:rPr lang="el-GR" sz="2800" b="1" dirty="0" err="1">
                <a:solidFill>
                  <a:srgbClr val="000000"/>
                </a:solidFill>
                <a:effectLst/>
                <a:latin typeface="Calibri" panose="020F0502020204030204" pitchFamily="34" charset="0"/>
                <a:ea typeface="Calibri" panose="020F0502020204030204" pitchFamily="34" charset="0"/>
              </a:rPr>
              <a:t>Γουόλι</a:t>
            </a:r>
            <a:r>
              <a:rPr lang="el-GR" sz="2800" b="1" dirty="0">
                <a:solidFill>
                  <a:srgbClr val="000000"/>
                </a:solidFill>
                <a:effectLst/>
                <a:latin typeface="Calibri" panose="020F0502020204030204" pitchFamily="34" charset="0"/>
                <a:ea typeface="Calibri" panose="020F0502020204030204" pitchFamily="34" charset="0"/>
              </a:rPr>
              <a:t>: Διατηρώντας την οξυδέρκειά σας κατά την τρίτη ηλικία</a:t>
            </a: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78F92FC8-0162-4A70-8CAE-F944D710A8CE}"/>
              </a:ext>
            </a:extLst>
          </p:cNvPr>
          <p:cNvSpPr>
            <a:spLocks noGrp="1"/>
          </p:cNvSpPr>
          <p:nvPr>
            <p:ph type="title"/>
          </p:nvPr>
        </p:nvSpPr>
        <p:spPr>
          <a:xfrm>
            <a:off x="836612" y="1597596"/>
            <a:ext cx="3932237" cy="954066"/>
          </a:xfrm>
        </p:spPr>
        <p:txBody>
          <a:bodyPr>
            <a:normAutofit fontScale="90000"/>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5. </a:t>
            </a:r>
            <a:r>
              <a:rPr lang="el-GR"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Πώς μπορούμε να βελτιώσουμε τις δεξιότητές μας οπτικής προσοχής;</a:t>
            </a:r>
            <a:endParaRPr lang="fr-FR" sz="2400" b="1" dirty="0"/>
          </a:p>
        </p:txBody>
      </p:sp>
      <p:sp>
        <p:nvSpPr>
          <p:cNvPr id="3" name="Espace réservé du texte 2">
            <a:extLst>
              <a:ext uri="{FF2B5EF4-FFF2-40B4-BE49-F238E27FC236}">
                <a16:creationId xmlns:a16="http://schemas.microsoft.com/office/drawing/2014/main" id="{5549E059-052B-47E4-9833-CEFA13B3F616}"/>
              </a:ext>
            </a:extLst>
          </p:cNvPr>
          <p:cNvSpPr>
            <a:spLocks noGrp="1"/>
          </p:cNvSpPr>
          <p:nvPr>
            <p:ph type="body" idx="1"/>
          </p:nvPr>
        </p:nvSpPr>
        <p:spPr>
          <a:xfrm>
            <a:off x="5125159" y="1266281"/>
            <a:ext cx="6230229" cy="4594769"/>
          </a:xfrm>
        </p:spPr>
        <p:txBody>
          <a:bodyPr>
            <a:normAutofit lnSpcReduction="10000"/>
          </a:bodyPr>
          <a:lstStyle/>
          <a:p>
            <a:pPr marL="25400" indent="0" algn="just">
              <a:buNone/>
            </a:pPr>
            <a:r>
              <a:rPr lang="el-GR" sz="2000" spc="40" dirty="0">
                <a:solidFill>
                  <a:srgbClr val="000000"/>
                </a:solidFill>
                <a:effectLst/>
                <a:latin typeface="Calibri" panose="020F0502020204030204" pitchFamily="34" charset="0"/>
                <a:ea typeface="Calibri" panose="020F0502020204030204" pitchFamily="34" charset="0"/>
              </a:rPr>
              <a:t>Κάθε φορά που εξασκούμε την προσοχή μας και επεξεργαζόμαστε οπτικές πληροφορίες, ο εγκέφαλος μας δημιουργεί συνδέσεις νευρώνων. Ωστόσο, η αλήθεια είναι ότι ελάχιστα γνωρίζουμε πώς χρησιμοποιούμε τους τρεις τύπους προσοχής (επιλεκτική/εστιασμένη, διατηρημένη και διαιρεμένη) στην καθημερινή μας ζωή. Εφαρμόζοντας τα με συντονισμένο τρόπο, μπορούμε να τα χρησιμοποιήσουμε προς </a:t>
            </a:r>
            <a:r>
              <a:rPr lang="el-GR" sz="2000" spc="40" dirty="0" err="1">
                <a:solidFill>
                  <a:srgbClr val="000000"/>
                </a:solidFill>
                <a:effectLst/>
                <a:latin typeface="Calibri" panose="020F0502020204030204" pitchFamily="34" charset="0"/>
                <a:ea typeface="Calibri" panose="020F0502020204030204" pitchFamily="34" charset="0"/>
              </a:rPr>
              <a:t>οφελός</a:t>
            </a:r>
            <a:r>
              <a:rPr lang="el-GR" sz="2000" spc="40" dirty="0">
                <a:solidFill>
                  <a:srgbClr val="000000"/>
                </a:solidFill>
                <a:effectLst/>
                <a:latin typeface="Calibri" panose="020F0502020204030204" pitchFamily="34" charset="0"/>
                <a:ea typeface="Calibri" panose="020F0502020204030204" pitchFamily="34" charset="0"/>
              </a:rPr>
              <a:t> μας στο μέλλον.</a:t>
            </a:r>
          </a:p>
          <a:p>
            <a:pPr marL="25400" indent="0" algn="just">
              <a:buNone/>
            </a:pPr>
            <a:r>
              <a:rPr lang="el-GR" sz="2000" spc="40" dirty="0">
                <a:solidFill>
                  <a:srgbClr val="000000"/>
                </a:solidFill>
                <a:effectLst/>
                <a:latin typeface="Calibri" panose="020F0502020204030204" pitchFamily="34" charset="0"/>
                <a:ea typeface="Calibri" panose="020F0502020204030204" pitchFamily="34" charset="0"/>
              </a:rPr>
              <a:t>Τεχνικές για τη μείωση των εσωτερικών περισπασμών, για την αύξηση της συγκέντρωσης και για τη βελτίωση του χρόνου αντίδρασής μας είναι:</a:t>
            </a:r>
          </a:p>
          <a:p>
            <a:pPr algn="just">
              <a:buFontTx/>
              <a:buChar char="-"/>
            </a:pPr>
            <a:r>
              <a:rPr lang="el-GR" sz="2000" b="1" dirty="0">
                <a:latin typeface="Calibri" panose="020F0502020204030204" pitchFamily="34" charset="0"/>
                <a:ea typeface="Cambria" panose="02040503050406030204" pitchFamily="18" charset="0"/>
              </a:rPr>
              <a:t>Ενσυνειδητότητα</a:t>
            </a:r>
          </a:p>
          <a:p>
            <a:pPr algn="just">
              <a:buFontTx/>
              <a:buChar char="-"/>
            </a:pPr>
            <a:r>
              <a:rPr lang="el-GR" sz="2000" b="1" dirty="0">
                <a:latin typeface="Calibri" panose="020F0502020204030204" pitchFamily="34" charset="0"/>
                <a:ea typeface="Cambria" panose="02040503050406030204" pitchFamily="18" charset="0"/>
              </a:rPr>
              <a:t>Εστιασμένος Διαλογισμός</a:t>
            </a:r>
          </a:p>
          <a:p>
            <a:pPr algn="just">
              <a:buFontTx/>
              <a:buChar char="-"/>
            </a:pPr>
            <a:r>
              <a:rPr lang="el-GR" sz="2000" b="1" dirty="0">
                <a:latin typeface="Calibri" panose="020F0502020204030204" pitchFamily="34" charset="0"/>
                <a:ea typeface="Cambria" panose="02040503050406030204" pitchFamily="18" charset="0"/>
              </a:rPr>
              <a:t>Σωματική δραστηριότητα</a:t>
            </a:r>
            <a:endParaRPr lang="fr-FR" sz="2000" b="1" dirty="0"/>
          </a:p>
        </p:txBody>
      </p:sp>
      <p:pic>
        <p:nvPicPr>
          <p:cNvPr id="6" name="Image 5" descr="Une image contenant personne&#10;&#10;Description générée automatiquement">
            <a:extLst>
              <a:ext uri="{FF2B5EF4-FFF2-40B4-BE49-F238E27FC236}">
                <a16:creationId xmlns:a16="http://schemas.microsoft.com/office/drawing/2014/main" id="{59CC8125-75BD-4DBA-BD69-46B8BCF03CC0}"/>
              </a:ext>
            </a:extLst>
          </p:cNvPr>
          <p:cNvPicPr>
            <a:picLocks noChangeAspect="1"/>
          </p:cNvPicPr>
          <p:nvPr/>
        </p:nvPicPr>
        <p:blipFill>
          <a:blip r:embed="rId5"/>
          <a:stretch>
            <a:fillRect/>
          </a:stretch>
        </p:blipFill>
        <p:spPr>
          <a:xfrm>
            <a:off x="836612" y="2701676"/>
            <a:ext cx="4212000" cy="2808000"/>
          </a:xfrm>
          <a:prstGeom prst="rect">
            <a:avLst/>
          </a:prstGeom>
        </p:spPr>
      </p:pic>
    </p:spTree>
    <p:extLst>
      <p:ext uri="{BB962C8B-B14F-4D97-AF65-F5344CB8AC3E}">
        <p14:creationId xmlns:p14="http://schemas.microsoft.com/office/powerpoint/2010/main" val="2768001959"/>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1021</Words>
  <Application>Microsoft Office PowerPoint</Application>
  <PresentationFormat>Ευρεία οθόνη</PresentationFormat>
  <Paragraphs>63</Paragraphs>
  <Slides>10</Slides>
  <Notes>10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Calibri</vt:lpstr>
      <vt:lpstr>Merriweather Sans</vt:lpstr>
      <vt:lpstr>Thème Office</vt:lpstr>
      <vt:lpstr>Παρουσίαση του PowerPoint</vt:lpstr>
      <vt:lpstr>           Περίληψη</vt:lpstr>
      <vt:lpstr>Παρουσίαση του PowerPoint</vt:lpstr>
      <vt:lpstr>Παρουσίαση του PowerPoint</vt:lpstr>
      <vt:lpstr>1. Οπτική προσοχή  </vt:lpstr>
      <vt:lpstr>2. Γιατί είναι τόσο σημαντική η οπτική προσοχή; </vt:lpstr>
      <vt:lpstr>3. Πού είναι ο Γουόλι– Οπτική αναζήτηση </vt:lpstr>
      <vt:lpstr>4. Γιατί τα αυτιστικά άτομα είναι καλύτερα στo Πού είναι ο Γουόλι;</vt:lpstr>
      <vt:lpstr>5. Πώς μπορούμε να βελτιώσουμε τις δεξιότητές μας οπτικής προσοχής;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Elena Tsitsibi</cp:lastModifiedBy>
  <cp:revision>27</cp:revision>
  <dcterms:created xsi:type="dcterms:W3CDTF">2021-04-29T13:43:45Z</dcterms:created>
  <dcterms:modified xsi:type="dcterms:W3CDTF">2022-03-31T12:36:16Z</dcterms:modified>
</cp:coreProperties>
</file>